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handoutMasterIdLst>
    <p:handoutMasterId r:id="rId107"/>
  </p:handoutMasterIdLst>
  <p:sldIdLst>
    <p:sldId id="476" r:id="rId2"/>
    <p:sldId id="558" r:id="rId3"/>
    <p:sldId id="575" r:id="rId4"/>
    <p:sldId id="480" r:id="rId5"/>
    <p:sldId id="484" r:id="rId6"/>
    <p:sldId id="583" r:id="rId7"/>
    <p:sldId id="481" r:id="rId8"/>
    <p:sldId id="584" r:id="rId9"/>
    <p:sldId id="482" r:id="rId10"/>
    <p:sldId id="483" r:id="rId11"/>
    <p:sldId id="485" r:id="rId12"/>
    <p:sldId id="486" r:id="rId13"/>
    <p:sldId id="488" r:id="rId14"/>
    <p:sldId id="567" r:id="rId15"/>
    <p:sldId id="489" r:id="rId16"/>
    <p:sldId id="494" r:id="rId17"/>
    <p:sldId id="490" r:id="rId18"/>
    <p:sldId id="492" r:id="rId19"/>
    <p:sldId id="493" r:id="rId20"/>
    <p:sldId id="568" r:id="rId21"/>
    <p:sldId id="495" r:id="rId22"/>
    <p:sldId id="496" r:id="rId23"/>
    <p:sldId id="497" r:id="rId24"/>
    <p:sldId id="498" r:id="rId25"/>
    <p:sldId id="499" r:id="rId26"/>
    <p:sldId id="569" r:id="rId27"/>
    <p:sldId id="500" r:id="rId28"/>
    <p:sldId id="501" r:id="rId29"/>
    <p:sldId id="502" r:id="rId30"/>
    <p:sldId id="503" r:id="rId31"/>
    <p:sldId id="505" r:id="rId32"/>
    <p:sldId id="504" r:id="rId33"/>
    <p:sldId id="570" r:id="rId34"/>
    <p:sldId id="506" r:id="rId35"/>
    <p:sldId id="507" r:id="rId36"/>
    <p:sldId id="508" r:id="rId37"/>
    <p:sldId id="510" r:id="rId38"/>
    <p:sldId id="511" r:id="rId39"/>
    <p:sldId id="513" r:id="rId40"/>
    <p:sldId id="571" r:id="rId41"/>
    <p:sldId id="514" r:id="rId42"/>
    <p:sldId id="515" r:id="rId43"/>
    <p:sldId id="517" r:id="rId44"/>
    <p:sldId id="518" r:id="rId45"/>
    <p:sldId id="519" r:id="rId46"/>
    <p:sldId id="520" r:id="rId47"/>
    <p:sldId id="521" r:id="rId48"/>
    <p:sldId id="522" r:id="rId49"/>
    <p:sldId id="523" r:id="rId50"/>
    <p:sldId id="525" r:id="rId51"/>
    <p:sldId id="526" r:id="rId52"/>
    <p:sldId id="527" r:id="rId53"/>
    <p:sldId id="528" r:id="rId54"/>
    <p:sldId id="572" r:id="rId55"/>
    <p:sldId id="529" r:id="rId56"/>
    <p:sldId id="530" r:id="rId57"/>
    <p:sldId id="531" r:id="rId58"/>
    <p:sldId id="532" r:id="rId59"/>
    <p:sldId id="533" r:id="rId60"/>
    <p:sldId id="534" r:id="rId61"/>
    <p:sldId id="535" r:id="rId62"/>
    <p:sldId id="536" r:id="rId63"/>
    <p:sldId id="537" r:id="rId64"/>
    <p:sldId id="538" r:id="rId65"/>
    <p:sldId id="539" r:id="rId66"/>
    <p:sldId id="573" r:id="rId67"/>
    <p:sldId id="540" r:id="rId68"/>
    <p:sldId id="541" r:id="rId69"/>
    <p:sldId id="542" r:id="rId70"/>
    <p:sldId id="543" r:id="rId71"/>
    <p:sldId id="544" r:id="rId72"/>
    <p:sldId id="545" r:id="rId73"/>
    <p:sldId id="546" r:id="rId74"/>
    <p:sldId id="547" r:id="rId75"/>
    <p:sldId id="548" r:id="rId76"/>
    <p:sldId id="549" r:id="rId77"/>
    <p:sldId id="550" r:id="rId78"/>
    <p:sldId id="551" r:id="rId79"/>
    <p:sldId id="552" r:id="rId80"/>
    <p:sldId id="553" r:id="rId81"/>
    <p:sldId id="554" r:id="rId82"/>
    <p:sldId id="577" r:id="rId83"/>
    <p:sldId id="555" r:id="rId84"/>
    <p:sldId id="578" r:id="rId85"/>
    <p:sldId id="556" r:id="rId86"/>
    <p:sldId id="579" r:id="rId87"/>
    <p:sldId id="472" r:id="rId88"/>
    <p:sldId id="471" r:id="rId89"/>
    <p:sldId id="470" r:id="rId90"/>
    <p:sldId id="469" r:id="rId91"/>
    <p:sldId id="557" r:id="rId92"/>
    <p:sldId id="456" r:id="rId93"/>
    <p:sldId id="581" r:id="rId94"/>
    <p:sldId id="582" r:id="rId95"/>
    <p:sldId id="576" r:id="rId96"/>
    <p:sldId id="468" r:id="rId97"/>
    <p:sldId id="467" r:id="rId98"/>
    <p:sldId id="580" r:id="rId99"/>
    <p:sldId id="585" r:id="rId100"/>
    <p:sldId id="466" r:id="rId101"/>
    <p:sldId id="465" r:id="rId102"/>
    <p:sldId id="478" r:id="rId103"/>
    <p:sldId id="479" r:id="rId104"/>
    <p:sldId id="454" r:id="rId105"/>
  </p:sldIdLst>
  <p:sldSz cx="9144000" cy="6858000" type="screen4x3"/>
  <p:notesSz cx="6735763" cy="9869488"/>
  <p:defaultTextStyle>
    <a:defPPr>
      <a:defRPr lang="en-US"/>
    </a:defPPr>
    <a:lvl1pPr marL="0" algn="l" defTabSz="914107" rtl="0" eaLnBrk="1" latinLnBrk="0" hangingPunct="1">
      <a:defRPr sz="1800" kern="1200">
        <a:solidFill>
          <a:schemeClr val="tx1"/>
        </a:solidFill>
        <a:latin typeface="+mn-lt"/>
        <a:ea typeface="+mn-ea"/>
        <a:cs typeface="+mn-cs"/>
      </a:defRPr>
    </a:lvl1pPr>
    <a:lvl2pPr marL="457054" algn="l" defTabSz="914107" rtl="0" eaLnBrk="1" latinLnBrk="0" hangingPunct="1">
      <a:defRPr sz="1800" kern="1200">
        <a:solidFill>
          <a:schemeClr val="tx1"/>
        </a:solidFill>
        <a:latin typeface="+mn-lt"/>
        <a:ea typeface="+mn-ea"/>
        <a:cs typeface="+mn-cs"/>
      </a:defRPr>
    </a:lvl2pPr>
    <a:lvl3pPr marL="914107" algn="l" defTabSz="914107" rtl="0" eaLnBrk="1" latinLnBrk="0" hangingPunct="1">
      <a:defRPr sz="1800" kern="1200">
        <a:solidFill>
          <a:schemeClr val="tx1"/>
        </a:solidFill>
        <a:latin typeface="+mn-lt"/>
        <a:ea typeface="+mn-ea"/>
        <a:cs typeface="+mn-cs"/>
      </a:defRPr>
    </a:lvl3pPr>
    <a:lvl4pPr marL="1371161" algn="l" defTabSz="914107" rtl="0" eaLnBrk="1" latinLnBrk="0" hangingPunct="1">
      <a:defRPr sz="1800" kern="1200">
        <a:solidFill>
          <a:schemeClr val="tx1"/>
        </a:solidFill>
        <a:latin typeface="+mn-lt"/>
        <a:ea typeface="+mn-ea"/>
        <a:cs typeface="+mn-cs"/>
      </a:defRPr>
    </a:lvl4pPr>
    <a:lvl5pPr marL="1828215" algn="l" defTabSz="914107" rtl="0" eaLnBrk="1" latinLnBrk="0" hangingPunct="1">
      <a:defRPr sz="1800" kern="1200">
        <a:solidFill>
          <a:schemeClr val="tx1"/>
        </a:solidFill>
        <a:latin typeface="+mn-lt"/>
        <a:ea typeface="+mn-ea"/>
        <a:cs typeface="+mn-cs"/>
      </a:defRPr>
    </a:lvl5pPr>
    <a:lvl6pPr marL="2285268" algn="l" defTabSz="914107" rtl="0" eaLnBrk="1" latinLnBrk="0" hangingPunct="1">
      <a:defRPr sz="1800" kern="1200">
        <a:solidFill>
          <a:schemeClr val="tx1"/>
        </a:solidFill>
        <a:latin typeface="+mn-lt"/>
        <a:ea typeface="+mn-ea"/>
        <a:cs typeface="+mn-cs"/>
      </a:defRPr>
    </a:lvl6pPr>
    <a:lvl7pPr marL="2742322" algn="l" defTabSz="914107" rtl="0" eaLnBrk="1" latinLnBrk="0" hangingPunct="1">
      <a:defRPr sz="1800" kern="1200">
        <a:solidFill>
          <a:schemeClr val="tx1"/>
        </a:solidFill>
        <a:latin typeface="+mn-lt"/>
        <a:ea typeface="+mn-ea"/>
        <a:cs typeface="+mn-cs"/>
      </a:defRPr>
    </a:lvl7pPr>
    <a:lvl8pPr marL="3199376" algn="l" defTabSz="914107" rtl="0" eaLnBrk="1" latinLnBrk="0" hangingPunct="1">
      <a:defRPr sz="1800" kern="1200">
        <a:solidFill>
          <a:schemeClr val="tx1"/>
        </a:solidFill>
        <a:latin typeface="+mn-lt"/>
        <a:ea typeface="+mn-ea"/>
        <a:cs typeface="+mn-cs"/>
      </a:defRPr>
    </a:lvl8pPr>
    <a:lvl9pPr marL="3656430" algn="l" defTabSz="914107"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DFFF"/>
    <a:srgbClr val="0066FF"/>
    <a:srgbClr val="150C8E"/>
    <a:srgbClr val="1BE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04" autoAdjust="0"/>
    <p:restoredTop sz="85535" autoAdjust="0"/>
  </p:normalViewPr>
  <p:slideViewPr>
    <p:cSldViewPr>
      <p:cViewPr varScale="1">
        <p:scale>
          <a:sx n="78" d="100"/>
          <a:sy n="78" d="100"/>
        </p:scale>
        <p:origin x="-111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3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918831" cy="493473"/>
          </a:xfrm>
          <a:prstGeom prst="rect">
            <a:avLst/>
          </a:prstGeom>
        </p:spPr>
        <p:txBody>
          <a:bodyPr vert="horz" lIns="91407" tIns="45704" rIns="91407" bIns="45704" rtlCol="0"/>
          <a:lstStyle>
            <a:lvl1pPr algn="l">
              <a:defRPr sz="1200"/>
            </a:lvl1pPr>
          </a:lstStyle>
          <a:p>
            <a:endParaRPr lang="en-US"/>
          </a:p>
        </p:txBody>
      </p:sp>
      <p:sp>
        <p:nvSpPr>
          <p:cNvPr id="3" name="Date Placeholder 2"/>
          <p:cNvSpPr>
            <a:spLocks noGrp="1"/>
          </p:cNvSpPr>
          <p:nvPr>
            <p:ph type="dt" sz="quarter" idx="1"/>
          </p:nvPr>
        </p:nvSpPr>
        <p:spPr>
          <a:xfrm>
            <a:off x="3815374" y="1"/>
            <a:ext cx="2918831" cy="493473"/>
          </a:xfrm>
          <a:prstGeom prst="rect">
            <a:avLst/>
          </a:prstGeom>
        </p:spPr>
        <p:txBody>
          <a:bodyPr vert="horz" lIns="91407" tIns="45704" rIns="91407" bIns="45704" rtlCol="0"/>
          <a:lstStyle>
            <a:lvl1pPr algn="r">
              <a:defRPr sz="1200"/>
            </a:lvl1pPr>
          </a:lstStyle>
          <a:p>
            <a:fld id="{17A77CA4-5A26-418C-928D-DC38DD8AD0BF}" type="datetimeFigureOut">
              <a:rPr lang="en-US" smtClean="0"/>
              <a:pPr/>
              <a:t>6/15/2014</a:t>
            </a:fld>
            <a:endParaRPr lang="en-US"/>
          </a:p>
        </p:txBody>
      </p:sp>
      <p:sp>
        <p:nvSpPr>
          <p:cNvPr id="4" name="Footer Placeholder 3"/>
          <p:cNvSpPr>
            <a:spLocks noGrp="1"/>
          </p:cNvSpPr>
          <p:nvPr>
            <p:ph type="ftr" sz="quarter" idx="2"/>
          </p:nvPr>
        </p:nvSpPr>
        <p:spPr>
          <a:xfrm>
            <a:off x="3" y="9374302"/>
            <a:ext cx="2918831" cy="493473"/>
          </a:xfrm>
          <a:prstGeom prst="rect">
            <a:avLst/>
          </a:prstGeom>
        </p:spPr>
        <p:txBody>
          <a:bodyPr vert="horz" lIns="91407" tIns="45704" rIns="91407" bIns="45704" rtlCol="0" anchor="b"/>
          <a:lstStyle>
            <a:lvl1pPr algn="l">
              <a:defRPr sz="1200"/>
            </a:lvl1pPr>
          </a:lstStyle>
          <a:p>
            <a:endParaRPr lang="en-US"/>
          </a:p>
        </p:txBody>
      </p:sp>
      <p:sp>
        <p:nvSpPr>
          <p:cNvPr id="5" name="Slide Number Placeholder 4"/>
          <p:cNvSpPr>
            <a:spLocks noGrp="1"/>
          </p:cNvSpPr>
          <p:nvPr>
            <p:ph type="sldNum" sz="quarter" idx="3"/>
          </p:nvPr>
        </p:nvSpPr>
        <p:spPr>
          <a:xfrm>
            <a:off x="3815374" y="9374302"/>
            <a:ext cx="2918831" cy="493473"/>
          </a:xfrm>
          <a:prstGeom prst="rect">
            <a:avLst/>
          </a:prstGeom>
        </p:spPr>
        <p:txBody>
          <a:bodyPr vert="horz" lIns="91407" tIns="45704" rIns="91407" bIns="45704" rtlCol="0" anchor="b"/>
          <a:lstStyle>
            <a:lvl1pPr algn="r">
              <a:defRPr sz="1200"/>
            </a:lvl1pPr>
          </a:lstStyle>
          <a:p>
            <a:fld id="{391D1E21-31E1-4DE2-91BA-D7F45986AAD3}" type="slidenum">
              <a:rPr lang="en-US" smtClean="0"/>
              <a:pPr/>
              <a:t>‹#›</a:t>
            </a:fld>
            <a:endParaRPr lang="en-US"/>
          </a:p>
        </p:txBody>
      </p:sp>
    </p:spTree>
    <p:extLst>
      <p:ext uri="{BB962C8B-B14F-4D97-AF65-F5344CB8AC3E}">
        <p14:creationId xmlns:p14="http://schemas.microsoft.com/office/powerpoint/2010/main" val="2940670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918831" cy="493473"/>
          </a:xfrm>
          <a:prstGeom prst="rect">
            <a:avLst/>
          </a:prstGeom>
        </p:spPr>
        <p:txBody>
          <a:bodyPr vert="horz" lIns="91407" tIns="45704" rIns="91407" bIns="45704" rtlCol="0"/>
          <a:lstStyle>
            <a:lvl1pPr algn="l">
              <a:defRPr sz="1200"/>
            </a:lvl1pPr>
          </a:lstStyle>
          <a:p>
            <a:endParaRPr lang="en-US"/>
          </a:p>
        </p:txBody>
      </p:sp>
      <p:sp>
        <p:nvSpPr>
          <p:cNvPr id="3" name="Date Placeholder 2"/>
          <p:cNvSpPr>
            <a:spLocks noGrp="1"/>
          </p:cNvSpPr>
          <p:nvPr>
            <p:ph type="dt" idx="1"/>
          </p:nvPr>
        </p:nvSpPr>
        <p:spPr>
          <a:xfrm>
            <a:off x="3815374" y="1"/>
            <a:ext cx="2918831" cy="493473"/>
          </a:xfrm>
          <a:prstGeom prst="rect">
            <a:avLst/>
          </a:prstGeom>
        </p:spPr>
        <p:txBody>
          <a:bodyPr vert="horz" lIns="91407" tIns="45704" rIns="91407" bIns="45704" rtlCol="0"/>
          <a:lstStyle>
            <a:lvl1pPr algn="r">
              <a:defRPr sz="1200"/>
            </a:lvl1pPr>
          </a:lstStyle>
          <a:p>
            <a:fld id="{E59CE0CE-7E16-4FE7-AE57-724E757EAEF9}" type="datetimeFigureOut">
              <a:rPr lang="en-US" smtClean="0"/>
              <a:pPr/>
              <a:t>6/15/2014</a:t>
            </a:fld>
            <a:endParaRPr lang="en-US"/>
          </a:p>
        </p:txBody>
      </p:sp>
      <p:sp>
        <p:nvSpPr>
          <p:cNvPr id="4" name="Slide Image Placeholder 3"/>
          <p:cNvSpPr>
            <a:spLocks noGrp="1" noRot="1" noChangeAspect="1"/>
          </p:cNvSpPr>
          <p:nvPr>
            <p:ph type="sldImg" idx="2"/>
          </p:nvPr>
        </p:nvSpPr>
        <p:spPr>
          <a:xfrm>
            <a:off x="900113" y="739775"/>
            <a:ext cx="4935537" cy="3700463"/>
          </a:xfrm>
          <a:prstGeom prst="rect">
            <a:avLst/>
          </a:prstGeom>
          <a:noFill/>
          <a:ln w="12700">
            <a:solidFill>
              <a:prstClr val="black"/>
            </a:solidFill>
          </a:ln>
        </p:spPr>
        <p:txBody>
          <a:bodyPr vert="horz" lIns="91407" tIns="45704" rIns="91407" bIns="45704" rtlCol="0" anchor="ctr"/>
          <a:lstStyle/>
          <a:p>
            <a:endParaRPr lang="en-US"/>
          </a:p>
        </p:txBody>
      </p:sp>
      <p:sp>
        <p:nvSpPr>
          <p:cNvPr id="5" name="Notes Placeholder 4"/>
          <p:cNvSpPr>
            <a:spLocks noGrp="1"/>
          </p:cNvSpPr>
          <p:nvPr>
            <p:ph type="body" sz="quarter" idx="3"/>
          </p:nvPr>
        </p:nvSpPr>
        <p:spPr>
          <a:xfrm>
            <a:off x="673577" y="4688007"/>
            <a:ext cx="5388610" cy="4441270"/>
          </a:xfrm>
          <a:prstGeom prst="rect">
            <a:avLst/>
          </a:prstGeom>
        </p:spPr>
        <p:txBody>
          <a:bodyPr vert="horz" lIns="91407" tIns="45704" rIns="91407" bIns="457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9374302"/>
            <a:ext cx="2918831" cy="493473"/>
          </a:xfrm>
          <a:prstGeom prst="rect">
            <a:avLst/>
          </a:prstGeom>
        </p:spPr>
        <p:txBody>
          <a:bodyPr vert="horz" lIns="91407" tIns="45704" rIns="91407" bIns="45704" rtlCol="0" anchor="b"/>
          <a:lstStyle>
            <a:lvl1pPr algn="l">
              <a:defRPr sz="1200"/>
            </a:lvl1pPr>
          </a:lstStyle>
          <a:p>
            <a:endParaRPr lang="en-US"/>
          </a:p>
        </p:txBody>
      </p:sp>
      <p:sp>
        <p:nvSpPr>
          <p:cNvPr id="7" name="Slide Number Placeholder 6"/>
          <p:cNvSpPr>
            <a:spLocks noGrp="1"/>
          </p:cNvSpPr>
          <p:nvPr>
            <p:ph type="sldNum" sz="quarter" idx="5"/>
          </p:nvPr>
        </p:nvSpPr>
        <p:spPr>
          <a:xfrm>
            <a:off x="3815374" y="9374302"/>
            <a:ext cx="2918831" cy="493473"/>
          </a:xfrm>
          <a:prstGeom prst="rect">
            <a:avLst/>
          </a:prstGeom>
        </p:spPr>
        <p:txBody>
          <a:bodyPr vert="horz" lIns="91407" tIns="45704" rIns="91407" bIns="45704" rtlCol="0" anchor="b"/>
          <a:lstStyle>
            <a:lvl1pPr algn="r">
              <a:defRPr sz="1200"/>
            </a:lvl1pPr>
          </a:lstStyle>
          <a:p>
            <a:fld id="{75C5ED17-03FB-4DB8-A22A-17A7A5E85B92}" type="slidenum">
              <a:rPr lang="en-US" smtClean="0"/>
              <a:pPr/>
              <a:t>‹#›</a:t>
            </a:fld>
            <a:endParaRPr lang="en-US"/>
          </a:p>
        </p:txBody>
      </p:sp>
    </p:spTree>
    <p:extLst>
      <p:ext uri="{BB962C8B-B14F-4D97-AF65-F5344CB8AC3E}">
        <p14:creationId xmlns:p14="http://schemas.microsoft.com/office/powerpoint/2010/main" val="2290673716"/>
      </p:ext>
    </p:extLst>
  </p:cSld>
  <p:clrMap bg1="lt1" tx1="dk1" bg2="lt2" tx2="dk2" accent1="accent1" accent2="accent2" accent3="accent3" accent4="accent4" accent5="accent5" accent6="accent6" hlink="hlink" folHlink="folHlink"/>
  <p:notesStyle>
    <a:lvl1pPr marL="0" algn="l" defTabSz="914107" rtl="0" eaLnBrk="1" latinLnBrk="0" hangingPunct="1">
      <a:defRPr sz="1200" kern="1200">
        <a:solidFill>
          <a:schemeClr val="tx1"/>
        </a:solidFill>
        <a:latin typeface="+mn-lt"/>
        <a:ea typeface="+mn-ea"/>
        <a:cs typeface="+mn-cs"/>
      </a:defRPr>
    </a:lvl1pPr>
    <a:lvl2pPr marL="457054" algn="l" defTabSz="914107" rtl="0" eaLnBrk="1" latinLnBrk="0" hangingPunct="1">
      <a:defRPr sz="1200" kern="1200">
        <a:solidFill>
          <a:schemeClr val="tx1"/>
        </a:solidFill>
        <a:latin typeface="+mn-lt"/>
        <a:ea typeface="+mn-ea"/>
        <a:cs typeface="+mn-cs"/>
      </a:defRPr>
    </a:lvl2pPr>
    <a:lvl3pPr marL="914107" algn="l" defTabSz="914107" rtl="0" eaLnBrk="1" latinLnBrk="0" hangingPunct="1">
      <a:defRPr sz="1200" kern="1200">
        <a:solidFill>
          <a:schemeClr val="tx1"/>
        </a:solidFill>
        <a:latin typeface="+mn-lt"/>
        <a:ea typeface="+mn-ea"/>
        <a:cs typeface="+mn-cs"/>
      </a:defRPr>
    </a:lvl3pPr>
    <a:lvl4pPr marL="1371161" algn="l" defTabSz="914107" rtl="0" eaLnBrk="1" latinLnBrk="0" hangingPunct="1">
      <a:defRPr sz="1200" kern="1200">
        <a:solidFill>
          <a:schemeClr val="tx1"/>
        </a:solidFill>
        <a:latin typeface="+mn-lt"/>
        <a:ea typeface="+mn-ea"/>
        <a:cs typeface="+mn-cs"/>
      </a:defRPr>
    </a:lvl4pPr>
    <a:lvl5pPr marL="1828215" algn="l" defTabSz="914107" rtl="0" eaLnBrk="1" latinLnBrk="0" hangingPunct="1">
      <a:defRPr sz="1200" kern="1200">
        <a:solidFill>
          <a:schemeClr val="tx1"/>
        </a:solidFill>
        <a:latin typeface="+mn-lt"/>
        <a:ea typeface="+mn-ea"/>
        <a:cs typeface="+mn-cs"/>
      </a:defRPr>
    </a:lvl5pPr>
    <a:lvl6pPr marL="2285268" algn="l" defTabSz="914107" rtl="0" eaLnBrk="1" latinLnBrk="0" hangingPunct="1">
      <a:defRPr sz="1200" kern="1200">
        <a:solidFill>
          <a:schemeClr val="tx1"/>
        </a:solidFill>
        <a:latin typeface="+mn-lt"/>
        <a:ea typeface="+mn-ea"/>
        <a:cs typeface="+mn-cs"/>
      </a:defRPr>
    </a:lvl6pPr>
    <a:lvl7pPr marL="2742322" algn="l" defTabSz="914107" rtl="0" eaLnBrk="1" latinLnBrk="0" hangingPunct="1">
      <a:defRPr sz="1200" kern="1200">
        <a:solidFill>
          <a:schemeClr val="tx1"/>
        </a:solidFill>
        <a:latin typeface="+mn-lt"/>
        <a:ea typeface="+mn-ea"/>
        <a:cs typeface="+mn-cs"/>
      </a:defRPr>
    </a:lvl7pPr>
    <a:lvl8pPr marL="3199376" algn="l" defTabSz="914107" rtl="0" eaLnBrk="1" latinLnBrk="0" hangingPunct="1">
      <a:defRPr sz="1200" kern="1200">
        <a:solidFill>
          <a:schemeClr val="tx1"/>
        </a:solidFill>
        <a:latin typeface="+mn-lt"/>
        <a:ea typeface="+mn-ea"/>
        <a:cs typeface="+mn-cs"/>
      </a:defRPr>
    </a:lvl8pPr>
    <a:lvl9pPr marL="3656430" algn="l" defTabSz="91410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baseline="0" dirty="0" smtClean="0"/>
          </a:p>
        </p:txBody>
      </p:sp>
      <p:sp>
        <p:nvSpPr>
          <p:cNvPr id="4" name="Slide Number Placeholder 3"/>
          <p:cNvSpPr>
            <a:spLocks noGrp="1"/>
          </p:cNvSpPr>
          <p:nvPr>
            <p:ph type="sldNum" sz="quarter" idx="10"/>
          </p:nvPr>
        </p:nvSpPr>
        <p:spPr/>
        <p:txBody>
          <a:bodyPr/>
          <a:lstStyle/>
          <a:p>
            <a:fld id="{75C5ED17-03FB-4DB8-A22A-17A7A5E85B9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10</a:t>
            </a:fld>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More information </a:t>
            </a:r>
            <a:r>
              <a:rPr lang="en-ZA" baseline="0" dirty="0" err="1" smtClean="0"/>
              <a:t>www.archaeologyanswers.com</a:t>
            </a:r>
            <a:r>
              <a:rPr lang="en-ZA" baseline="0" dirty="0" smtClean="0"/>
              <a:t> </a:t>
            </a:r>
            <a:r>
              <a:rPr lang="en-ZA" baseline="0" dirty="0" err="1" smtClean="0"/>
              <a:t>beforeus.com</a:t>
            </a:r>
            <a:r>
              <a:rPr lang="en-ZA" baseline="0" dirty="0" smtClean="0"/>
              <a:t> </a:t>
            </a:r>
            <a:r>
              <a:rPr lang="en-ZA" baseline="0" dirty="0" err="1" smtClean="0"/>
              <a:t>surprisingdiscoveries</a:t>
            </a:r>
            <a:r>
              <a:rPr lang="en-ZA" baseline="0" dirty="0" smtClean="0"/>
              <a:t>, com?  Check refs, see if still a </a:t>
            </a:r>
          </a:p>
          <a:p>
            <a:pPr eaLnBrk="1" hangingPunct="1">
              <a:spcBef>
                <a:spcPct val="0"/>
              </a:spcBef>
            </a:pPr>
            <a:r>
              <a:rPr lang="en-ZA" baseline="0" dirty="0" smtClean="0"/>
              <a:t>Robert Gentry website</a:t>
            </a:r>
          </a:p>
          <a:p>
            <a:pPr eaLnBrk="1" hangingPunct="1">
              <a:spcBef>
                <a:spcPct val="0"/>
              </a:spcBef>
            </a:pPr>
            <a:endParaRPr lang="en-ZA" baseline="0" dirty="0" smtClean="0"/>
          </a:p>
          <a:p>
            <a:pPr algn="l" eaLnBrk="1" hangingPunct="1">
              <a:spcBef>
                <a:spcPct val="0"/>
              </a:spcBef>
            </a:pPr>
            <a:r>
              <a:rPr lang="en-ZA" baseline="0" dirty="0" err="1" smtClean="0"/>
              <a:t>ETIMin.org</a:t>
            </a:r>
            <a:r>
              <a:rPr lang="en-ZA" baseline="0" dirty="0" smtClean="0"/>
              <a:t> website</a:t>
            </a:r>
          </a:p>
          <a:p>
            <a:pPr algn="l" eaLnBrk="1" hangingPunct="1">
              <a:spcBef>
                <a:spcPct val="0"/>
              </a:spcBef>
            </a:pPr>
            <a:endParaRPr lang="en-ZA" baseline="0" dirty="0" smtClean="0"/>
          </a:p>
          <a:p>
            <a:pPr algn="l" eaLnBrk="1" hangingPunct="1">
              <a:spcBef>
                <a:spcPct val="0"/>
              </a:spcBef>
            </a:pPr>
            <a:r>
              <a:rPr lang="en-ZA" baseline="0" dirty="0" smtClean="0"/>
              <a:t>Jonathan, others?  -- websites</a:t>
            </a:r>
          </a:p>
          <a:p>
            <a:pPr algn="l" eaLnBrk="1" hangingPunct="1">
              <a:spcBef>
                <a:spcPct val="0"/>
              </a:spcBef>
            </a:pPr>
            <a:endParaRPr lang="en-ZA" baseline="0" dirty="0" smtClean="0"/>
          </a:p>
          <a:p>
            <a:pPr algn="l" eaLnBrk="1" hangingPunct="1">
              <a:spcBef>
                <a:spcPct val="0"/>
              </a:spcBef>
            </a:pPr>
            <a:r>
              <a:rPr lang="en-ZA" baseline="0" dirty="0" smtClean="0"/>
              <a:t>Gentry website</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100</a:t>
            </a:fld>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Yah who created all, wisdom, etc – couple of versus or my own words?</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101</a:t>
            </a:fld>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104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ZA" dirty="0" smtClean="0">
              <a:sym typeface="Wingdings" pitchFamily="2" charset="2"/>
            </a:endParaRP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Engineering principle, do NOT extrapolate – engineering characteristics,</a:t>
            </a:r>
            <a:r>
              <a:rPr lang="en-ZA" baseline="0" dirty="0" smtClean="0"/>
              <a:t> </a:t>
            </a:r>
            <a:r>
              <a:rPr lang="en-ZA" baseline="0" dirty="0" err="1" smtClean="0"/>
              <a:t>triaxial</a:t>
            </a:r>
            <a:r>
              <a:rPr lang="en-ZA" baseline="0" dirty="0" smtClean="0"/>
              <a:t> and shear tests from PhD – linear portion and then non-linear, erosion bed load – images from article off the web, other graphs that illustrate partly linear and partly non-linear characteristics</a:t>
            </a:r>
          </a:p>
          <a:p>
            <a:pPr eaLnBrk="1" hangingPunct="1">
              <a:spcBef>
                <a:spcPct val="0"/>
              </a:spcBef>
            </a:pPr>
            <a:endParaRPr lang="en-ZA" baseline="0" dirty="0" smtClean="0"/>
          </a:p>
          <a:p>
            <a:pPr eaLnBrk="1" hangingPunct="1">
              <a:spcBef>
                <a:spcPct val="0"/>
              </a:spcBef>
            </a:pPr>
            <a:r>
              <a:rPr lang="en-ZA" baseline="0" dirty="0" smtClean="0"/>
              <a:t>If you do extrapolate do so in small increments, test thoroughly in the laboratory and apply a belt and braces approach</a:t>
            </a:r>
          </a:p>
          <a:p>
            <a:pPr eaLnBrk="1" hangingPunct="1">
              <a:spcBef>
                <a:spcPct val="0"/>
              </a:spcBef>
            </a:pPr>
            <a:endParaRPr lang="en-ZA" baseline="0" dirty="0" smtClean="0"/>
          </a:p>
          <a:p>
            <a:pPr eaLnBrk="1" hangingPunct="1">
              <a:spcBef>
                <a:spcPct val="0"/>
              </a:spcBef>
            </a:pPr>
            <a:r>
              <a:rPr lang="en-ZA" baseline="0" dirty="0" smtClean="0"/>
              <a:t>It is contrary to fundamental engineering principles to extrapolate from a few centuries or even a few thousand years backwards by thousands, let alone millions let alone billions of years – like a flea at the end of an elephants tail trying to describe its environment</a:t>
            </a:r>
          </a:p>
          <a:p>
            <a:pPr eaLnBrk="1" hangingPunct="1">
              <a:spcBef>
                <a:spcPct val="0"/>
              </a:spcBef>
            </a:pPr>
            <a:endParaRPr lang="en-ZA" baseline="0" dirty="0" smtClean="0"/>
          </a:p>
          <a:p>
            <a:pPr eaLnBrk="1" hangingPunct="1">
              <a:spcBef>
                <a:spcPct val="0"/>
              </a:spcBef>
            </a:pPr>
            <a:r>
              <a:rPr lang="en-ZA" baseline="0" dirty="0" smtClean="0"/>
              <a:t>Ant on a railway line taking a view of where Cape Town is or any city 1,000 km away and the route the track follows and ...</a:t>
            </a:r>
          </a:p>
          <a:p>
            <a:pPr eaLnBrk="1" hangingPunct="1">
              <a:spcBef>
                <a:spcPct val="0"/>
              </a:spcBef>
            </a:pPr>
            <a:endParaRPr lang="en-ZA" baseline="0" dirty="0" smtClean="0"/>
          </a:p>
          <a:p>
            <a:pPr eaLnBrk="1" hangingPunct="1">
              <a:spcBef>
                <a:spcPct val="0"/>
              </a:spcBef>
            </a:pPr>
            <a:r>
              <a:rPr lang="en-ZA" baseline="0" dirty="0" smtClean="0"/>
              <a:t>Extrapolation – note re Google 1,440 </a:t>
            </a:r>
            <a:r>
              <a:rPr lang="en-ZA" baseline="0" dirty="0" err="1" smtClean="0"/>
              <a:t>occurences</a:t>
            </a:r>
            <a:r>
              <a:rPr lang="en-ZA" baseline="0" dirty="0" smtClean="0"/>
              <a:t> of the quote “extrapolation should be avoided” and 6,180,000 results for extrapolation should be avoided not in quotes, </a:t>
            </a:r>
            <a:r>
              <a:rPr lang="en-ZA" baseline="0" dirty="0" err="1" smtClean="0"/>
              <a:t>ie</a:t>
            </a:r>
            <a:r>
              <a:rPr lang="en-ZA" baseline="0" dirty="0" smtClean="0"/>
              <a:t> all the key words occur on 6 million web pages</a:t>
            </a:r>
          </a:p>
          <a:p>
            <a:pPr eaLnBrk="1" hangingPunct="1">
              <a:spcBef>
                <a:spcPct val="0"/>
              </a:spcBef>
            </a:pPr>
            <a:endParaRPr lang="en-ZA" baseline="0" dirty="0" smtClean="0"/>
          </a:p>
          <a:p>
            <a:pPr eaLnBrk="1" hangingPunct="1">
              <a:spcBef>
                <a:spcPct val="0"/>
              </a:spcBef>
            </a:pPr>
            <a:r>
              <a:rPr lang="en-ZA" baseline="0" dirty="0" smtClean="0"/>
              <a:t>Time line to scale cascading magnifying glasses scale of 1 in 1 million and 1 in 1 billion </a:t>
            </a:r>
          </a:p>
          <a:p>
            <a:pPr eaLnBrk="1" hangingPunct="1">
              <a:spcBef>
                <a:spcPct val="0"/>
              </a:spcBef>
            </a:pPr>
            <a:endParaRPr lang="en-ZA" baseline="0" dirty="0" smtClean="0"/>
          </a:p>
          <a:p>
            <a:pPr eaLnBrk="1" hangingPunct="1">
              <a:spcBef>
                <a:spcPct val="0"/>
              </a:spcBef>
            </a:pPr>
            <a:r>
              <a:rPr lang="en-ZA" baseline="0" dirty="0" smtClean="0"/>
              <a:t>Railway line to Cape Town to scale of 100 million years relative to recorded human history, cannot take a view of where the line goes when it leaves the station – image of </a:t>
            </a:r>
            <a:r>
              <a:rPr lang="en-ZA" baseline="0" dirty="0" err="1" smtClean="0"/>
              <a:t>Joburg</a:t>
            </a:r>
            <a:r>
              <a:rPr lang="en-ZA" baseline="0" dirty="0" smtClean="0"/>
              <a:t> Station – Google Earth</a:t>
            </a:r>
          </a:p>
          <a:p>
            <a:pPr eaLnBrk="1" hangingPunct="1">
              <a:spcBef>
                <a:spcPct val="0"/>
              </a:spcBef>
            </a:pPr>
            <a:endParaRPr lang="en-ZA" baseline="0" dirty="0" smtClean="0"/>
          </a:p>
          <a:p>
            <a:pPr eaLnBrk="1" hangingPunct="1">
              <a:spcBef>
                <a:spcPct val="0"/>
              </a:spcBef>
            </a:pPr>
            <a:r>
              <a:rPr lang="en-ZA" baseline="0" dirty="0" smtClean="0"/>
              <a:t>We must be practical and accept that we cannot extrapolate much beyond the point that we can see backwards in time and we must place heavy reliance on those who lived before us – if there is a book that says there was a global flood about 4,500 years ago and this is corroborated by other books and traditions then we need to give credence to this and not discount it summarily</a:t>
            </a:r>
          </a:p>
          <a:p>
            <a:pPr eaLnBrk="1" hangingPunct="1">
              <a:spcBef>
                <a:spcPct val="0"/>
              </a:spcBef>
            </a:pPr>
            <a:endParaRPr lang="en-ZA" baseline="0" dirty="0" smtClean="0"/>
          </a:p>
          <a:p>
            <a:pPr eaLnBrk="1" hangingPunct="1">
              <a:spcBef>
                <a:spcPct val="0"/>
              </a:spcBef>
            </a:pPr>
            <a:r>
              <a:rPr lang="en-ZA" baseline="0" dirty="0" smtClean="0"/>
              <a:t>Dating by radio-carbon or other techniques that assume constant state is fundamentally flawed, if there was a massive event with radioactive impacts some time in the recent past then all theories of dating become entirely invalid</a:t>
            </a:r>
          </a:p>
          <a:p>
            <a:pPr eaLnBrk="1" hangingPunct="1">
              <a:spcBef>
                <a:spcPct val="0"/>
              </a:spcBef>
            </a:pPr>
            <a:endParaRPr lang="en-ZA" baseline="0" dirty="0" smtClean="0"/>
          </a:p>
          <a:p>
            <a:pPr eaLnBrk="1" hangingPunct="1">
              <a:spcBef>
                <a:spcPct val="0"/>
              </a:spcBef>
            </a:pPr>
            <a:r>
              <a:rPr lang="en-ZA" baseline="0" dirty="0" smtClean="0"/>
              <a:t>Ask the critical questions and do NOT be fobbed off with academic arguments that make you feel stupid</a:t>
            </a:r>
          </a:p>
          <a:p>
            <a:pPr eaLnBrk="1" hangingPunct="1">
              <a:spcBef>
                <a:spcPct val="0"/>
              </a:spcBef>
            </a:pPr>
            <a:endParaRPr lang="en-ZA" baseline="0" dirty="0" smtClean="0"/>
          </a:p>
          <a:p>
            <a:pPr eaLnBrk="1" hangingPunct="1">
              <a:spcBef>
                <a:spcPct val="0"/>
              </a:spcBef>
            </a:pPr>
            <a:r>
              <a:rPr lang="en-ZA" baseline="0" dirty="0" smtClean="0"/>
              <a:t>Do not be fobbed off by “</a:t>
            </a:r>
            <a:r>
              <a:rPr lang="en-ZA" baseline="0" dirty="0" err="1" smtClean="0"/>
              <a:t>i</a:t>
            </a:r>
            <a:r>
              <a:rPr lang="en-ZA" baseline="0" dirty="0" smtClean="0"/>
              <a:t> can show you hundreds / thousands of academics and professionals who will agree with me”</a:t>
            </a:r>
          </a:p>
          <a:p>
            <a:pPr eaLnBrk="1" hangingPunct="1">
              <a:spcBef>
                <a:spcPct val="0"/>
              </a:spcBef>
            </a:pPr>
            <a:endParaRPr lang="en-ZA" baseline="0" dirty="0" smtClean="0"/>
          </a:p>
          <a:p>
            <a:pPr eaLnBrk="1" hangingPunct="1">
              <a:spcBef>
                <a:spcPct val="0"/>
              </a:spcBef>
            </a:pPr>
            <a:r>
              <a:rPr lang="en-ZA" baseline="0" dirty="0" smtClean="0"/>
              <a:t>Or “this is </a:t>
            </a:r>
            <a:r>
              <a:rPr lang="en-ZA" baseline="0" dirty="0" err="1" smtClean="0"/>
              <a:t>waco</a:t>
            </a:r>
            <a:r>
              <a:rPr lang="en-ZA" baseline="0" dirty="0" smtClean="0"/>
              <a:t>” as </a:t>
            </a:r>
            <a:r>
              <a:rPr lang="en-ZA" baseline="0" dirty="0" err="1" smtClean="0"/>
              <a:t>i</a:t>
            </a:r>
            <a:r>
              <a:rPr lang="en-ZA" baseline="0" dirty="0" smtClean="0"/>
              <a:t> was told by a good friend some time ago</a:t>
            </a:r>
          </a:p>
          <a:p>
            <a:pPr eaLnBrk="1" hangingPunct="1">
              <a:spcBef>
                <a:spcPct val="0"/>
              </a:spcBef>
            </a:pPr>
            <a:endParaRPr lang="en-ZA" baseline="0" dirty="0" smtClean="0"/>
          </a:p>
          <a:p>
            <a:pPr eaLnBrk="1" hangingPunct="1">
              <a:spcBef>
                <a:spcPct val="0"/>
              </a:spcBef>
            </a:pPr>
            <a:r>
              <a:rPr lang="en-ZA" baseline="0" dirty="0" smtClean="0"/>
              <a:t>You are NOT stupid so the explanation for anything should be capable of being intellectually evaluated, understood and accepted or discarded</a:t>
            </a:r>
          </a:p>
          <a:p>
            <a:pPr eaLnBrk="1" hangingPunct="1">
              <a:spcBef>
                <a:spcPct val="0"/>
              </a:spcBef>
            </a:pPr>
            <a:endParaRPr lang="en-ZA" baseline="0" dirty="0" smtClean="0"/>
          </a:p>
          <a:p>
            <a:pPr eaLnBrk="1" hangingPunct="1">
              <a:spcBef>
                <a:spcPct val="0"/>
              </a:spcBef>
            </a:pPr>
            <a:r>
              <a:rPr lang="en-ZA" baseline="0" dirty="0" smtClean="0"/>
              <a:t>If you prefix your </a:t>
            </a:r>
            <a:r>
              <a:rPr lang="en-ZA" baseline="0" dirty="0" err="1" smtClean="0"/>
              <a:t>responce</a:t>
            </a:r>
            <a:r>
              <a:rPr lang="en-ZA" baseline="0" dirty="0" smtClean="0"/>
              <a:t> to anything in this presentation with “</a:t>
            </a:r>
            <a:r>
              <a:rPr lang="en-ZA" baseline="0" dirty="0" err="1" smtClean="0"/>
              <a:t>i</a:t>
            </a:r>
            <a:r>
              <a:rPr lang="en-ZA" baseline="0" dirty="0" smtClean="0"/>
              <a:t> do not understand ... (geology, astronomy, </a:t>
            </a:r>
            <a:r>
              <a:rPr lang="en-ZA" baseline="0" dirty="0" err="1" smtClean="0"/>
              <a:t>geotechnics</a:t>
            </a:r>
            <a:r>
              <a:rPr lang="en-ZA" baseline="0" dirty="0" smtClean="0"/>
              <a:t>, physics, etc)” then you are abdicating your intellect, I challenge you to think critically about all that </a:t>
            </a:r>
            <a:r>
              <a:rPr lang="en-ZA" baseline="0" dirty="0" err="1" smtClean="0"/>
              <a:t>i</a:t>
            </a:r>
            <a:r>
              <a:rPr lang="en-ZA" baseline="0" dirty="0" smtClean="0"/>
              <a:t> have to say and show you</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Very hard rock – same as </a:t>
            </a:r>
            <a:r>
              <a:rPr lang="en-ZA" baseline="0" dirty="0" err="1" smtClean="0"/>
              <a:t>Northcliff</a:t>
            </a:r>
            <a:r>
              <a:rPr lang="en-ZA" baseline="0" dirty="0" smtClean="0"/>
              <a:t> – suggestion of comparable pressure on formation</a:t>
            </a:r>
          </a:p>
          <a:p>
            <a:pPr eaLnBrk="1" hangingPunct="1">
              <a:spcBef>
                <a:spcPct val="0"/>
              </a:spcBef>
            </a:pPr>
            <a:endParaRPr lang="en-ZA" baseline="0" dirty="0" smtClean="0"/>
          </a:p>
          <a:p>
            <a:pPr eaLnBrk="1" hangingPunct="1">
              <a:spcBef>
                <a:spcPct val="0"/>
              </a:spcBef>
            </a:pPr>
            <a:r>
              <a:rPr lang="en-ZA" baseline="0" dirty="0" smtClean="0"/>
              <a:t>Metamorphosed</a:t>
            </a:r>
          </a:p>
          <a:p>
            <a:pPr eaLnBrk="1" hangingPunct="1">
              <a:spcBef>
                <a:spcPct val="0"/>
              </a:spcBef>
            </a:pPr>
            <a:endParaRPr lang="en-ZA" baseline="0" dirty="0" smtClean="0"/>
          </a:p>
          <a:p>
            <a:pPr eaLnBrk="1" hangingPunct="1">
              <a:spcBef>
                <a:spcPct val="0"/>
              </a:spcBef>
            </a:pPr>
            <a:r>
              <a:rPr lang="en-ZA" baseline="0" dirty="0" smtClean="0"/>
              <a:t>Pressure and heat</a:t>
            </a:r>
          </a:p>
          <a:p>
            <a:pPr eaLnBrk="1" hangingPunct="1">
              <a:spcBef>
                <a:spcPct val="0"/>
              </a:spcBef>
            </a:pPr>
            <a:endParaRPr lang="en-ZA" baseline="0" dirty="0" smtClean="0"/>
          </a:p>
          <a:p>
            <a:pPr eaLnBrk="1" hangingPunct="1">
              <a:spcBef>
                <a:spcPct val="0"/>
              </a:spcBef>
            </a:pPr>
            <a:r>
              <a:rPr lang="en-ZA" baseline="0" dirty="0" smtClean="0"/>
              <a:t>Roller compacted concrete dam</a:t>
            </a:r>
          </a:p>
          <a:p>
            <a:pPr eaLnBrk="1" hangingPunct="1">
              <a:spcBef>
                <a:spcPct val="0"/>
              </a:spcBef>
            </a:pPr>
            <a:endParaRPr lang="en-ZA" baseline="0" dirty="0" smtClean="0"/>
          </a:p>
          <a:p>
            <a:pPr eaLnBrk="1" hangingPunct="1">
              <a:spcBef>
                <a:spcPct val="0"/>
              </a:spcBef>
            </a:pPr>
            <a:r>
              <a:rPr lang="en-ZA" baseline="0" dirty="0" smtClean="0"/>
              <a:t>Photos from my thesis – samples – creation of artificial rock</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Rough scale drawing – deduce thickness perpendicular to slope from distances on 1:50,000 or find a direct reference to the thickness of the Witwatersrand system – Mark Grave </a:t>
            </a:r>
          </a:p>
          <a:p>
            <a:pPr eaLnBrk="1" hangingPunct="1">
              <a:spcBef>
                <a:spcPct val="0"/>
              </a:spcBef>
            </a:pPr>
            <a:endParaRPr lang="en-ZA" baseline="0" dirty="0" smtClean="0"/>
          </a:p>
          <a:p>
            <a:pPr eaLnBrk="1" hangingPunct="1">
              <a:spcBef>
                <a:spcPct val="0"/>
              </a:spcBef>
            </a:pPr>
            <a:r>
              <a:rPr lang="en-ZA" baseline="0" dirty="0" err="1" smtClean="0"/>
              <a:t>Stratigraphic</a:t>
            </a:r>
            <a:r>
              <a:rPr lang="en-ZA" baseline="0" dirty="0" smtClean="0"/>
              <a:t> column about 2,000 m deep – reaches to below sea level and then the deepest ore body is about 6 km underground, 4 km below sea level and the deepest mine is close to 4 km deep, about 2,000 m below sea level</a:t>
            </a:r>
          </a:p>
          <a:p>
            <a:pPr eaLnBrk="1" hangingPunct="1">
              <a:spcBef>
                <a:spcPct val="0"/>
              </a:spcBef>
            </a:pPr>
            <a:endParaRPr lang="en-ZA" baseline="0" dirty="0" smtClean="0"/>
          </a:p>
          <a:p>
            <a:pPr eaLnBrk="1" hangingPunct="1">
              <a:spcBef>
                <a:spcPct val="0"/>
              </a:spcBef>
            </a:pPr>
            <a:r>
              <a:rPr lang="en-ZA" baseline="0" dirty="0" smtClean="0"/>
              <a:t>Diagram</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Horizontally deposited under water but now dipping at about 30 degrees to the South and the West with </a:t>
            </a:r>
            <a:r>
              <a:rPr lang="en-ZA" baseline="0" dirty="0" err="1" smtClean="0"/>
              <a:t>Northcliff</a:t>
            </a:r>
            <a:r>
              <a:rPr lang="en-ZA" baseline="0" dirty="0" smtClean="0"/>
              <a:t> as a pivot point relative to the mines in the East and South and those on the West</a:t>
            </a:r>
          </a:p>
          <a:p>
            <a:pPr eaLnBrk="1" hangingPunct="1">
              <a:spcBef>
                <a:spcPct val="0"/>
              </a:spcBef>
            </a:pPr>
            <a:endParaRPr lang="en-ZA" baseline="0" dirty="0" smtClean="0"/>
          </a:p>
          <a:p>
            <a:pPr eaLnBrk="1" hangingPunct="1">
              <a:spcBef>
                <a:spcPct val="0"/>
              </a:spcBef>
            </a:pPr>
            <a:r>
              <a:rPr lang="en-ZA" baseline="0" dirty="0" smtClean="0"/>
              <a:t>Vertical section through a shaft showing dip, tunnels, drives, etc</a:t>
            </a:r>
          </a:p>
          <a:p>
            <a:pPr eaLnBrk="1" hangingPunct="1">
              <a:spcBef>
                <a:spcPct val="0"/>
              </a:spcBef>
            </a:pPr>
            <a:endParaRPr lang="en-ZA" baseline="0" dirty="0" smtClean="0"/>
          </a:p>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Same formation as </a:t>
            </a:r>
            <a:r>
              <a:rPr lang="en-ZA" baseline="0" dirty="0" err="1" smtClean="0"/>
              <a:t>Northcliff</a:t>
            </a:r>
            <a:r>
              <a:rPr lang="en-ZA" baseline="0" dirty="0" smtClean="0"/>
              <a:t> and the </a:t>
            </a:r>
            <a:r>
              <a:rPr lang="en-ZA" baseline="0" dirty="0" err="1" smtClean="0"/>
              <a:t>Magaliesberg</a:t>
            </a:r>
            <a:r>
              <a:rPr lang="en-ZA" baseline="0" dirty="0" smtClean="0"/>
              <a:t> – photos of both</a:t>
            </a:r>
          </a:p>
          <a:p>
            <a:pPr eaLnBrk="1" hangingPunct="1">
              <a:spcBef>
                <a:spcPct val="0"/>
              </a:spcBef>
            </a:pPr>
            <a:endParaRPr lang="en-ZA" baseline="0" dirty="0" smtClean="0"/>
          </a:p>
          <a:p>
            <a:pPr eaLnBrk="1" hangingPunct="1">
              <a:spcBef>
                <a:spcPct val="0"/>
              </a:spcBef>
            </a:pPr>
            <a:r>
              <a:rPr lang="en-ZA" baseline="0" dirty="0" smtClean="0"/>
              <a:t>Great extent, map of gold fields</a:t>
            </a:r>
          </a:p>
          <a:p>
            <a:pPr eaLnBrk="1" hangingPunct="1">
              <a:spcBef>
                <a:spcPct val="0"/>
              </a:spcBef>
            </a:pPr>
            <a:endParaRPr lang="en-ZA" baseline="0" dirty="0" smtClean="0"/>
          </a:p>
          <a:p>
            <a:pPr eaLnBrk="1" hangingPunct="1">
              <a:spcBef>
                <a:spcPct val="0"/>
              </a:spcBef>
            </a:pPr>
            <a:r>
              <a:rPr lang="en-ZA" baseline="0" dirty="0" smtClean="0"/>
              <a:t>Collage of headgears</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Faulting to great depth</a:t>
            </a:r>
          </a:p>
          <a:p>
            <a:pPr eaLnBrk="1" hangingPunct="1">
              <a:spcBef>
                <a:spcPct val="0"/>
              </a:spcBef>
            </a:pPr>
            <a:endParaRPr lang="en-ZA" baseline="0" dirty="0" smtClean="0"/>
          </a:p>
          <a:p>
            <a:pPr eaLnBrk="1" hangingPunct="1">
              <a:spcBef>
                <a:spcPct val="0"/>
              </a:spcBef>
            </a:pPr>
            <a:r>
              <a:rPr lang="en-ZA" baseline="0" dirty="0" smtClean="0"/>
              <a:t>Deepest shafts to / planned to over 5 km under ground, 3 km below sea level</a:t>
            </a:r>
          </a:p>
          <a:p>
            <a:pPr eaLnBrk="1" hangingPunct="1">
              <a:spcBef>
                <a:spcPct val="0"/>
              </a:spcBef>
            </a:pPr>
            <a:endParaRPr lang="en-ZA" baseline="0" dirty="0" smtClean="0"/>
          </a:p>
          <a:p>
            <a:pPr eaLnBrk="1" hangingPunct="1">
              <a:spcBef>
                <a:spcPct val="0"/>
              </a:spcBef>
            </a:pPr>
            <a:r>
              <a:rPr lang="en-ZA" baseline="0" dirty="0" smtClean="0"/>
              <a:t>Show tallest building in Johannesburg and tallest in the world stacked against depth of 5 km</a:t>
            </a:r>
          </a:p>
          <a:p>
            <a:pPr eaLnBrk="1" hangingPunct="1">
              <a:spcBef>
                <a:spcPct val="0"/>
              </a:spcBef>
            </a:pPr>
            <a:endParaRPr lang="en-ZA" baseline="0" dirty="0" smtClean="0"/>
          </a:p>
          <a:p>
            <a:pPr eaLnBrk="1" hangingPunct="1">
              <a:spcBef>
                <a:spcPct val="0"/>
              </a:spcBef>
            </a:pPr>
            <a:r>
              <a:rPr lang="en-ZA" baseline="0" dirty="0" smtClean="0"/>
              <a:t>Massive faulting, blocks moved</a:t>
            </a:r>
          </a:p>
          <a:p>
            <a:pPr eaLnBrk="1" hangingPunct="1">
              <a:spcBef>
                <a:spcPct val="0"/>
              </a:spcBef>
            </a:pPr>
            <a:endParaRPr lang="en-ZA" baseline="0" dirty="0" smtClean="0"/>
          </a:p>
          <a:p>
            <a:pPr eaLnBrk="1" hangingPunct="1">
              <a:spcBef>
                <a:spcPct val="0"/>
              </a:spcBef>
            </a:pPr>
            <a:r>
              <a:rPr lang="en-ZA" baseline="0" dirty="0" smtClean="0"/>
              <a:t>Dip varies, </a:t>
            </a:r>
          </a:p>
          <a:p>
            <a:pPr eaLnBrk="1" hangingPunct="1">
              <a:spcBef>
                <a:spcPct val="0"/>
              </a:spcBef>
            </a:pPr>
            <a:endParaRPr lang="en-ZA" baseline="0" dirty="0" smtClean="0"/>
          </a:p>
          <a:p>
            <a:pPr eaLnBrk="1" hangingPunct="1">
              <a:spcBef>
                <a:spcPct val="0"/>
              </a:spcBef>
            </a:pPr>
            <a:r>
              <a:rPr lang="en-ZA" baseline="0" dirty="0" smtClean="0"/>
              <a:t>Depth varies</a:t>
            </a:r>
          </a:p>
          <a:p>
            <a:pPr eaLnBrk="1" hangingPunct="1">
              <a:spcBef>
                <a:spcPct val="0"/>
              </a:spcBef>
            </a:pPr>
            <a:endParaRPr lang="en-ZA" baseline="0" dirty="0" smtClean="0"/>
          </a:p>
          <a:p>
            <a:pPr eaLnBrk="1" hangingPunct="1">
              <a:spcBef>
                <a:spcPct val="0"/>
              </a:spcBef>
            </a:pPr>
            <a:r>
              <a:rPr lang="en-ZA" baseline="0" dirty="0" smtClean="0"/>
              <a:t>Sections from Geology of South Africa and other sources</a:t>
            </a:r>
          </a:p>
          <a:p>
            <a:pPr eaLnBrk="1" hangingPunct="1">
              <a:spcBef>
                <a:spcPct val="0"/>
              </a:spcBef>
            </a:pPr>
            <a:endParaRPr lang="en-ZA" baseline="0" dirty="0" smtClean="0"/>
          </a:p>
          <a:p>
            <a:pPr eaLnBrk="1" hangingPunct="1">
              <a:spcBef>
                <a:spcPct val="0"/>
              </a:spcBef>
            </a:pPr>
            <a:r>
              <a:rPr lang="en-ZA" baseline="0" dirty="0" smtClean="0"/>
              <a:t>Johannesburg </a:t>
            </a:r>
            <a:r>
              <a:rPr lang="en-ZA" baseline="0" dirty="0" err="1" smtClean="0"/>
              <a:t>Graben</a:t>
            </a:r>
            <a:r>
              <a:rPr lang="en-ZA" baseline="0" dirty="0" smtClean="0"/>
              <a:t> – dolerite dyke</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Engineering principle, do NOT extrapolate – engineering characteristics,</a:t>
            </a:r>
            <a:r>
              <a:rPr lang="en-ZA" baseline="0" dirty="0" smtClean="0"/>
              <a:t> </a:t>
            </a:r>
            <a:r>
              <a:rPr lang="en-ZA" baseline="0" dirty="0" err="1" smtClean="0"/>
              <a:t>triaxial</a:t>
            </a:r>
            <a:r>
              <a:rPr lang="en-ZA" baseline="0" dirty="0" smtClean="0"/>
              <a:t> and shear tests from PhD – linear portion and then non-linear, erosion bed load – images from article off the web, other graphs that illustrate partly linear and partly non-linear characteristics</a:t>
            </a:r>
          </a:p>
          <a:p>
            <a:pPr eaLnBrk="1" hangingPunct="1">
              <a:spcBef>
                <a:spcPct val="0"/>
              </a:spcBef>
            </a:pPr>
            <a:endParaRPr lang="en-ZA" baseline="0" dirty="0" smtClean="0"/>
          </a:p>
          <a:p>
            <a:pPr eaLnBrk="1" hangingPunct="1">
              <a:spcBef>
                <a:spcPct val="0"/>
              </a:spcBef>
            </a:pPr>
            <a:r>
              <a:rPr lang="en-ZA" baseline="0" dirty="0" smtClean="0"/>
              <a:t>If you do extrapolate do so in small increments, test thoroughly in the laboratory and apply a belt and braces approach</a:t>
            </a:r>
          </a:p>
          <a:p>
            <a:pPr eaLnBrk="1" hangingPunct="1">
              <a:spcBef>
                <a:spcPct val="0"/>
              </a:spcBef>
            </a:pPr>
            <a:endParaRPr lang="en-ZA" baseline="0" dirty="0" smtClean="0"/>
          </a:p>
          <a:p>
            <a:pPr eaLnBrk="1" hangingPunct="1">
              <a:spcBef>
                <a:spcPct val="0"/>
              </a:spcBef>
            </a:pPr>
            <a:r>
              <a:rPr lang="en-ZA" baseline="0" dirty="0" smtClean="0"/>
              <a:t>It is contrary to fundamental engineering principles to extrapolate from a few centuries or even a few thousand years backwards by thousands, let alone millions let alone billions of years – like a flea at the end of an elephants tail trying to describe its environment</a:t>
            </a:r>
          </a:p>
          <a:p>
            <a:pPr eaLnBrk="1" hangingPunct="1">
              <a:spcBef>
                <a:spcPct val="0"/>
              </a:spcBef>
            </a:pPr>
            <a:endParaRPr lang="en-ZA" baseline="0" dirty="0" smtClean="0"/>
          </a:p>
          <a:p>
            <a:pPr eaLnBrk="1" hangingPunct="1">
              <a:spcBef>
                <a:spcPct val="0"/>
              </a:spcBef>
            </a:pPr>
            <a:r>
              <a:rPr lang="en-ZA" baseline="0" dirty="0" smtClean="0"/>
              <a:t>Ant on a railway line taking a view of where Cape Town is or any city 1,000 km away and the route the track follows and ...</a:t>
            </a:r>
          </a:p>
          <a:p>
            <a:pPr eaLnBrk="1" hangingPunct="1">
              <a:spcBef>
                <a:spcPct val="0"/>
              </a:spcBef>
            </a:pPr>
            <a:endParaRPr lang="en-ZA" baseline="0" dirty="0" smtClean="0"/>
          </a:p>
          <a:p>
            <a:pPr eaLnBrk="1" hangingPunct="1">
              <a:spcBef>
                <a:spcPct val="0"/>
              </a:spcBef>
            </a:pPr>
            <a:r>
              <a:rPr lang="en-ZA" baseline="0" dirty="0" smtClean="0"/>
              <a:t>Extrapolation – note re Google 1,440 </a:t>
            </a:r>
            <a:r>
              <a:rPr lang="en-ZA" baseline="0" dirty="0" err="1" smtClean="0"/>
              <a:t>occurences</a:t>
            </a:r>
            <a:r>
              <a:rPr lang="en-ZA" baseline="0" dirty="0" smtClean="0"/>
              <a:t> of the quote “extrapolation should be avoided” and 6,180,000 results for extrapolation should be avoided not in quotes, </a:t>
            </a:r>
            <a:r>
              <a:rPr lang="en-ZA" baseline="0" dirty="0" err="1" smtClean="0"/>
              <a:t>ie</a:t>
            </a:r>
            <a:r>
              <a:rPr lang="en-ZA" baseline="0" dirty="0" smtClean="0"/>
              <a:t> all the key words occur on 6 million web pages</a:t>
            </a:r>
          </a:p>
          <a:p>
            <a:pPr eaLnBrk="1" hangingPunct="1">
              <a:spcBef>
                <a:spcPct val="0"/>
              </a:spcBef>
            </a:pPr>
            <a:endParaRPr lang="en-ZA" baseline="0" dirty="0" smtClean="0"/>
          </a:p>
          <a:p>
            <a:pPr eaLnBrk="1" hangingPunct="1">
              <a:spcBef>
                <a:spcPct val="0"/>
              </a:spcBef>
            </a:pPr>
            <a:r>
              <a:rPr lang="en-ZA" baseline="0" dirty="0" smtClean="0"/>
              <a:t>Time line to scale cascading magnifying glasses scale of 1 in 1 million and 1 in 1 billion </a:t>
            </a:r>
          </a:p>
          <a:p>
            <a:pPr eaLnBrk="1" hangingPunct="1">
              <a:spcBef>
                <a:spcPct val="0"/>
              </a:spcBef>
            </a:pPr>
            <a:endParaRPr lang="en-ZA" baseline="0" dirty="0" smtClean="0"/>
          </a:p>
          <a:p>
            <a:pPr eaLnBrk="1" hangingPunct="1">
              <a:spcBef>
                <a:spcPct val="0"/>
              </a:spcBef>
            </a:pPr>
            <a:r>
              <a:rPr lang="en-ZA" baseline="0" dirty="0" smtClean="0"/>
              <a:t>Railway line to Cape Town to scale of 100 million years relative to recorded human history, cannot take a view of where the line goes when it leaves the station – image of </a:t>
            </a:r>
            <a:r>
              <a:rPr lang="en-ZA" baseline="0" dirty="0" err="1" smtClean="0"/>
              <a:t>Joburg</a:t>
            </a:r>
            <a:r>
              <a:rPr lang="en-ZA" baseline="0" dirty="0" smtClean="0"/>
              <a:t> Station – Google Earth</a:t>
            </a:r>
          </a:p>
          <a:p>
            <a:pPr eaLnBrk="1" hangingPunct="1">
              <a:spcBef>
                <a:spcPct val="0"/>
              </a:spcBef>
            </a:pPr>
            <a:endParaRPr lang="en-ZA" baseline="0" dirty="0" smtClean="0"/>
          </a:p>
          <a:p>
            <a:pPr eaLnBrk="1" hangingPunct="1">
              <a:spcBef>
                <a:spcPct val="0"/>
              </a:spcBef>
            </a:pPr>
            <a:r>
              <a:rPr lang="en-ZA" baseline="0" dirty="0" smtClean="0"/>
              <a:t>We must be practical and accept that we cannot extrapolate much beyond the point that we can see backwards in time and we must place heavy reliance on those who lived before us – if there is a book that says there was a global flood about 4,500 years ago and this is corroborated by other books and traditions then we need to give credence to this and not discount it summarily</a:t>
            </a:r>
          </a:p>
          <a:p>
            <a:pPr eaLnBrk="1" hangingPunct="1">
              <a:spcBef>
                <a:spcPct val="0"/>
              </a:spcBef>
            </a:pPr>
            <a:endParaRPr lang="en-ZA" baseline="0" dirty="0" smtClean="0"/>
          </a:p>
          <a:p>
            <a:pPr eaLnBrk="1" hangingPunct="1">
              <a:spcBef>
                <a:spcPct val="0"/>
              </a:spcBef>
            </a:pPr>
            <a:r>
              <a:rPr lang="en-ZA" baseline="0" dirty="0" smtClean="0"/>
              <a:t>Dating by radio-carbon or other techniques that assume constant state is fundamentally flawed, if there was a massive event with radioactive impacts some time in the recent past then all theories of dating become entirely invalid</a:t>
            </a:r>
          </a:p>
          <a:p>
            <a:pPr eaLnBrk="1" hangingPunct="1">
              <a:spcBef>
                <a:spcPct val="0"/>
              </a:spcBef>
            </a:pPr>
            <a:endParaRPr lang="en-ZA" baseline="0" dirty="0" smtClean="0"/>
          </a:p>
          <a:p>
            <a:pPr eaLnBrk="1" hangingPunct="1">
              <a:spcBef>
                <a:spcPct val="0"/>
              </a:spcBef>
            </a:pPr>
            <a:r>
              <a:rPr lang="en-ZA" baseline="0" dirty="0" smtClean="0"/>
              <a:t>Ask the critical questions and do NOT be fobbed off with academic arguments that make you feel stupid</a:t>
            </a:r>
          </a:p>
          <a:p>
            <a:pPr eaLnBrk="1" hangingPunct="1">
              <a:spcBef>
                <a:spcPct val="0"/>
              </a:spcBef>
            </a:pPr>
            <a:endParaRPr lang="en-ZA" baseline="0" dirty="0" smtClean="0"/>
          </a:p>
          <a:p>
            <a:pPr eaLnBrk="1" hangingPunct="1">
              <a:spcBef>
                <a:spcPct val="0"/>
              </a:spcBef>
            </a:pPr>
            <a:r>
              <a:rPr lang="en-ZA" baseline="0" dirty="0" smtClean="0"/>
              <a:t>Do not be fobbed off by “</a:t>
            </a:r>
            <a:r>
              <a:rPr lang="en-ZA" baseline="0" dirty="0" err="1" smtClean="0"/>
              <a:t>i</a:t>
            </a:r>
            <a:r>
              <a:rPr lang="en-ZA" baseline="0" dirty="0" smtClean="0"/>
              <a:t> can show you hundreds / thousands of academics and professionals who will agree with me”</a:t>
            </a:r>
          </a:p>
          <a:p>
            <a:pPr eaLnBrk="1" hangingPunct="1">
              <a:spcBef>
                <a:spcPct val="0"/>
              </a:spcBef>
            </a:pPr>
            <a:endParaRPr lang="en-ZA" baseline="0" dirty="0" smtClean="0"/>
          </a:p>
          <a:p>
            <a:pPr eaLnBrk="1" hangingPunct="1">
              <a:spcBef>
                <a:spcPct val="0"/>
              </a:spcBef>
            </a:pPr>
            <a:r>
              <a:rPr lang="en-ZA" baseline="0" dirty="0" smtClean="0"/>
              <a:t>Or “this is </a:t>
            </a:r>
            <a:r>
              <a:rPr lang="en-ZA" baseline="0" dirty="0" err="1" smtClean="0"/>
              <a:t>waco</a:t>
            </a:r>
            <a:r>
              <a:rPr lang="en-ZA" baseline="0" dirty="0" smtClean="0"/>
              <a:t>” as </a:t>
            </a:r>
            <a:r>
              <a:rPr lang="en-ZA" baseline="0" dirty="0" err="1" smtClean="0"/>
              <a:t>i</a:t>
            </a:r>
            <a:r>
              <a:rPr lang="en-ZA" baseline="0" dirty="0" smtClean="0"/>
              <a:t> was told by a good friend some time ago</a:t>
            </a:r>
          </a:p>
          <a:p>
            <a:pPr eaLnBrk="1" hangingPunct="1">
              <a:spcBef>
                <a:spcPct val="0"/>
              </a:spcBef>
            </a:pPr>
            <a:endParaRPr lang="en-ZA" baseline="0" dirty="0" smtClean="0"/>
          </a:p>
          <a:p>
            <a:pPr eaLnBrk="1" hangingPunct="1">
              <a:spcBef>
                <a:spcPct val="0"/>
              </a:spcBef>
            </a:pPr>
            <a:r>
              <a:rPr lang="en-ZA" baseline="0" dirty="0" smtClean="0"/>
              <a:t>You are NOT stupid so the explanation for anything should be capable of being intellectually evaluated, understood and accepted or discarded</a:t>
            </a:r>
          </a:p>
          <a:p>
            <a:pPr eaLnBrk="1" hangingPunct="1">
              <a:spcBef>
                <a:spcPct val="0"/>
              </a:spcBef>
            </a:pPr>
            <a:endParaRPr lang="en-ZA" baseline="0" dirty="0" smtClean="0"/>
          </a:p>
          <a:p>
            <a:pPr eaLnBrk="1" hangingPunct="1">
              <a:spcBef>
                <a:spcPct val="0"/>
              </a:spcBef>
            </a:pPr>
            <a:r>
              <a:rPr lang="en-ZA" baseline="0" dirty="0" smtClean="0"/>
              <a:t>If you prefix your </a:t>
            </a:r>
            <a:r>
              <a:rPr lang="en-ZA" baseline="0" dirty="0" err="1" smtClean="0"/>
              <a:t>responce</a:t>
            </a:r>
            <a:r>
              <a:rPr lang="en-ZA" baseline="0" dirty="0" smtClean="0"/>
              <a:t> to anything in this presentation with “</a:t>
            </a:r>
            <a:r>
              <a:rPr lang="en-ZA" baseline="0" dirty="0" err="1" smtClean="0"/>
              <a:t>i</a:t>
            </a:r>
            <a:r>
              <a:rPr lang="en-ZA" baseline="0" dirty="0" smtClean="0"/>
              <a:t> do not understand ... (geology, astronomy, </a:t>
            </a:r>
            <a:r>
              <a:rPr lang="en-ZA" baseline="0" dirty="0" err="1" smtClean="0"/>
              <a:t>geotechnics</a:t>
            </a:r>
            <a:r>
              <a:rPr lang="en-ZA" baseline="0" dirty="0" smtClean="0"/>
              <a:t>, physics, etc)” then you are abdicating your intellect, I challenge you to think critically about all that </a:t>
            </a:r>
            <a:r>
              <a:rPr lang="en-ZA" baseline="0" dirty="0" err="1" smtClean="0"/>
              <a:t>i</a:t>
            </a:r>
            <a:r>
              <a:rPr lang="en-ZA" baseline="0" dirty="0" smtClean="0"/>
              <a:t> have to say and show you</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Engineering principle, do NOT extrapolate – engineering characteristics,</a:t>
            </a:r>
            <a:r>
              <a:rPr lang="en-ZA" baseline="0" dirty="0" smtClean="0"/>
              <a:t> </a:t>
            </a:r>
            <a:r>
              <a:rPr lang="en-ZA" baseline="0" dirty="0" err="1" smtClean="0"/>
              <a:t>triaxial</a:t>
            </a:r>
            <a:r>
              <a:rPr lang="en-ZA" baseline="0" dirty="0" smtClean="0"/>
              <a:t> and shear tests from PhD – linear portion and then non-linear, erosion bed load – images from article off the web, other graphs that illustrate partly linear and partly non-linear characteristics</a:t>
            </a:r>
          </a:p>
          <a:p>
            <a:pPr eaLnBrk="1" hangingPunct="1">
              <a:spcBef>
                <a:spcPct val="0"/>
              </a:spcBef>
            </a:pPr>
            <a:endParaRPr lang="en-ZA" baseline="0" dirty="0" smtClean="0"/>
          </a:p>
          <a:p>
            <a:pPr eaLnBrk="1" hangingPunct="1">
              <a:spcBef>
                <a:spcPct val="0"/>
              </a:spcBef>
            </a:pPr>
            <a:r>
              <a:rPr lang="en-ZA" baseline="0" dirty="0" smtClean="0"/>
              <a:t>If you do extrapolate do so in small increments, test thoroughly in the laboratory and apply a belt and braces approach</a:t>
            </a:r>
          </a:p>
          <a:p>
            <a:pPr eaLnBrk="1" hangingPunct="1">
              <a:spcBef>
                <a:spcPct val="0"/>
              </a:spcBef>
            </a:pPr>
            <a:endParaRPr lang="en-ZA" baseline="0" dirty="0" smtClean="0"/>
          </a:p>
          <a:p>
            <a:pPr eaLnBrk="1" hangingPunct="1">
              <a:spcBef>
                <a:spcPct val="0"/>
              </a:spcBef>
            </a:pPr>
            <a:r>
              <a:rPr lang="en-ZA" baseline="0" dirty="0" smtClean="0"/>
              <a:t>It is contrary to fundamental engineering principles to extrapolate from a few centuries or even a few thousand years backwards by thousands, let alone millions let alone billions of years – like a flea at the end of an elephants tail trying to describe its environment</a:t>
            </a:r>
          </a:p>
          <a:p>
            <a:pPr eaLnBrk="1" hangingPunct="1">
              <a:spcBef>
                <a:spcPct val="0"/>
              </a:spcBef>
            </a:pPr>
            <a:endParaRPr lang="en-ZA" baseline="0" dirty="0" smtClean="0"/>
          </a:p>
          <a:p>
            <a:pPr eaLnBrk="1" hangingPunct="1">
              <a:spcBef>
                <a:spcPct val="0"/>
              </a:spcBef>
            </a:pPr>
            <a:r>
              <a:rPr lang="en-ZA" baseline="0" dirty="0" smtClean="0"/>
              <a:t>Ant on a railway line taking a view of where Cape Town is or any city 1,000 km away and the route the track follows and ...</a:t>
            </a:r>
          </a:p>
          <a:p>
            <a:pPr eaLnBrk="1" hangingPunct="1">
              <a:spcBef>
                <a:spcPct val="0"/>
              </a:spcBef>
            </a:pPr>
            <a:endParaRPr lang="en-ZA" baseline="0" dirty="0" smtClean="0"/>
          </a:p>
          <a:p>
            <a:pPr eaLnBrk="1" hangingPunct="1">
              <a:spcBef>
                <a:spcPct val="0"/>
              </a:spcBef>
            </a:pPr>
            <a:r>
              <a:rPr lang="en-ZA" baseline="0" dirty="0" smtClean="0"/>
              <a:t>Extrapolation – note re Google 1,440 </a:t>
            </a:r>
            <a:r>
              <a:rPr lang="en-ZA" baseline="0" dirty="0" err="1" smtClean="0"/>
              <a:t>occurences</a:t>
            </a:r>
            <a:r>
              <a:rPr lang="en-ZA" baseline="0" dirty="0" smtClean="0"/>
              <a:t> of the quote “extrapolation should be avoided” and 6,180,000 results for extrapolation should be avoided not in quotes, </a:t>
            </a:r>
            <a:r>
              <a:rPr lang="en-ZA" baseline="0" dirty="0" err="1" smtClean="0"/>
              <a:t>ie</a:t>
            </a:r>
            <a:r>
              <a:rPr lang="en-ZA" baseline="0" dirty="0" smtClean="0"/>
              <a:t> all the key words occur on 6 million web pages</a:t>
            </a:r>
          </a:p>
          <a:p>
            <a:pPr eaLnBrk="1" hangingPunct="1">
              <a:spcBef>
                <a:spcPct val="0"/>
              </a:spcBef>
            </a:pPr>
            <a:endParaRPr lang="en-ZA" baseline="0" dirty="0" smtClean="0"/>
          </a:p>
          <a:p>
            <a:pPr eaLnBrk="1" hangingPunct="1">
              <a:spcBef>
                <a:spcPct val="0"/>
              </a:spcBef>
            </a:pPr>
            <a:r>
              <a:rPr lang="en-ZA" baseline="0" dirty="0" smtClean="0"/>
              <a:t>Time line to scale cascading magnifying glasses scale of 1 in 1 million and 1 in 1 billion </a:t>
            </a:r>
          </a:p>
          <a:p>
            <a:pPr eaLnBrk="1" hangingPunct="1">
              <a:spcBef>
                <a:spcPct val="0"/>
              </a:spcBef>
            </a:pPr>
            <a:endParaRPr lang="en-ZA" baseline="0" dirty="0" smtClean="0"/>
          </a:p>
          <a:p>
            <a:pPr eaLnBrk="1" hangingPunct="1">
              <a:spcBef>
                <a:spcPct val="0"/>
              </a:spcBef>
            </a:pPr>
            <a:r>
              <a:rPr lang="en-ZA" baseline="0" dirty="0" smtClean="0"/>
              <a:t>Railway line to Cape Town to scale of 100 million years relative to recorded human history, cannot take a view of where the line goes when it leaves the station – image of </a:t>
            </a:r>
            <a:r>
              <a:rPr lang="en-ZA" baseline="0" dirty="0" err="1" smtClean="0"/>
              <a:t>Joburg</a:t>
            </a:r>
            <a:r>
              <a:rPr lang="en-ZA" baseline="0" dirty="0" smtClean="0"/>
              <a:t> Station – Google Earth</a:t>
            </a:r>
          </a:p>
          <a:p>
            <a:pPr eaLnBrk="1" hangingPunct="1">
              <a:spcBef>
                <a:spcPct val="0"/>
              </a:spcBef>
            </a:pPr>
            <a:endParaRPr lang="en-ZA" baseline="0" dirty="0" smtClean="0"/>
          </a:p>
          <a:p>
            <a:pPr eaLnBrk="1" hangingPunct="1">
              <a:spcBef>
                <a:spcPct val="0"/>
              </a:spcBef>
            </a:pPr>
            <a:r>
              <a:rPr lang="en-ZA" baseline="0" dirty="0" smtClean="0"/>
              <a:t>We must be practical and accept that we cannot extrapolate much beyond the point that we can see backwards in time and we must place heavy reliance on those who lived before us – if there is a book that says there was a global flood about 4,500 years ago and this is corroborated by other books and traditions then we need to give credence to this and not discount it summarily</a:t>
            </a:r>
          </a:p>
          <a:p>
            <a:pPr eaLnBrk="1" hangingPunct="1">
              <a:spcBef>
                <a:spcPct val="0"/>
              </a:spcBef>
            </a:pPr>
            <a:endParaRPr lang="en-ZA" baseline="0" dirty="0" smtClean="0"/>
          </a:p>
          <a:p>
            <a:pPr eaLnBrk="1" hangingPunct="1">
              <a:spcBef>
                <a:spcPct val="0"/>
              </a:spcBef>
            </a:pPr>
            <a:r>
              <a:rPr lang="en-ZA" baseline="0" dirty="0" smtClean="0"/>
              <a:t>Dating by radio-carbon or other techniques that assume constant state is fundamentally flawed, if there was a massive event with radioactive impacts some time in the recent past then all theories of dating become entirely invalid</a:t>
            </a:r>
          </a:p>
          <a:p>
            <a:pPr eaLnBrk="1" hangingPunct="1">
              <a:spcBef>
                <a:spcPct val="0"/>
              </a:spcBef>
            </a:pPr>
            <a:endParaRPr lang="en-ZA" baseline="0" dirty="0" smtClean="0"/>
          </a:p>
          <a:p>
            <a:pPr eaLnBrk="1" hangingPunct="1">
              <a:spcBef>
                <a:spcPct val="0"/>
              </a:spcBef>
            </a:pPr>
            <a:r>
              <a:rPr lang="en-ZA" baseline="0" dirty="0" smtClean="0"/>
              <a:t>Ask the critical questions and do NOT be fobbed off with academic arguments that make you feel stupid</a:t>
            </a:r>
          </a:p>
          <a:p>
            <a:pPr eaLnBrk="1" hangingPunct="1">
              <a:spcBef>
                <a:spcPct val="0"/>
              </a:spcBef>
            </a:pPr>
            <a:endParaRPr lang="en-ZA" baseline="0" dirty="0" smtClean="0"/>
          </a:p>
          <a:p>
            <a:pPr eaLnBrk="1" hangingPunct="1">
              <a:spcBef>
                <a:spcPct val="0"/>
              </a:spcBef>
            </a:pPr>
            <a:r>
              <a:rPr lang="en-ZA" baseline="0" dirty="0" smtClean="0"/>
              <a:t>Do not be fobbed off by “</a:t>
            </a:r>
            <a:r>
              <a:rPr lang="en-ZA" baseline="0" dirty="0" err="1" smtClean="0"/>
              <a:t>i</a:t>
            </a:r>
            <a:r>
              <a:rPr lang="en-ZA" baseline="0" dirty="0" smtClean="0"/>
              <a:t> can show you hundreds / thousands of academics and professionals who will agree with me”</a:t>
            </a:r>
          </a:p>
          <a:p>
            <a:pPr eaLnBrk="1" hangingPunct="1">
              <a:spcBef>
                <a:spcPct val="0"/>
              </a:spcBef>
            </a:pPr>
            <a:endParaRPr lang="en-ZA" baseline="0" dirty="0" smtClean="0"/>
          </a:p>
          <a:p>
            <a:pPr eaLnBrk="1" hangingPunct="1">
              <a:spcBef>
                <a:spcPct val="0"/>
              </a:spcBef>
            </a:pPr>
            <a:r>
              <a:rPr lang="en-ZA" baseline="0" dirty="0" smtClean="0"/>
              <a:t>Or “this is </a:t>
            </a:r>
            <a:r>
              <a:rPr lang="en-ZA" baseline="0" dirty="0" err="1" smtClean="0"/>
              <a:t>waco</a:t>
            </a:r>
            <a:r>
              <a:rPr lang="en-ZA" baseline="0" dirty="0" smtClean="0"/>
              <a:t>” as </a:t>
            </a:r>
            <a:r>
              <a:rPr lang="en-ZA" baseline="0" dirty="0" err="1" smtClean="0"/>
              <a:t>i</a:t>
            </a:r>
            <a:r>
              <a:rPr lang="en-ZA" baseline="0" dirty="0" smtClean="0"/>
              <a:t> was told by a good friend some time ago</a:t>
            </a:r>
          </a:p>
          <a:p>
            <a:pPr eaLnBrk="1" hangingPunct="1">
              <a:spcBef>
                <a:spcPct val="0"/>
              </a:spcBef>
            </a:pPr>
            <a:endParaRPr lang="en-ZA" baseline="0" dirty="0" smtClean="0"/>
          </a:p>
          <a:p>
            <a:pPr eaLnBrk="1" hangingPunct="1">
              <a:spcBef>
                <a:spcPct val="0"/>
              </a:spcBef>
            </a:pPr>
            <a:r>
              <a:rPr lang="en-ZA" baseline="0" dirty="0" smtClean="0"/>
              <a:t>You are NOT stupid so the explanation for anything should be capable of being intellectually evaluated, understood and accepted or discarded</a:t>
            </a:r>
          </a:p>
          <a:p>
            <a:pPr eaLnBrk="1" hangingPunct="1">
              <a:spcBef>
                <a:spcPct val="0"/>
              </a:spcBef>
            </a:pPr>
            <a:endParaRPr lang="en-ZA" baseline="0" dirty="0" smtClean="0"/>
          </a:p>
          <a:p>
            <a:pPr eaLnBrk="1" hangingPunct="1">
              <a:spcBef>
                <a:spcPct val="0"/>
              </a:spcBef>
            </a:pPr>
            <a:r>
              <a:rPr lang="en-ZA" baseline="0" dirty="0" smtClean="0"/>
              <a:t>If you prefix your </a:t>
            </a:r>
            <a:r>
              <a:rPr lang="en-ZA" baseline="0" dirty="0" err="1" smtClean="0"/>
              <a:t>responce</a:t>
            </a:r>
            <a:r>
              <a:rPr lang="en-ZA" baseline="0" dirty="0" smtClean="0"/>
              <a:t> to anything in this presentation with “</a:t>
            </a:r>
            <a:r>
              <a:rPr lang="en-ZA" baseline="0" dirty="0" err="1" smtClean="0"/>
              <a:t>i</a:t>
            </a:r>
            <a:r>
              <a:rPr lang="en-ZA" baseline="0" dirty="0" smtClean="0"/>
              <a:t> do not understand ... (geology, astronomy, </a:t>
            </a:r>
            <a:r>
              <a:rPr lang="en-ZA" baseline="0" dirty="0" err="1" smtClean="0"/>
              <a:t>geotechnics</a:t>
            </a:r>
            <a:r>
              <a:rPr lang="en-ZA" baseline="0" dirty="0" smtClean="0"/>
              <a:t>, physics, etc)” then you are abdicating your intellect, I challenge you to think critically about all that </a:t>
            </a:r>
            <a:r>
              <a:rPr lang="en-ZA" baseline="0" dirty="0" err="1" smtClean="0"/>
              <a:t>i</a:t>
            </a:r>
            <a:r>
              <a:rPr lang="en-ZA" baseline="0" dirty="0" smtClean="0"/>
              <a:t> have to say and show you</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Then explode up to Fish River, Grand Canyon, Ayers Rock, USA, Spain, etc, etc montage around the world</a:t>
            </a:r>
          </a:p>
          <a:p>
            <a:pPr eaLnBrk="1" hangingPunct="1">
              <a:spcBef>
                <a:spcPct val="0"/>
              </a:spcBef>
            </a:pPr>
            <a:endParaRPr lang="en-ZA" baseline="0" dirty="0" smtClean="0"/>
          </a:p>
          <a:p>
            <a:pPr eaLnBrk="1" hangingPunct="1">
              <a:spcBef>
                <a:spcPct val="0"/>
              </a:spcBef>
            </a:pPr>
            <a:r>
              <a:rPr lang="en-ZA" baseline="0" dirty="0" smtClean="0"/>
              <a:t>Look for references to frequency of </a:t>
            </a:r>
            <a:r>
              <a:rPr lang="en-ZA" baseline="0" dirty="0" err="1" smtClean="0"/>
              <a:t>occurence</a:t>
            </a:r>
            <a:r>
              <a:rPr lang="en-ZA" baseline="0" dirty="0" smtClean="0"/>
              <a:t> of sedimentary rocks around the world</a:t>
            </a:r>
          </a:p>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Then explode up to Fish River, Grand Canyon, Ayers Rock, USA, Spain, etc, etc montage around the world</a:t>
            </a:r>
          </a:p>
          <a:p>
            <a:pPr eaLnBrk="1" hangingPunct="1">
              <a:spcBef>
                <a:spcPct val="0"/>
              </a:spcBef>
            </a:pPr>
            <a:endParaRPr lang="en-ZA" baseline="0" dirty="0" smtClean="0"/>
          </a:p>
          <a:p>
            <a:pPr eaLnBrk="1" hangingPunct="1">
              <a:spcBef>
                <a:spcPct val="0"/>
              </a:spcBef>
            </a:pPr>
            <a:r>
              <a:rPr lang="en-ZA" baseline="0" dirty="0" smtClean="0"/>
              <a:t>Look for references to frequency of </a:t>
            </a:r>
            <a:r>
              <a:rPr lang="en-ZA" baseline="0" dirty="0" err="1" smtClean="0"/>
              <a:t>occurence</a:t>
            </a:r>
            <a:r>
              <a:rPr lang="en-ZA" baseline="0" dirty="0" smtClean="0"/>
              <a:t> of sedimentary rocks around the world</a:t>
            </a:r>
          </a:p>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Different degrees of metamorphosis – </a:t>
            </a:r>
            <a:r>
              <a:rPr lang="en-ZA" baseline="0" dirty="0" err="1" smtClean="0"/>
              <a:t>Swartruggens</a:t>
            </a:r>
            <a:r>
              <a:rPr lang="en-ZA" baseline="0" dirty="0" smtClean="0"/>
              <a:t> sandstone -- pressure and no heat, </a:t>
            </a:r>
            <a:r>
              <a:rPr lang="en-ZA" baseline="0" dirty="0" err="1" smtClean="0"/>
              <a:t>Northcliff</a:t>
            </a:r>
            <a:r>
              <a:rPr lang="en-ZA" baseline="0" dirty="0" smtClean="0"/>
              <a:t> quartzite – pressure AND heat</a:t>
            </a:r>
          </a:p>
          <a:p>
            <a:pPr eaLnBrk="1" hangingPunct="1">
              <a:spcBef>
                <a:spcPct val="0"/>
              </a:spcBef>
            </a:pPr>
            <a:endParaRPr lang="en-ZA" baseline="0" dirty="0" smtClean="0"/>
          </a:p>
          <a:p>
            <a:pPr eaLnBrk="1" hangingPunct="1">
              <a:spcBef>
                <a:spcPct val="0"/>
              </a:spcBef>
            </a:pPr>
            <a:r>
              <a:rPr lang="en-ZA" baseline="0" dirty="0" err="1" smtClean="0"/>
              <a:t>KOV</a:t>
            </a:r>
            <a:r>
              <a:rPr lang="en-ZA" baseline="0" dirty="0" smtClean="0"/>
              <a:t>, </a:t>
            </a:r>
            <a:r>
              <a:rPr lang="en-ZA" baseline="0" dirty="0" err="1" smtClean="0"/>
              <a:t>Nchanga</a:t>
            </a:r>
            <a:r>
              <a:rPr lang="en-ZA" baseline="0" dirty="0" smtClean="0"/>
              <a:t>, </a:t>
            </a:r>
            <a:r>
              <a:rPr lang="en-ZA" baseline="0" dirty="0" err="1" smtClean="0"/>
              <a:t>Phalaborwa</a:t>
            </a:r>
            <a:r>
              <a:rPr lang="en-ZA" baseline="0" dirty="0" smtClean="0"/>
              <a:t>, etc</a:t>
            </a:r>
          </a:p>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Engineering principle, do NOT extrapolate – engineering characteristics,</a:t>
            </a:r>
            <a:r>
              <a:rPr lang="en-ZA" baseline="0" dirty="0" smtClean="0"/>
              <a:t> </a:t>
            </a:r>
            <a:r>
              <a:rPr lang="en-ZA" baseline="0" dirty="0" err="1" smtClean="0"/>
              <a:t>triaxial</a:t>
            </a:r>
            <a:r>
              <a:rPr lang="en-ZA" baseline="0" dirty="0" smtClean="0"/>
              <a:t> and shear tests from PhD – linear portion and then non-linear, erosion bed load – images from article off the web, other graphs that illustrate partly linear and partly non-linear characteristics</a:t>
            </a:r>
          </a:p>
          <a:p>
            <a:pPr eaLnBrk="1" hangingPunct="1">
              <a:spcBef>
                <a:spcPct val="0"/>
              </a:spcBef>
            </a:pPr>
            <a:endParaRPr lang="en-ZA" baseline="0" dirty="0" smtClean="0"/>
          </a:p>
          <a:p>
            <a:pPr eaLnBrk="1" hangingPunct="1">
              <a:spcBef>
                <a:spcPct val="0"/>
              </a:spcBef>
            </a:pPr>
            <a:r>
              <a:rPr lang="en-ZA" baseline="0" dirty="0" smtClean="0"/>
              <a:t>If you do extrapolate do so in small increments, test thoroughly in the laboratory and apply a belt and braces approach</a:t>
            </a:r>
          </a:p>
          <a:p>
            <a:pPr eaLnBrk="1" hangingPunct="1">
              <a:spcBef>
                <a:spcPct val="0"/>
              </a:spcBef>
            </a:pPr>
            <a:endParaRPr lang="en-ZA" baseline="0" dirty="0" smtClean="0"/>
          </a:p>
          <a:p>
            <a:pPr eaLnBrk="1" hangingPunct="1">
              <a:spcBef>
                <a:spcPct val="0"/>
              </a:spcBef>
            </a:pPr>
            <a:r>
              <a:rPr lang="en-ZA" baseline="0" dirty="0" smtClean="0"/>
              <a:t>It is contrary to fundamental engineering principles to extrapolate from a few centuries or even a few thousand years backwards by thousands, let alone millions let alone billions of years – like a flea at the end of an elephants tail trying to describe its environment</a:t>
            </a:r>
          </a:p>
          <a:p>
            <a:pPr eaLnBrk="1" hangingPunct="1">
              <a:spcBef>
                <a:spcPct val="0"/>
              </a:spcBef>
            </a:pPr>
            <a:endParaRPr lang="en-ZA" baseline="0" dirty="0" smtClean="0"/>
          </a:p>
          <a:p>
            <a:pPr eaLnBrk="1" hangingPunct="1">
              <a:spcBef>
                <a:spcPct val="0"/>
              </a:spcBef>
            </a:pPr>
            <a:r>
              <a:rPr lang="en-ZA" baseline="0" dirty="0" smtClean="0"/>
              <a:t>Ant on a railway line taking a view of where Cape Town is or any city 1,000 km away and the route the track follows and ...</a:t>
            </a:r>
          </a:p>
          <a:p>
            <a:pPr eaLnBrk="1" hangingPunct="1">
              <a:spcBef>
                <a:spcPct val="0"/>
              </a:spcBef>
            </a:pPr>
            <a:endParaRPr lang="en-ZA" baseline="0" dirty="0" smtClean="0"/>
          </a:p>
          <a:p>
            <a:pPr eaLnBrk="1" hangingPunct="1">
              <a:spcBef>
                <a:spcPct val="0"/>
              </a:spcBef>
            </a:pPr>
            <a:r>
              <a:rPr lang="en-ZA" baseline="0" dirty="0" smtClean="0"/>
              <a:t>Extrapolation – note re Google 1,440 </a:t>
            </a:r>
            <a:r>
              <a:rPr lang="en-ZA" baseline="0" dirty="0" err="1" smtClean="0"/>
              <a:t>occurences</a:t>
            </a:r>
            <a:r>
              <a:rPr lang="en-ZA" baseline="0" dirty="0" smtClean="0"/>
              <a:t> of the quote “extrapolation should be avoided” and 6,180,000 results for extrapolation should be avoided not in quotes, </a:t>
            </a:r>
            <a:r>
              <a:rPr lang="en-ZA" baseline="0" dirty="0" err="1" smtClean="0"/>
              <a:t>ie</a:t>
            </a:r>
            <a:r>
              <a:rPr lang="en-ZA" baseline="0" dirty="0" smtClean="0"/>
              <a:t> all the key words occur on 6 million web pages</a:t>
            </a:r>
          </a:p>
          <a:p>
            <a:pPr eaLnBrk="1" hangingPunct="1">
              <a:spcBef>
                <a:spcPct val="0"/>
              </a:spcBef>
            </a:pPr>
            <a:endParaRPr lang="en-ZA" baseline="0" dirty="0" smtClean="0"/>
          </a:p>
          <a:p>
            <a:pPr eaLnBrk="1" hangingPunct="1">
              <a:spcBef>
                <a:spcPct val="0"/>
              </a:spcBef>
            </a:pPr>
            <a:r>
              <a:rPr lang="en-ZA" baseline="0" dirty="0" smtClean="0"/>
              <a:t>Time line to scale cascading magnifying glasses scale of 1 in 1 million and 1 in 1 billion </a:t>
            </a:r>
          </a:p>
          <a:p>
            <a:pPr eaLnBrk="1" hangingPunct="1">
              <a:spcBef>
                <a:spcPct val="0"/>
              </a:spcBef>
            </a:pPr>
            <a:endParaRPr lang="en-ZA" baseline="0" dirty="0" smtClean="0"/>
          </a:p>
          <a:p>
            <a:pPr eaLnBrk="1" hangingPunct="1">
              <a:spcBef>
                <a:spcPct val="0"/>
              </a:spcBef>
            </a:pPr>
            <a:r>
              <a:rPr lang="en-ZA" baseline="0" dirty="0" smtClean="0"/>
              <a:t>Railway line to Cape Town to scale of 100 million years relative to recorded human history, cannot take a view of where the line goes when it leaves the station – image of </a:t>
            </a:r>
            <a:r>
              <a:rPr lang="en-ZA" baseline="0" dirty="0" err="1" smtClean="0"/>
              <a:t>Joburg</a:t>
            </a:r>
            <a:r>
              <a:rPr lang="en-ZA" baseline="0" dirty="0" smtClean="0"/>
              <a:t> Station – Google Earth</a:t>
            </a:r>
          </a:p>
          <a:p>
            <a:pPr eaLnBrk="1" hangingPunct="1">
              <a:spcBef>
                <a:spcPct val="0"/>
              </a:spcBef>
            </a:pPr>
            <a:endParaRPr lang="en-ZA" baseline="0" dirty="0" smtClean="0"/>
          </a:p>
          <a:p>
            <a:pPr eaLnBrk="1" hangingPunct="1">
              <a:spcBef>
                <a:spcPct val="0"/>
              </a:spcBef>
            </a:pPr>
            <a:r>
              <a:rPr lang="en-ZA" baseline="0" dirty="0" smtClean="0"/>
              <a:t>We must be practical and accept that we cannot extrapolate much beyond the point that we can see backwards in time and we must place heavy reliance on those who lived before us – if there is a book that says there was a global flood about 4,500 years ago and this is corroborated by other books and traditions then we need to give credence to this and not discount it summarily</a:t>
            </a:r>
          </a:p>
          <a:p>
            <a:pPr eaLnBrk="1" hangingPunct="1">
              <a:spcBef>
                <a:spcPct val="0"/>
              </a:spcBef>
            </a:pPr>
            <a:endParaRPr lang="en-ZA" baseline="0" dirty="0" smtClean="0"/>
          </a:p>
          <a:p>
            <a:pPr eaLnBrk="1" hangingPunct="1">
              <a:spcBef>
                <a:spcPct val="0"/>
              </a:spcBef>
            </a:pPr>
            <a:r>
              <a:rPr lang="en-ZA" baseline="0" dirty="0" smtClean="0"/>
              <a:t>Dating by radio-carbon or other techniques that assume constant state is fundamentally flawed, if there was a massive event with radioactive impacts some time in the recent past then all theories of dating become entirely invalid</a:t>
            </a:r>
          </a:p>
          <a:p>
            <a:pPr eaLnBrk="1" hangingPunct="1">
              <a:spcBef>
                <a:spcPct val="0"/>
              </a:spcBef>
            </a:pPr>
            <a:endParaRPr lang="en-ZA" baseline="0" dirty="0" smtClean="0"/>
          </a:p>
          <a:p>
            <a:pPr eaLnBrk="1" hangingPunct="1">
              <a:spcBef>
                <a:spcPct val="0"/>
              </a:spcBef>
            </a:pPr>
            <a:r>
              <a:rPr lang="en-ZA" baseline="0" dirty="0" smtClean="0"/>
              <a:t>Ask the critical questions and do NOT be fobbed off with academic arguments that make you feel stupid</a:t>
            </a:r>
          </a:p>
          <a:p>
            <a:pPr eaLnBrk="1" hangingPunct="1">
              <a:spcBef>
                <a:spcPct val="0"/>
              </a:spcBef>
            </a:pPr>
            <a:endParaRPr lang="en-ZA" baseline="0" dirty="0" smtClean="0"/>
          </a:p>
          <a:p>
            <a:pPr eaLnBrk="1" hangingPunct="1">
              <a:spcBef>
                <a:spcPct val="0"/>
              </a:spcBef>
            </a:pPr>
            <a:r>
              <a:rPr lang="en-ZA" baseline="0" dirty="0" smtClean="0"/>
              <a:t>Do not be fobbed off by “</a:t>
            </a:r>
            <a:r>
              <a:rPr lang="en-ZA" baseline="0" dirty="0" err="1" smtClean="0"/>
              <a:t>i</a:t>
            </a:r>
            <a:r>
              <a:rPr lang="en-ZA" baseline="0" dirty="0" smtClean="0"/>
              <a:t> can show you hundreds / thousands of academics and professionals who will agree with me”</a:t>
            </a:r>
          </a:p>
          <a:p>
            <a:pPr eaLnBrk="1" hangingPunct="1">
              <a:spcBef>
                <a:spcPct val="0"/>
              </a:spcBef>
            </a:pPr>
            <a:endParaRPr lang="en-ZA" baseline="0" dirty="0" smtClean="0"/>
          </a:p>
          <a:p>
            <a:pPr eaLnBrk="1" hangingPunct="1">
              <a:spcBef>
                <a:spcPct val="0"/>
              </a:spcBef>
            </a:pPr>
            <a:r>
              <a:rPr lang="en-ZA" baseline="0" dirty="0" smtClean="0"/>
              <a:t>Or “this is </a:t>
            </a:r>
            <a:r>
              <a:rPr lang="en-ZA" baseline="0" dirty="0" err="1" smtClean="0"/>
              <a:t>waco</a:t>
            </a:r>
            <a:r>
              <a:rPr lang="en-ZA" baseline="0" dirty="0" smtClean="0"/>
              <a:t>” as </a:t>
            </a:r>
            <a:r>
              <a:rPr lang="en-ZA" baseline="0" dirty="0" err="1" smtClean="0"/>
              <a:t>i</a:t>
            </a:r>
            <a:r>
              <a:rPr lang="en-ZA" baseline="0" dirty="0" smtClean="0"/>
              <a:t> was told by a good friend some time ago</a:t>
            </a:r>
          </a:p>
          <a:p>
            <a:pPr eaLnBrk="1" hangingPunct="1">
              <a:spcBef>
                <a:spcPct val="0"/>
              </a:spcBef>
            </a:pPr>
            <a:endParaRPr lang="en-ZA" baseline="0" dirty="0" smtClean="0"/>
          </a:p>
          <a:p>
            <a:pPr eaLnBrk="1" hangingPunct="1">
              <a:spcBef>
                <a:spcPct val="0"/>
              </a:spcBef>
            </a:pPr>
            <a:r>
              <a:rPr lang="en-ZA" baseline="0" dirty="0" smtClean="0"/>
              <a:t>You are NOT stupid so the explanation for anything should be capable of being intellectually evaluated, understood and accepted or discarded</a:t>
            </a:r>
          </a:p>
          <a:p>
            <a:pPr eaLnBrk="1" hangingPunct="1">
              <a:spcBef>
                <a:spcPct val="0"/>
              </a:spcBef>
            </a:pPr>
            <a:endParaRPr lang="en-ZA" baseline="0" dirty="0" smtClean="0"/>
          </a:p>
          <a:p>
            <a:pPr eaLnBrk="1" hangingPunct="1">
              <a:spcBef>
                <a:spcPct val="0"/>
              </a:spcBef>
            </a:pPr>
            <a:r>
              <a:rPr lang="en-ZA" baseline="0" dirty="0" smtClean="0"/>
              <a:t>If you prefix your </a:t>
            </a:r>
            <a:r>
              <a:rPr lang="en-ZA" baseline="0" dirty="0" err="1" smtClean="0"/>
              <a:t>responce</a:t>
            </a:r>
            <a:r>
              <a:rPr lang="en-ZA" baseline="0" dirty="0" smtClean="0"/>
              <a:t> to anything in this presentation with “</a:t>
            </a:r>
            <a:r>
              <a:rPr lang="en-ZA" baseline="0" dirty="0" err="1" smtClean="0"/>
              <a:t>i</a:t>
            </a:r>
            <a:r>
              <a:rPr lang="en-ZA" baseline="0" dirty="0" smtClean="0"/>
              <a:t> do not understand ... (geology, astronomy, </a:t>
            </a:r>
            <a:r>
              <a:rPr lang="en-ZA" baseline="0" dirty="0" err="1" smtClean="0"/>
              <a:t>geotechnics</a:t>
            </a:r>
            <a:r>
              <a:rPr lang="en-ZA" baseline="0" dirty="0" smtClean="0"/>
              <a:t>, physics, etc)” then you are abdicating your intellect, I challenge you to think critically about all that </a:t>
            </a:r>
            <a:r>
              <a:rPr lang="en-ZA" baseline="0" dirty="0" err="1" smtClean="0"/>
              <a:t>i</a:t>
            </a:r>
            <a:r>
              <a:rPr lang="en-ZA" baseline="0" dirty="0" smtClean="0"/>
              <a:t> have to say and show you</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Small domes in </a:t>
            </a:r>
            <a:r>
              <a:rPr lang="en-ZA" baseline="0" dirty="0" err="1" smtClean="0"/>
              <a:t>lowveld</a:t>
            </a:r>
            <a:endParaRPr lang="en-ZA" baseline="0" dirty="0" smtClean="0"/>
          </a:p>
          <a:p>
            <a:pPr eaLnBrk="1" hangingPunct="1">
              <a:spcBef>
                <a:spcPct val="0"/>
              </a:spcBef>
            </a:pPr>
            <a:endParaRPr lang="en-ZA" baseline="0" dirty="0" smtClean="0"/>
          </a:p>
          <a:p>
            <a:pPr eaLnBrk="1" hangingPunct="1">
              <a:spcBef>
                <a:spcPct val="0"/>
              </a:spcBef>
            </a:pPr>
            <a:r>
              <a:rPr lang="en-ZA" baseline="0" dirty="0" smtClean="0"/>
              <a:t>Images from paper on deep drill hole in Germany other domes from </a:t>
            </a:r>
            <a:r>
              <a:rPr lang="en-ZA" baseline="0" dirty="0" err="1" smtClean="0"/>
              <a:t>iStock</a:t>
            </a:r>
            <a:endParaRPr lang="en-ZA" baseline="0" dirty="0" smtClean="0"/>
          </a:p>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Small domes in </a:t>
            </a:r>
            <a:r>
              <a:rPr lang="en-ZA" baseline="0" dirty="0" err="1" smtClean="0"/>
              <a:t>lowveld</a:t>
            </a:r>
            <a:endParaRPr lang="en-ZA" baseline="0" dirty="0" smtClean="0"/>
          </a:p>
          <a:p>
            <a:pPr eaLnBrk="1" hangingPunct="1">
              <a:spcBef>
                <a:spcPct val="0"/>
              </a:spcBef>
            </a:pPr>
            <a:endParaRPr lang="en-ZA" baseline="0" dirty="0" smtClean="0"/>
          </a:p>
          <a:p>
            <a:pPr eaLnBrk="1" hangingPunct="1">
              <a:spcBef>
                <a:spcPct val="0"/>
              </a:spcBef>
            </a:pPr>
            <a:r>
              <a:rPr lang="en-ZA" baseline="0" dirty="0" smtClean="0"/>
              <a:t>Images from paper on deep drill hole in Germany other domes from </a:t>
            </a:r>
            <a:r>
              <a:rPr lang="en-ZA" baseline="0" dirty="0" err="1" smtClean="0"/>
              <a:t>iStock</a:t>
            </a:r>
            <a:endParaRPr lang="en-ZA" baseline="0" dirty="0" smtClean="0"/>
          </a:p>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Small domes in </a:t>
            </a:r>
            <a:r>
              <a:rPr lang="en-ZA" baseline="0" dirty="0" err="1" smtClean="0"/>
              <a:t>lowveld</a:t>
            </a:r>
            <a:endParaRPr lang="en-ZA" baseline="0" dirty="0" smtClean="0"/>
          </a:p>
          <a:p>
            <a:pPr eaLnBrk="1" hangingPunct="1">
              <a:spcBef>
                <a:spcPct val="0"/>
              </a:spcBef>
            </a:pPr>
            <a:endParaRPr lang="en-ZA" baseline="0" dirty="0" smtClean="0"/>
          </a:p>
          <a:p>
            <a:pPr eaLnBrk="1" hangingPunct="1">
              <a:spcBef>
                <a:spcPct val="0"/>
              </a:spcBef>
            </a:pPr>
            <a:r>
              <a:rPr lang="en-ZA" baseline="0" dirty="0" smtClean="0"/>
              <a:t>Images from paper on deep drill hole in Germany other domes from </a:t>
            </a:r>
            <a:r>
              <a:rPr lang="en-ZA" baseline="0" dirty="0" err="1" smtClean="0"/>
              <a:t>iStock</a:t>
            </a:r>
            <a:endParaRPr lang="en-ZA" baseline="0" dirty="0" smtClean="0"/>
          </a:p>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Dome, Potato masher, faulting cross section, </a:t>
            </a:r>
            <a:r>
              <a:rPr lang="en-ZA" baseline="0" dirty="0" err="1" smtClean="0"/>
              <a:t>Randpark</a:t>
            </a:r>
            <a:r>
              <a:rPr lang="en-ZA" baseline="0" dirty="0" smtClean="0"/>
              <a:t> Ridge or other dyke, visible fault</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How is this possible?</a:t>
            </a:r>
          </a:p>
          <a:p>
            <a:pPr eaLnBrk="1" hangingPunct="1">
              <a:spcBef>
                <a:spcPct val="0"/>
              </a:spcBef>
            </a:pPr>
            <a:endParaRPr lang="en-ZA" baseline="0" dirty="0" smtClean="0"/>
          </a:p>
          <a:p>
            <a:pPr eaLnBrk="1" hangingPunct="1">
              <a:spcBef>
                <a:spcPct val="0"/>
              </a:spcBef>
            </a:pPr>
            <a:r>
              <a:rPr lang="en-ZA" baseline="0" dirty="0" smtClean="0"/>
              <a:t>The crust is reportedly 40 to 60 km thick?</a:t>
            </a:r>
          </a:p>
          <a:p>
            <a:pPr eaLnBrk="1" hangingPunct="1">
              <a:spcBef>
                <a:spcPct val="0"/>
              </a:spcBef>
            </a:pPr>
            <a:endParaRPr lang="en-ZA" baseline="0" dirty="0" smtClean="0"/>
          </a:p>
          <a:p>
            <a:pPr eaLnBrk="1" hangingPunct="1">
              <a:spcBef>
                <a:spcPct val="0"/>
              </a:spcBef>
            </a:pPr>
            <a:r>
              <a:rPr lang="en-ZA" baseline="0" dirty="0" smtClean="0"/>
              <a:t>What if earth core is cooling rapidly?</a:t>
            </a:r>
          </a:p>
          <a:p>
            <a:pPr eaLnBrk="1" hangingPunct="1">
              <a:spcBef>
                <a:spcPct val="0"/>
              </a:spcBef>
            </a:pPr>
            <a:endParaRPr lang="en-ZA" baseline="0" dirty="0" smtClean="0"/>
          </a:p>
          <a:p>
            <a:pPr eaLnBrk="1" hangingPunct="1">
              <a:spcBef>
                <a:spcPct val="0"/>
              </a:spcBef>
            </a:pPr>
            <a:r>
              <a:rPr lang="en-ZA" baseline="0" dirty="0" smtClean="0"/>
              <a:t>Thin crust</a:t>
            </a:r>
          </a:p>
          <a:p>
            <a:pPr eaLnBrk="1" hangingPunct="1">
              <a:spcBef>
                <a:spcPct val="0"/>
              </a:spcBef>
            </a:pPr>
            <a:endParaRPr lang="en-ZA" baseline="0" dirty="0" smtClean="0"/>
          </a:p>
          <a:p>
            <a:pPr eaLnBrk="1" hangingPunct="1">
              <a:spcBef>
                <a:spcPct val="0"/>
              </a:spcBef>
            </a:pPr>
            <a:r>
              <a:rPr lang="en-ZA" baseline="0" dirty="0" smtClean="0"/>
              <a:t>Ice photo’ becomes solid from outside in</a:t>
            </a:r>
          </a:p>
          <a:p>
            <a:pPr eaLnBrk="1" hangingPunct="1">
              <a:spcBef>
                <a:spcPct val="0"/>
              </a:spcBef>
            </a:pPr>
            <a:endParaRPr lang="en-ZA" baseline="0" dirty="0" smtClean="0"/>
          </a:p>
          <a:p>
            <a:pPr eaLnBrk="1" hangingPunct="1">
              <a:spcBef>
                <a:spcPct val="0"/>
              </a:spcBef>
            </a:pPr>
            <a:r>
              <a:rPr lang="en-ZA" baseline="0" dirty="0" smtClean="0"/>
              <a:t>What if as it cools it contracts and puts pressure on the core and the core has to force its way out?</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Photo’s and videos breaking ice, not breaking ice, breaking tile, show how tile is hard ceramic like rock on </a:t>
            </a:r>
            <a:r>
              <a:rPr lang="en-ZA" baseline="0" dirty="0" err="1" smtClean="0"/>
              <a:t>Northcliff</a:t>
            </a:r>
            <a:r>
              <a:rPr lang="en-ZA" baseline="0" dirty="0" smtClean="0"/>
              <a:t> – close up of both</a:t>
            </a:r>
          </a:p>
          <a:p>
            <a:pPr eaLnBrk="1" hangingPunct="1">
              <a:spcBef>
                <a:spcPct val="0"/>
              </a:spcBef>
            </a:pPr>
            <a:endParaRPr lang="en-ZA" baseline="0" dirty="0" smtClean="0"/>
          </a:p>
          <a:p>
            <a:pPr eaLnBrk="1" hangingPunct="1">
              <a:spcBef>
                <a:spcPct val="0"/>
              </a:spcBef>
            </a:pPr>
            <a:r>
              <a:rPr lang="en-ZA" baseline="0" dirty="0" err="1" smtClean="0"/>
              <a:t>Kerfed</a:t>
            </a:r>
            <a:r>
              <a:rPr lang="en-ZA" baseline="0" dirty="0" smtClean="0"/>
              <a:t> would and not </a:t>
            </a:r>
            <a:r>
              <a:rPr lang="en-ZA" baseline="0" dirty="0" err="1" smtClean="0"/>
              <a:t>kerfed</a:t>
            </a:r>
            <a:r>
              <a:rPr lang="en-ZA" baseline="0" dirty="0" smtClean="0"/>
              <a:t> wood</a:t>
            </a:r>
          </a:p>
          <a:p>
            <a:pPr eaLnBrk="1" hangingPunct="1">
              <a:spcBef>
                <a:spcPct val="0"/>
              </a:spcBef>
            </a:pPr>
            <a:endParaRPr lang="en-ZA" baseline="0" dirty="0" smtClean="0"/>
          </a:p>
          <a:p>
            <a:pPr eaLnBrk="1" hangingPunct="1">
              <a:spcBef>
                <a:spcPct val="0"/>
              </a:spcBef>
            </a:pPr>
            <a:r>
              <a:rPr lang="en-ZA" baseline="0" dirty="0" smtClean="0"/>
              <a:t>The rock is NOT cracked open and </a:t>
            </a:r>
            <a:r>
              <a:rPr lang="en-ZA" baseline="0" dirty="0" err="1" smtClean="0"/>
              <a:t>kerfed</a:t>
            </a:r>
            <a:r>
              <a:rPr lang="en-ZA" baseline="0" dirty="0" smtClean="0"/>
              <a:t> as would be the case if it was hard when the dome thrust up, it is conformed to the dome like the window putty and then baked to vitreous rock</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Photo’s and videos breaking ice, not breaking ice, breaking tile, show how tile is hard ceramic like rock on </a:t>
            </a:r>
            <a:r>
              <a:rPr lang="en-ZA" baseline="0" dirty="0" err="1" smtClean="0"/>
              <a:t>Northcliff</a:t>
            </a:r>
            <a:r>
              <a:rPr lang="en-ZA" baseline="0" dirty="0" smtClean="0"/>
              <a:t> – close up of both</a:t>
            </a:r>
          </a:p>
          <a:p>
            <a:pPr eaLnBrk="1" hangingPunct="1">
              <a:spcBef>
                <a:spcPct val="0"/>
              </a:spcBef>
            </a:pPr>
            <a:endParaRPr lang="en-ZA" baseline="0" dirty="0" smtClean="0"/>
          </a:p>
          <a:p>
            <a:pPr eaLnBrk="1" hangingPunct="1">
              <a:spcBef>
                <a:spcPct val="0"/>
              </a:spcBef>
            </a:pPr>
            <a:r>
              <a:rPr lang="en-ZA" baseline="0" dirty="0" err="1" smtClean="0"/>
              <a:t>Kerfed</a:t>
            </a:r>
            <a:r>
              <a:rPr lang="en-ZA" baseline="0" dirty="0" smtClean="0"/>
              <a:t> would and not </a:t>
            </a:r>
            <a:r>
              <a:rPr lang="en-ZA" baseline="0" dirty="0" err="1" smtClean="0"/>
              <a:t>kerfed</a:t>
            </a:r>
            <a:r>
              <a:rPr lang="en-ZA" baseline="0" dirty="0" smtClean="0"/>
              <a:t> wood</a:t>
            </a:r>
          </a:p>
          <a:p>
            <a:pPr eaLnBrk="1" hangingPunct="1">
              <a:spcBef>
                <a:spcPct val="0"/>
              </a:spcBef>
            </a:pPr>
            <a:endParaRPr lang="en-ZA" baseline="0" dirty="0" smtClean="0"/>
          </a:p>
          <a:p>
            <a:pPr eaLnBrk="1" hangingPunct="1">
              <a:spcBef>
                <a:spcPct val="0"/>
              </a:spcBef>
            </a:pPr>
            <a:r>
              <a:rPr lang="en-ZA" baseline="0" dirty="0" smtClean="0"/>
              <a:t>The rock is NOT cracked open and </a:t>
            </a:r>
            <a:r>
              <a:rPr lang="en-ZA" baseline="0" dirty="0" err="1" smtClean="0"/>
              <a:t>kerfed</a:t>
            </a:r>
            <a:r>
              <a:rPr lang="en-ZA" baseline="0" dirty="0" smtClean="0"/>
              <a:t> as would be the case if it was hard when the dome thrust up, it is conformed to the dome like the window putty and then baked to vitreous rock</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Engineering principle, do NOT extrapolate – engineering characteristics,</a:t>
            </a:r>
            <a:r>
              <a:rPr lang="en-ZA" baseline="0" dirty="0" smtClean="0"/>
              <a:t> </a:t>
            </a:r>
            <a:r>
              <a:rPr lang="en-ZA" baseline="0" dirty="0" err="1" smtClean="0"/>
              <a:t>triaxial</a:t>
            </a:r>
            <a:r>
              <a:rPr lang="en-ZA" baseline="0" dirty="0" smtClean="0"/>
              <a:t> and shear tests from PhD – linear portion and then non-linear, erosion bed load – images from article off the web, other graphs that illustrate partly linear and partly non-linear characteristics</a:t>
            </a:r>
          </a:p>
          <a:p>
            <a:pPr eaLnBrk="1" hangingPunct="1">
              <a:spcBef>
                <a:spcPct val="0"/>
              </a:spcBef>
            </a:pPr>
            <a:endParaRPr lang="en-ZA" baseline="0" dirty="0" smtClean="0"/>
          </a:p>
          <a:p>
            <a:pPr eaLnBrk="1" hangingPunct="1">
              <a:spcBef>
                <a:spcPct val="0"/>
              </a:spcBef>
            </a:pPr>
            <a:r>
              <a:rPr lang="en-ZA" baseline="0" dirty="0" smtClean="0"/>
              <a:t>If you do extrapolate do so in small increments, test thoroughly in the laboratory and apply a belt and braces approach</a:t>
            </a:r>
          </a:p>
          <a:p>
            <a:pPr eaLnBrk="1" hangingPunct="1">
              <a:spcBef>
                <a:spcPct val="0"/>
              </a:spcBef>
            </a:pPr>
            <a:endParaRPr lang="en-ZA" baseline="0" dirty="0" smtClean="0"/>
          </a:p>
          <a:p>
            <a:pPr eaLnBrk="1" hangingPunct="1">
              <a:spcBef>
                <a:spcPct val="0"/>
              </a:spcBef>
            </a:pPr>
            <a:r>
              <a:rPr lang="en-ZA" baseline="0" dirty="0" smtClean="0"/>
              <a:t>It is contrary to fundamental engineering principles to extrapolate from a few centuries or even a few thousand years backwards by thousands, let alone millions let alone billions of years – like a flea at the end of an elephants tail trying to describe its environment</a:t>
            </a:r>
          </a:p>
          <a:p>
            <a:pPr eaLnBrk="1" hangingPunct="1">
              <a:spcBef>
                <a:spcPct val="0"/>
              </a:spcBef>
            </a:pPr>
            <a:endParaRPr lang="en-ZA" baseline="0" dirty="0" smtClean="0"/>
          </a:p>
          <a:p>
            <a:pPr eaLnBrk="1" hangingPunct="1">
              <a:spcBef>
                <a:spcPct val="0"/>
              </a:spcBef>
            </a:pPr>
            <a:r>
              <a:rPr lang="en-ZA" baseline="0" dirty="0" smtClean="0"/>
              <a:t>Ant on a railway line taking a view of where Cape Town is or any city 1,000 km away and the route the track follows and ...</a:t>
            </a:r>
          </a:p>
          <a:p>
            <a:pPr eaLnBrk="1" hangingPunct="1">
              <a:spcBef>
                <a:spcPct val="0"/>
              </a:spcBef>
            </a:pPr>
            <a:endParaRPr lang="en-ZA" baseline="0" dirty="0" smtClean="0"/>
          </a:p>
          <a:p>
            <a:pPr eaLnBrk="1" hangingPunct="1">
              <a:spcBef>
                <a:spcPct val="0"/>
              </a:spcBef>
            </a:pPr>
            <a:r>
              <a:rPr lang="en-ZA" baseline="0" dirty="0" smtClean="0"/>
              <a:t>Extrapolation – note re Google 1,440 </a:t>
            </a:r>
            <a:r>
              <a:rPr lang="en-ZA" baseline="0" dirty="0" err="1" smtClean="0"/>
              <a:t>occurences</a:t>
            </a:r>
            <a:r>
              <a:rPr lang="en-ZA" baseline="0" dirty="0" smtClean="0"/>
              <a:t> of the quote “extrapolation should be avoided” and 6,180,000 results for extrapolation should be avoided not in quotes, </a:t>
            </a:r>
            <a:r>
              <a:rPr lang="en-ZA" baseline="0" dirty="0" err="1" smtClean="0"/>
              <a:t>ie</a:t>
            </a:r>
            <a:r>
              <a:rPr lang="en-ZA" baseline="0" dirty="0" smtClean="0"/>
              <a:t> all the key words occur on 6 million web pages</a:t>
            </a:r>
          </a:p>
          <a:p>
            <a:pPr eaLnBrk="1" hangingPunct="1">
              <a:spcBef>
                <a:spcPct val="0"/>
              </a:spcBef>
            </a:pPr>
            <a:endParaRPr lang="en-ZA" baseline="0" dirty="0" smtClean="0"/>
          </a:p>
          <a:p>
            <a:pPr eaLnBrk="1" hangingPunct="1">
              <a:spcBef>
                <a:spcPct val="0"/>
              </a:spcBef>
            </a:pPr>
            <a:r>
              <a:rPr lang="en-ZA" baseline="0" dirty="0" smtClean="0"/>
              <a:t>Time line to scale cascading magnifying glasses scale of 1 in 1 million and 1 in 1 billion </a:t>
            </a:r>
          </a:p>
          <a:p>
            <a:pPr eaLnBrk="1" hangingPunct="1">
              <a:spcBef>
                <a:spcPct val="0"/>
              </a:spcBef>
            </a:pPr>
            <a:endParaRPr lang="en-ZA" baseline="0" dirty="0" smtClean="0"/>
          </a:p>
          <a:p>
            <a:pPr eaLnBrk="1" hangingPunct="1">
              <a:spcBef>
                <a:spcPct val="0"/>
              </a:spcBef>
            </a:pPr>
            <a:r>
              <a:rPr lang="en-ZA" baseline="0" dirty="0" smtClean="0"/>
              <a:t>Railway line to Cape Town to scale of 100 million years relative to recorded human history, cannot take a view of where the line goes when it leaves the station – image of </a:t>
            </a:r>
            <a:r>
              <a:rPr lang="en-ZA" baseline="0" dirty="0" err="1" smtClean="0"/>
              <a:t>Joburg</a:t>
            </a:r>
            <a:r>
              <a:rPr lang="en-ZA" baseline="0" dirty="0" smtClean="0"/>
              <a:t> Station – Google Earth</a:t>
            </a:r>
          </a:p>
          <a:p>
            <a:pPr eaLnBrk="1" hangingPunct="1">
              <a:spcBef>
                <a:spcPct val="0"/>
              </a:spcBef>
            </a:pPr>
            <a:endParaRPr lang="en-ZA" baseline="0" dirty="0" smtClean="0"/>
          </a:p>
          <a:p>
            <a:pPr eaLnBrk="1" hangingPunct="1">
              <a:spcBef>
                <a:spcPct val="0"/>
              </a:spcBef>
            </a:pPr>
            <a:r>
              <a:rPr lang="en-ZA" baseline="0" dirty="0" smtClean="0"/>
              <a:t>We must be practical and accept that we cannot extrapolate much beyond the point that we can see backwards in time and we must place heavy reliance on those who lived before us – if there is a book that says there was a global flood about 4,500 years ago and this is corroborated by other books and traditions then we need to give credence to this and not discount it summarily</a:t>
            </a:r>
          </a:p>
          <a:p>
            <a:pPr eaLnBrk="1" hangingPunct="1">
              <a:spcBef>
                <a:spcPct val="0"/>
              </a:spcBef>
            </a:pPr>
            <a:endParaRPr lang="en-ZA" baseline="0" dirty="0" smtClean="0"/>
          </a:p>
          <a:p>
            <a:pPr eaLnBrk="1" hangingPunct="1">
              <a:spcBef>
                <a:spcPct val="0"/>
              </a:spcBef>
            </a:pPr>
            <a:r>
              <a:rPr lang="en-ZA" baseline="0" dirty="0" smtClean="0"/>
              <a:t>Dating by radio-carbon or other techniques that assume constant state is fundamentally flawed, if there was a massive event with radioactive impacts some time in the recent past then all theories of dating become entirely invalid</a:t>
            </a:r>
          </a:p>
          <a:p>
            <a:pPr eaLnBrk="1" hangingPunct="1">
              <a:spcBef>
                <a:spcPct val="0"/>
              </a:spcBef>
            </a:pPr>
            <a:endParaRPr lang="en-ZA" baseline="0" dirty="0" smtClean="0"/>
          </a:p>
          <a:p>
            <a:pPr eaLnBrk="1" hangingPunct="1">
              <a:spcBef>
                <a:spcPct val="0"/>
              </a:spcBef>
            </a:pPr>
            <a:r>
              <a:rPr lang="en-ZA" baseline="0" dirty="0" smtClean="0"/>
              <a:t>Ask the critical questions and do NOT be fobbed off with academic arguments that make you feel stupid</a:t>
            </a:r>
          </a:p>
          <a:p>
            <a:pPr eaLnBrk="1" hangingPunct="1">
              <a:spcBef>
                <a:spcPct val="0"/>
              </a:spcBef>
            </a:pPr>
            <a:endParaRPr lang="en-ZA" baseline="0" dirty="0" smtClean="0"/>
          </a:p>
          <a:p>
            <a:pPr eaLnBrk="1" hangingPunct="1">
              <a:spcBef>
                <a:spcPct val="0"/>
              </a:spcBef>
            </a:pPr>
            <a:r>
              <a:rPr lang="en-ZA" baseline="0" dirty="0" smtClean="0"/>
              <a:t>Do not be fobbed off by “</a:t>
            </a:r>
            <a:r>
              <a:rPr lang="en-ZA" baseline="0" dirty="0" err="1" smtClean="0"/>
              <a:t>i</a:t>
            </a:r>
            <a:r>
              <a:rPr lang="en-ZA" baseline="0" dirty="0" smtClean="0"/>
              <a:t> can show you hundreds / thousands of academics and professionals who will agree with me”</a:t>
            </a:r>
          </a:p>
          <a:p>
            <a:pPr eaLnBrk="1" hangingPunct="1">
              <a:spcBef>
                <a:spcPct val="0"/>
              </a:spcBef>
            </a:pPr>
            <a:endParaRPr lang="en-ZA" baseline="0" dirty="0" smtClean="0"/>
          </a:p>
          <a:p>
            <a:pPr eaLnBrk="1" hangingPunct="1">
              <a:spcBef>
                <a:spcPct val="0"/>
              </a:spcBef>
            </a:pPr>
            <a:r>
              <a:rPr lang="en-ZA" baseline="0" dirty="0" smtClean="0"/>
              <a:t>Or “this is </a:t>
            </a:r>
            <a:r>
              <a:rPr lang="en-ZA" baseline="0" dirty="0" err="1" smtClean="0"/>
              <a:t>waco</a:t>
            </a:r>
            <a:r>
              <a:rPr lang="en-ZA" baseline="0" dirty="0" smtClean="0"/>
              <a:t>” as </a:t>
            </a:r>
            <a:r>
              <a:rPr lang="en-ZA" baseline="0" dirty="0" err="1" smtClean="0"/>
              <a:t>i</a:t>
            </a:r>
            <a:r>
              <a:rPr lang="en-ZA" baseline="0" dirty="0" smtClean="0"/>
              <a:t> was told by a good friend some time ago</a:t>
            </a:r>
          </a:p>
          <a:p>
            <a:pPr eaLnBrk="1" hangingPunct="1">
              <a:spcBef>
                <a:spcPct val="0"/>
              </a:spcBef>
            </a:pPr>
            <a:endParaRPr lang="en-ZA" baseline="0" dirty="0" smtClean="0"/>
          </a:p>
          <a:p>
            <a:pPr eaLnBrk="1" hangingPunct="1">
              <a:spcBef>
                <a:spcPct val="0"/>
              </a:spcBef>
            </a:pPr>
            <a:r>
              <a:rPr lang="en-ZA" baseline="0" dirty="0" smtClean="0"/>
              <a:t>You are NOT stupid so the explanation for anything should be capable of being intellectually evaluated, understood and accepted or discarded</a:t>
            </a:r>
          </a:p>
          <a:p>
            <a:pPr eaLnBrk="1" hangingPunct="1">
              <a:spcBef>
                <a:spcPct val="0"/>
              </a:spcBef>
            </a:pPr>
            <a:endParaRPr lang="en-ZA" baseline="0" dirty="0" smtClean="0"/>
          </a:p>
          <a:p>
            <a:pPr eaLnBrk="1" hangingPunct="1">
              <a:spcBef>
                <a:spcPct val="0"/>
              </a:spcBef>
            </a:pPr>
            <a:r>
              <a:rPr lang="en-ZA" baseline="0" dirty="0" smtClean="0"/>
              <a:t>If you prefix your </a:t>
            </a:r>
            <a:r>
              <a:rPr lang="en-ZA" baseline="0" dirty="0" err="1" smtClean="0"/>
              <a:t>responce</a:t>
            </a:r>
            <a:r>
              <a:rPr lang="en-ZA" baseline="0" dirty="0" smtClean="0"/>
              <a:t> to anything in this presentation with “</a:t>
            </a:r>
            <a:r>
              <a:rPr lang="en-ZA" baseline="0" dirty="0" err="1" smtClean="0"/>
              <a:t>i</a:t>
            </a:r>
            <a:r>
              <a:rPr lang="en-ZA" baseline="0" dirty="0" smtClean="0"/>
              <a:t> do not understand ... (geology, astronomy, </a:t>
            </a:r>
            <a:r>
              <a:rPr lang="en-ZA" baseline="0" dirty="0" err="1" smtClean="0"/>
              <a:t>geotechnics</a:t>
            </a:r>
            <a:r>
              <a:rPr lang="en-ZA" baseline="0" dirty="0" smtClean="0"/>
              <a:t>, physics, etc)” then you are abdicating your intellect, I challenge you to think critically about all that </a:t>
            </a:r>
            <a:r>
              <a:rPr lang="en-ZA" baseline="0" dirty="0" err="1" smtClean="0"/>
              <a:t>i</a:t>
            </a:r>
            <a:r>
              <a:rPr lang="en-ZA" baseline="0" dirty="0" smtClean="0"/>
              <a:t> have to say and show you</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Refer to map in paper off the Internet</a:t>
            </a:r>
          </a:p>
          <a:p>
            <a:pPr eaLnBrk="1" hangingPunct="1">
              <a:spcBef>
                <a:spcPct val="0"/>
              </a:spcBef>
            </a:pPr>
            <a:endParaRPr lang="en-ZA" baseline="0" dirty="0" smtClean="0"/>
          </a:p>
          <a:p>
            <a:pPr eaLnBrk="1" hangingPunct="1">
              <a:spcBef>
                <a:spcPct val="0"/>
              </a:spcBef>
            </a:pPr>
            <a:r>
              <a:rPr lang="en-ZA" baseline="0" dirty="0" smtClean="0"/>
              <a:t>Map from my Atlas – scan</a:t>
            </a:r>
          </a:p>
          <a:p>
            <a:pPr eaLnBrk="1" hangingPunct="1">
              <a:spcBef>
                <a:spcPct val="0"/>
              </a:spcBef>
            </a:pPr>
            <a:endParaRPr lang="en-ZA" baseline="0" dirty="0" smtClean="0"/>
          </a:p>
          <a:p>
            <a:pPr eaLnBrk="1" hangingPunct="1">
              <a:spcBef>
                <a:spcPct val="0"/>
              </a:spcBef>
            </a:pPr>
            <a:r>
              <a:rPr lang="en-ZA" baseline="0" dirty="0" smtClean="0"/>
              <a:t>Map of Johannesburg / Gauteng – not too detailed</a:t>
            </a:r>
          </a:p>
          <a:p>
            <a:pPr eaLnBrk="1" hangingPunct="1">
              <a:spcBef>
                <a:spcPct val="0"/>
              </a:spcBef>
            </a:pPr>
            <a:endParaRPr lang="en-ZA" baseline="0" dirty="0" smtClean="0"/>
          </a:p>
          <a:p>
            <a:pPr eaLnBrk="1" hangingPunct="1">
              <a:spcBef>
                <a:spcPct val="0"/>
              </a:spcBef>
            </a:pPr>
            <a:r>
              <a:rPr lang="en-ZA" baseline="0" dirty="0" smtClean="0"/>
              <a:t>Panorama’s</a:t>
            </a:r>
          </a:p>
          <a:p>
            <a:pPr eaLnBrk="1" hangingPunct="1">
              <a:spcBef>
                <a:spcPct val="0"/>
              </a:spcBef>
            </a:pPr>
            <a:endParaRPr lang="en-ZA" baseline="0" dirty="0" smtClean="0"/>
          </a:p>
          <a:p>
            <a:pPr eaLnBrk="1" hangingPunct="1">
              <a:spcBef>
                <a:spcPct val="0"/>
              </a:spcBef>
            </a:pPr>
            <a:r>
              <a:rPr lang="en-ZA" baseline="0" dirty="0" err="1" smtClean="0"/>
              <a:t>Northcliff</a:t>
            </a:r>
            <a:r>
              <a:rPr lang="en-ZA" baseline="0" dirty="0" smtClean="0"/>
              <a:t>, </a:t>
            </a:r>
            <a:r>
              <a:rPr lang="en-ZA" baseline="0" dirty="0" err="1" smtClean="0"/>
              <a:t>Voortrekker</a:t>
            </a:r>
            <a:r>
              <a:rPr lang="en-ZA" baseline="0" dirty="0" smtClean="0"/>
              <a:t> Monument, Grand Central Airport?, Primrose, Kraft Road, </a:t>
            </a:r>
            <a:r>
              <a:rPr lang="en-ZA" baseline="0" dirty="0" err="1" smtClean="0"/>
              <a:t>Koster</a:t>
            </a:r>
            <a:r>
              <a:rPr lang="en-ZA" baseline="0" dirty="0" smtClean="0"/>
              <a:t>, </a:t>
            </a:r>
            <a:r>
              <a:rPr lang="en-ZA" baseline="0" dirty="0" err="1" smtClean="0"/>
              <a:t>Swartruggens</a:t>
            </a:r>
            <a:endParaRPr lang="en-ZA" baseline="0" dirty="0" smtClean="0"/>
          </a:p>
          <a:p>
            <a:pPr eaLnBrk="1" hangingPunct="1">
              <a:spcBef>
                <a:spcPct val="0"/>
              </a:spcBef>
            </a:pPr>
            <a:endParaRPr lang="en-ZA" baseline="0" dirty="0" smtClean="0"/>
          </a:p>
          <a:p>
            <a:pPr eaLnBrk="1" hangingPunct="1">
              <a:spcBef>
                <a:spcPct val="0"/>
              </a:spcBef>
            </a:pPr>
            <a:r>
              <a:rPr lang="en-ZA" baseline="0" dirty="0" smtClean="0"/>
              <a:t>Rotate each panorama to level view</a:t>
            </a:r>
          </a:p>
          <a:p>
            <a:pPr eaLnBrk="1" hangingPunct="1">
              <a:spcBef>
                <a:spcPct val="0"/>
              </a:spcBef>
            </a:pPr>
            <a:endParaRPr lang="en-ZA" baseline="0" dirty="0" smtClean="0"/>
          </a:p>
          <a:p>
            <a:pPr eaLnBrk="1" hangingPunct="1">
              <a:spcBef>
                <a:spcPct val="0"/>
              </a:spcBef>
            </a:pPr>
            <a:r>
              <a:rPr lang="en-ZA" baseline="0" dirty="0" smtClean="0"/>
              <a:t>Rotate till level??</a:t>
            </a:r>
          </a:p>
          <a:p>
            <a:pPr eaLnBrk="1" hangingPunct="1">
              <a:spcBef>
                <a:spcPct val="0"/>
              </a:spcBef>
            </a:pPr>
            <a:endParaRPr lang="en-ZA" baseline="0" dirty="0" smtClean="0"/>
          </a:p>
          <a:p>
            <a:pPr eaLnBrk="1" hangingPunct="1">
              <a:spcBef>
                <a:spcPct val="0"/>
              </a:spcBef>
            </a:pPr>
            <a:r>
              <a:rPr lang="en-ZA" baseline="0" dirty="0" smtClean="0"/>
              <a:t>Put a Spirit level on the image</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Refer to map in paper off the Internet</a:t>
            </a:r>
          </a:p>
          <a:p>
            <a:pPr eaLnBrk="1" hangingPunct="1">
              <a:spcBef>
                <a:spcPct val="0"/>
              </a:spcBef>
            </a:pPr>
            <a:endParaRPr lang="en-ZA" baseline="0" dirty="0" smtClean="0"/>
          </a:p>
          <a:p>
            <a:pPr eaLnBrk="1" hangingPunct="1">
              <a:spcBef>
                <a:spcPct val="0"/>
              </a:spcBef>
            </a:pPr>
            <a:r>
              <a:rPr lang="en-ZA" baseline="0" dirty="0" smtClean="0"/>
              <a:t>Map from my Atlas – scan</a:t>
            </a:r>
          </a:p>
          <a:p>
            <a:pPr eaLnBrk="1" hangingPunct="1">
              <a:spcBef>
                <a:spcPct val="0"/>
              </a:spcBef>
            </a:pPr>
            <a:endParaRPr lang="en-ZA" baseline="0" dirty="0" smtClean="0"/>
          </a:p>
          <a:p>
            <a:pPr eaLnBrk="1" hangingPunct="1">
              <a:spcBef>
                <a:spcPct val="0"/>
              </a:spcBef>
            </a:pPr>
            <a:r>
              <a:rPr lang="en-ZA" baseline="0" dirty="0" smtClean="0"/>
              <a:t>Map of Johannesburg / Gauteng – not too detailed</a:t>
            </a:r>
          </a:p>
          <a:p>
            <a:pPr eaLnBrk="1" hangingPunct="1">
              <a:spcBef>
                <a:spcPct val="0"/>
              </a:spcBef>
            </a:pPr>
            <a:endParaRPr lang="en-ZA" baseline="0" dirty="0" smtClean="0"/>
          </a:p>
          <a:p>
            <a:pPr eaLnBrk="1" hangingPunct="1">
              <a:spcBef>
                <a:spcPct val="0"/>
              </a:spcBef>
            </a:pPr>
            <a:r>
              <a:rPr lang="en-ZA" baseline="0" dirty="0" smtClean="0"/>
              <a:t>Panorama’s</a:t>
            </a:r>
          </a:p>
          <a:p>
            <a:pPr eaLnBrk="1" hangingPunct="1">
              <a:spcBef>
                <a:spcPct val="0"/>
              </a:spcBef>
            </a:pPr>
            <a:endParaRPr lang="en-ZA" baseline="0" dirty="0" smtClean="0"/>
          </a:p>
          <a:p>
            <a:pPr eaLnBrk="1" hangingPunct="1">
              <a:spcBef>
                <a:spcPct val="0"/>
              </a:spcBef>
            </a:pPr>
            <a:r>
              <a:rPr lang="en-ZA" baseline="0" dirty="0" err="1" smtClean="0"/>
              <a:t>Northcliff</a:t>
            </a:r>
            <a:r>
              <a:rPr lang="en-ZA" baseline="0" dirty="0" smtClean="0"/>
              <a:t>, </a:t>
            </a:r>
            <a:r>
              <a:rPr lang="en-ZA" baseline="0" dirty="0" err="1" smtClean="0"/>
              <a:t>Voortrekker</a:t>
            </a:r>
            <a:r>
              <a:rPr lang="en-ZA" baseline="0" dirty="0" smtClean="0"/>
              <a:t> Monument, Grand Central Airport?, Primrose, Kraft Road, </a:t>
            </a:r>
            <a:r>
              <a:rPr lang="en-ZA" baseline="0" dirty="0" err="1" smtClean="0"/>
              <a:t>Koster</a:t>
            </a:r>
            <a:r>
              <a:rPr lang="en-ZA" baseline="0" dirty="0" smtClean="0"/>
              <a:t>, </a:t>
            </a:r>
            <a:r>
              <a:rPr lang="en-ZA" baseline="0" dirty="0" err="1" smtClean="0"/>
              <a:t>Swartruggens</a:t>
            </a:r>
            <a:endParaRPr lang="en-ZA" baseline="0" dirty="0" smtClean="0"/>
          </a:p>
          <a:p>
            <a:pPr eaLnBrk="1" hangingPunct="1">
              <a:spcBef>
                <a:spcPct val="0"/>
              </a:spcBef>
            </a:pPr>
            <a:endParaRPr lang="en-ZA" baseline="0" dirty="0" smtClean="0"/>
          </a:p>
          <a:p>
            <a:pPr eaLnBrk="1" hangingPunct="1">
              <a:spcBef>
                <a:spcPct val="0"/>
              </a:spcBef>
            </a:pPr>
            <a:r>
              <a:rPr lang="en-ZA" baseline="0" dirty="0" smtClean="0"/>
              <a:t>Rotate each panorama to level view</a:t>
            </a:r>
          </a:p>
          <a:p>
            <a:pPr eaLnBrk="1" hangingPunct="1">
              <a:spcBef>
                <a:spcPct val="0"/>
              </a:spcBef>
            </a:pPr>
            <a:endParaRPr lang="en-ZA" baseline="0" dirty="0" smtClean="0"/>
          </a:p>
          <a:p>
            <a:pPr eaLnBrk="1" hangingPunct="1">
              <a:spcBef>
                <a:spcPct val="0"/>
              </a:spcBef>
            </a:pPr>
            <a:r>
              <a:rPr lang="en-ZA" baseline="0" dirty="0" smtClean="0"/>
              <a:t>Rotate till level??</a:t>
            </a:r>
          </a:p>
          <a:p>
            <a:pPr eaLnBrk="1" hangingPunct="1">
              <a:spcBef>
                <a:spcPct val="0"/>
              </a:spcBef>
            </a:pPr>
            <a:endParaRPr lang="en-ZA" baseline="0" dirty="0" smtClean="0"/>
          </a:p>
          <a:p>
            <a:pPr eaLnBrk="1" hangingPunct="1">
              <a:spcBef>
                <a:spcPct val="0"/>
              </a:spcBef>
            </a:pPr>
            <a:r>
              <a:rPr lang="en-ZA" baseline="0" dirty="0" smtClean="0"/>
              <a:t>Put a Spirit level on the image</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Refer to map in paper off the Internet</a:t>
            </a:r>
          </a:p>
          <a:p>
            <a:pPr eaLnBrk="1" hangingPunct="1">
              <a:spcBef>
                <a:spcPct val="0"/>
              </a:spcBef>
            </a:pPr>
            <a:endParaRPr lang="en-ZA" baseline="0" dirty="0" smtClean="0"/>
          </a:p>
          <a:p>
            <a:pPr eaLnBrk="1" hangingPunct="1">
              <a:spcBef>
                <a:spcPct val="0"/>
              </a:spcBef>
            </a:pPr>
            <a:r>
              <a:rPr lang="en-ZA" baseline="0" dirty="0" smtClean="0"/>
              <a:t>Map from my Atlas – scan</a:t>
            </a:r>
          </a:p>
          <a:p>
            <a:pPr eaLnBrk="1" hangingPunct="1">
              <a:spcBef>
                <a:spcPct val="0"/>
              </a:spcBef>
            </a:pPr>
            <a:endParaRPr lang="en-ZA" baseline="0" dirty="0" smtClean="0"/>
          </a:p>
          <a:p>
            <a:pPr eaLnBrk="1" hangingPunct="1">
              <a:spcBef>
                <a:spcPct val="0"/>
              </a:spcBef>
            </a:pPr>
            <a:r>
              <a:rPr lang="en-ZA" baseline="0" dirty="0" smtClean="0"/>
              <a:t>Map of Johannesburg / Gauteng – not too detailed</a:t>
            </a:r>
          </a:p>
          <a:p>
            <a:pPr eaLnBrk="1" hangingPunct="1">
              <a:spcBef>
                <a:spcPct val="0"/>
              </a:spcBef>
            </a:pPr>
            <a:endParaRPr lang="en-ZA" baseline="0" dirty="0" smtClean="0"/>
          </a:p>
          <a:p>
            <a:pPr eaLnBrk="1" hangingPunct="1">
              <a:spcBef>
                <a:spcPct val="0"/>
              </a:spcBef>
            </a:pPr>
            <a:r>
              <a:rPr lang="en-ZA" baseline="0" dirty="0" smtClean="0"/>
              <a:t>Panorama’s</a:t>
            </a:r>
          </a:p>
          <a:p>
            <a:pPr eaLnBrk="1" hangingPunct="1">
              <a:spcBef>
                <a:spcPct val="0"/>
              </a:spcBef>
            </a:pPr>
            <a:endParaRPr lang="en-ZA" baseline="0" dirty="0" smtClean="0"/>
          </a:p>
          <a:p>
            <a:pPr eaLnBrk="1" hangingPunct="1">
              <a:spcBef>
                <a:spcPct val="0"/>
              </a:spcBef>
            </a:pPr>
            <a:r>
              <a:rPr lang="en-ZA" baseline="0" dirty="0" err="1" smtClean="0"/>
              <a:t>Northcliff</a:t>
            </a:r>
            <a:r>
              <a:rPr lang="en-ZA" baseline="0" dirty="0" smtClean="0"/>
              <a:t>, </a:t>
            </a:r>
            <a:r>
              <a:rPr lang="en-ZA" baseline="0" dirty="0" err="1" smtClean="0"/>
              <a:t>Voortrekker</a:t>
            </a:r>
            <a:r>
              <a:rPr lang="en-ZA" baseline="0" dirty="0" smtClean="0"/>
              <a:t> Monument, Grand Central Airport?, Primrose, Kraft Road, </a:t>
            </a:r>
            <a:r>
              <a:rPr lang="en-ZA" baseline="0" dirty="0" err="1" smtClean="0"/>
              <a:t>Koster</a:t>
            </a:r>
            <a:r>
              <a:rPr lang="en-ZA" baseline="0" dirty="0" smtClean="0"/>
              <a:t>, </a:t>
            </a:r>
            <a:r>
              <a:rPr lang="en-ZA" baseline="0" dirty="0" err="1" smtClean="0"/>
              <a:t>Swartruggens</a:t>
            </a:r>
            <a:endParaRPr lang="en-ZA" baseline="0" dirty="0" smtClean="0"/>
          </a:p>
          <a:p>
            <a:pPr eaLnBrk="1" hangingPunct="1">
              <a:spcBef>
                <a:spcPct val="0"/>
              </a:spcBef>
            </a:pPr>
            <a:endParaRPr lang="en-ZA" baseline="0" dirty="0" smtClean="0"/>
          </a:p>
          <a:p>
            <a:pPr eaLnBrk="1" hangingPunct="1">
              <a:spcBef>
                <a:spcPct val="0"/>
              </a:spcBef>
            </a:pPr>
            <a:r>
              <a:rPr lang="en-ZA" baseline="0" dirty="0" smtClean="0"/>
              <a:t>Rotate each panorama to level view</a:t>
            </a:r>
          </a:p>
          <a:p>
            <a:pPr eaLnBrk="1" hangingPunct="1">
              <a:spcBef>
                <a:spcPct val="0"/>
              </a:spcBef>
            </a:pPr>
            <a:endParaRPr lang="en-ZA" baseline="0" dirty="0" smtClean="0"/>
          </a:p>
          <a:p>
            <a:pPr eaLnBrk="1" hangingPunct="1">
              <a:spcBef>
                <a:spcPct val="0"/>
              </a:spcBef>
            </a:pPr>
            <a:r>
              <a:rPr lang="en-ZA" baseline="0" dirty="0" smtClean="0"/>
              <a:t>Rotate till level??</a:t>
            </a:r>
          </a:p>
          <a:p>
            <a:pPr eaLnBrk="1" hangingPunct="1">
              <a:spcBef>
                <a:spcPct val="0"/>
              </a:spcBef>
            </a:pPr>
            <a:endParaRPr lang="en-ZA" baseline="0" dirty="0" smtClean="0"/>
          </a:p>
          <a:p>
            <a:pPr eaLnBrk="1" hangingPunct="1">
              <a:spcBef>
                <a:spcPct val="0"/>
              </a:spcBef>
            </a:pPr>
            <a:r>
              <a:rPr lang="en-ZA" baseline="0" dirty="0" smtClean="0"/>
              <a:t>Put a Spirit level on the image</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Laying concrete – slab on William </a:t>
            </a:r>
            <a:r>
              <a:rPr lang="en-ZA" baseline="0" dirty="0" err="1" smtClean="0"/>
              <a:t>Nicol</a:t>
            </a:r>
            <a:endParaRPr lang="en-ZA" baseline="0" dirty="0" smtClean="0"/>
          </a:p>
          <a:p>
            <a:pPr eaLnBrk="1" hangingPunct="1">
              <a:spcBef>
                <a:spcPct val="0"/>
              </a:spcBef>
            </a:pPr>
            <a:endParaRPr lang="en-ZA" baseline="0" dirty="0" smtClean="0"/>
          </a:p>
          <a:p>
            <a:pPr eaLnBrk="1" hangingPunct="1">
              <a:spcBef>
                <a:spcPct val="0"/>
              </a:spcBef>
            </a:pPr>
            <a:r>
              <a:rPr lang="en-ZA" baseline="0" dirty="0" smtClean="0"/>
              <a:t>Spirit level</a:t>
            </a:r>
          </a:p>
          <a:p>
            <a:pPr eaLnBrk="1" hangingPunct="1">
              <a:spcBef>
                <a:spcPct val="0"/>
              </a:spcBef>
            </a:pPr>
            <a:endParaRPr lang="en-ZA" baseline="0" dirty="0" smtClean="0"/>
          </a:p>
          <a:p>
            <a:pPr eaLnBrk="1" hangingPunct="1">
              <a:spcBef>
                <a:spcPct val="0"/>
              </a:spcBef>
            </a:pPr>
            <a:r>
              <a:rPr lang="en-ZA" baseline="0" dirty="0" smtClean="0"/>
              <a:t>Road grader</a:t>
            </a:r>
          </a:p>
          <a:p>
            <a:pPr eaLnBrk="1" hangingPunct="1">
              <a:spcBef>
                <a:spcPct val="0"/>
              </a:spcBef>
            </a:pPr>
            <a:endParaRPr lang="en-ZA" baseline="0" dirty="0" smtClean="0"/>
          </a:p>
          <a:p>
            <a:pPr eaLnBrk="1" hangingPunct="1">
              <a:spcBef>
                <a:spcPct val="0"/>
              </a:spcBef>
            </a:pPr>
            <a:r>
              <a:rPr lang="en-ZA" baseline="0" dirty="0" smtClean="0"/>
              <a:t>View of my garden</a:t>
            </a:r>
          </a:p>
          <a:p>
            <a:pPr eaLnBrk="1" hangingPunct="1">
              <a:spcBef>
                <a:spcPct val="0"/>
              </a:spcBef>
            </a:pPr>
            <a:endParaRPr lang="en-ZA" baseline="0" dirty="0" smtClean="0"/>
          </a:p>
          <a:p>
            <a:pPr eaLnBrk="1" hangingPunct="1">
              <a:spcBef>
                <a:spcPct val="0"/>
              </a:spcBef>
            </a:pPr>
            <a:r>
              <a:rPr lang="en-ZA" baseline="0" dirty="0" smtClean="0"/>
              <a:t>We take flat and level for granted</a:t>
            </a:r>
          </a:p>
          <a:p>
            <a:pPr eaLnBrk="1" hangingPunct="1">
              <a:spcBef>
                <a:spcPct val="0"/>
              </a:spcBef>
            </a:pPr>
            <a:endParaRPr lang="en-ZA" baseline="0" dirty="0" smtClean="0"/>
          </a:p>
          <a:p>
            <a:pPr eaLnBrk="1" hangingPunct="1">
              <a:spcBef>
                <a:spcPct val="0"/>
              </a:spcBef>
            </a:pPr>
            <a:r>
              <a:rPr lang="en-ZA" baseline="0" dirty="0" smtClean="0"/>
              <a:t>Difficult to create</a:t>
            </a:r>
          </a:p>
          <a:p>
            <a:pPr eaLnBrk="1" hangingPunct="1">
              <a:spcBef>
                <a:spcPct val="0"/>
              </a:spcBef>
            </a:pPr>
            <a:endParaRPr lang="en-ZA" baseline="0" dirty="0" smtClean="0"/>
          </a:p>
          <a:p>
            <a:pPr eaLnBrk="1" hangingPunct="1">
              <a:spcBef>
                <a:spcPct val="0"/>
              </a:spcBef>
            </a:pPr>
            <a:r>
              <a:rPr lang="en-ZA" baseline="0" dirty="0" smtClean="0"/>
              <a:t>Cake</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What force could plane these rocks off so level over such a wide area?</a:t>
            </a:r>
          </a:p>
          <a:p>
            <a:pPr eaLnBrk="1" hangingPunct="1">
              <a:spcBef>
                <a:spcPct val="0"/>
              </a:spcBef>
            </a:pPr>
            <a:endParaRPr lang="en-ZA" baseline="0" dirty="0" smtClean="0"/>
          </a:p>
          <a:p>
            <a:pPr eaLnBrk="1" hangingPunct="1">
              <a:spcBef>
                <a:spcPct val="0"/>
              </a:spcBef>
            </a:pPr>
            <a:r>
              <a:rPr lang="en-ZA" baseline="0" dirty="0" smtClean="0"/>
              <a:t>Something that applies a uniform shearing / cutting force over a wide area on a consistent enough basis to achieve this high level of uniformity with such massive removal of material?</a:t>
            </a:r>
          </a:p>
          <a:p>
            <a:pPr eaLnBrk="1" hangingPunct="1">
              <a:spcBef>
                <a:spcPct val="0"/>
              </a:spcBef>
            </a:pPr>
            <a:endParaRPr lang="en-ZA" baseline="0" dirty="0" smtClean="0"/>
          </a:p>
          <a:p>
            <a:pPr eaLnBrk="1" hangingPunct="1">
              <a:spcBef>
                <a:spcPct val="0"/>
              </a:spcBef>
            </a:pPr>
            <a:r>
              <a:rPr lang="en-ZA" baseline="0" dirty="0" smtClean="0"/>
              <a:t>A global tidal wave ripping round the planet repeatedly as the earth rotated, cutting down layer after layer?</a:t>
            </a:r>
          </a:p>
          <a:p>
            <a:pPr eaLnBrk="1" hangingPunct="1">
              <a:spcBef>
                <a:spcPct val="0"/>
              </a:spcBef>
            </a:pPr>
            <a:endParaRPr lang="en-ZA" baseline="0" dirty="0" smtClean="0"/>
          </a:p>
          <a:p>
            <a:pPr eaLnBrk="1" hangingPunct="1">
              <a:spcBef>
                <a:spcPct val="0"/>
              </a:spcBef>
            </a:pPr>
            <a:r>
              <a:rPr lang="en-ZA" baseline="0" dirty="0" smtClean="0"/>
              <a:t>What about a Tsunami?</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DOWN</a:t>
            </a:r>
          </a:p>
          <a:p>
            <a:endParaRPr lang="en-ZA" dirty="0" smtClean="0"/>
          </a:p>
          <a:p>
            <a:r>
              <a:rPr lang="en-ZA" dirty="0" smtClean="0"/>
              <a:t>Contrast this with the history paradigm</a:t>
            </a:r>
            <a:r>
              <a:rPr lang="en-ZA" baseline="0" dirty="0" smtClean="0"/>
              <a:t> of failed theories and theories that do not stand up to the test of time or engineering reality</a:t>
            </a:r>
          </a:p>
          <a:p>
            <a:endParaRPr lang="en-ZA" baseline="0" dirty="0" smtClean="0"/>
          </a:p>
          <a:p>
            <a:r>
              <a:rPr lang="en-ZA" baseline="0" dirty="0" smtClean="0"/>
              <a:t>In this presentation </a:t>
            </a:r>
            <a:r>
              <a:rPr lang="en-ZA" baseline="0" dirty="0" err="1" smtClean="0"/>
              <a:t>i</a:t>
            </a:r>
            <a:r>
              <a:rPr lang="en-ZA" baseline="0" dirty="0" smtClean="0"/>
              <a:t> am going to challenge a number of theories regarding the age of the earth and the history of the formation of our current geology and topography, </a:t>
            </a:r>
            <a:r>
              <a:rPr lang="en-ZA" baseline="0" dirty="0" err="1" smtClean="0"/>
              <a:t>i</a:t>
            </a:r>
            <a:r>
              <a:rPr lang="en-ZA" baseline="0" dirty="0" smtClean="0"/>
              <a:t> am NOT going to challenge verifiable facts, </a:t>
            </a:r>
            <a:r>
              <a:rPr lang="en-ZA" baseline="0" dirty="0" err="1" smtClean="0"/>
              <a:t>i</a:t>
            </a:r>
            <a:r>
              <a:rPr lang="en-ZA" baseline="0" dirty="0" smtClean="0"/>
              <a:t> AM going to challenge theories that fall down when subject to close scrutiny</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Engineering principle, do NOT extrapolate – engineering characteristics,</a:t>
            </a:r>
            <a:r>
              <a:rPr lang="en-ZA" baseline="0" dirty="0" smtClean="0"/>
              <a:t> </a:t>
            </a:r>
            <a:r>
              <a:rPr lang="en-ZA" baseline="0" dirty="0" err="1" smtClean="0"/>
              <a:t>triaxial</a:t>
            </a:r>
            <a:r>
              <a:rPr lang="en-ZA" baseline="0" dirty="0" smtClean="0"/>
              <a:t> and shear tests from PhD – linear portion and then non-linear, erosion bed load – images from article off the web, other graphs that illustrate partly linear and partly non-linear characteristics</a:t>
            </a:r>
          </a:p>
          <a:p>
            <a:pPr eaLnBrk="1" hangingPunct="1">
              <a:spcBef>
                <a:spcPct val="0"/>
              </a:spcBef>
            </a:pPr>
            <a:endParaRPr lang="en-ZA" baseline="0" dirty="0" smtClean="0"/>
          </a:p>
          <a:p>
            <a:pPr eaLnBrk="1" hangingPunct="1">
              <a:spcBef>
                <a:spcPct val="0"/>
              </a:spcBef>
            </a:pPr>
            <a:r>
              <a:rPr lang="en-ZA" baseline="0" dirty="0" smtClean="0"/>
              <a:t>If you do extrapolate do so in small increments, test thoroughly in the laboratory and apply a belt and braces approach</a:t>
            </a:r>
          </a:p>
          <a:p>
            <a:pPr eaLnBrk="1" hangingPunct="1">
              <a:spcBef>
                <a:spcPct val="0"/>
              </a:spcBef>
            </a:pPr>
            <a:endParaRPr lang="en-ZA" baseline="0" dirty="0" smtClean="0"/>
          </a:p>
          <a:p>
            <a:pPr eaLnBrk="1" hangingPunct="1">
              <a:spcBef>
                <a:spcPct val="0"/>
              </a:spcBef>
            </a:pPr>
            <a:r>
              <a:rPr lang="en-ZA" baseline="0" dirty="0" smtClean="0"/>
              <a:t>It is contrary to fundamental engineering principles to extrapolate from a few centuries or even a few thousand years backwards by thousands, let alone millions let alone billions of years – like a flea at the end of an elephants tail trying to describe its environment</a:t>
            </a:r>
          </a:p>
          <a:p>
            <a:pPr eaLnBrk="1" hangingPunct="1">
              <a:spcBef>
                <a:spcPct val="0"/>
              </a:spcBef>
            </a:pPr>
            <a:endParaRPr lang="en-ZA" baseline="0" dirty="0" smtClean="0"/>
          </a:p>
          <a:p>
            <a:pPr eaLnBrk="1" hangingPunct="1">
              <a:spcBef>
                <a:spcPct val="0"/>
              </a:spcBef>
            </a:pPr>
            <a:r>
              <a:rPr lang="en-ZA" baseline="0" dirty="0" smtClean="0"/>
              <a:t>Ant on a railway line taking a view of where Cape Town is or any city 1,000 km away and the route the track follows and ...</a:t>
            </a:r>
          </a:p>
          <a:p>
            <a:pPr eaLnBrk="1" hangingPunct="1">
              <a:spcBef>
                <a:spcPct val="0"/>
              </a:spcBef>
            </a:pPr>
            <a:endParaRPr lang="en-ZA" baseline="0" dirty="0" smtClean="0"/>
          </a:p>
          <a:p>
            <a:pPr eaLnBrk="1" hangingPunct="1">
              <a:spcBef>
                <a:spcPct val="0"/>
              </a:spcBef>
            </a:pPr>
            <a:r>
              <a:rPr lang="en-ZA" baseline="0" dirty="0" smtClean="0"/>
              <a:t>Extrapolation – note re Google 1,440 </a:t>
            </a:r>
            <a:r>
              <a:rPr lang="en-ZA" baseline="0" dirty="0" err="1" smtClean="0"/>
              <a:t>occurences</a:t>
            </a:r>
            <a:r>
              <a:rPr lang="en-ZA" baseline="0" dirty="0" smtClean="0"/>
              <a:t> of the quote “extrapolation should be avoided” and 6,180,000 results for extrapolation should be avoided not in quotes, </a:t>
            </a:r>
            <a:r>
              <a:rPr lang="en-ZA" baseline="0" dirty="0" err="1" smtClean="0"/>
              <a:t>ie</a:t>
            </a:r>
            <a:r>
              <a:rPr lang="en-ZA" baseline="0" dirty="0" smtClean="0"/>
              <a:t> all the key words occur on 6 million web pages</a:t>
            </a:r>
          </a:p>
          <a:p>
            <a:pPr eaLnBrk="1" hangingPunct="1">
              <a:spcBef>
                <a:spcPct val="0"/>
              </a:spcBef>
            </a:pPr>
            <a:endParaRPr lang="en-ZA" baseline="0" dirty="0" smtClean="0"/>
          </a:p>
          <a:p>
            <a:pPr eaLnBrk="1" hangingPunct="1">
              <a:spcBef>
                <a:spcPct val="0"/>
              </a:spcBef>
            </a:pPr>
            <a:r>
              <a:rPr lang="en-ZA" baseline="0" dirty="0" smtClean="0"/>
              <a:t>Time line to scale cascading magnifying glasses scale of 1 in 1 million and 1 in 1 billion </a:t>
            </a:r>
          </a:p>
          <a:p>
            <a:pPr eaLnBrk="1" hangingPunct="1">
              <a:spcBef>
                <a:spcPct val="0"/>
              </a:spcBef>
            </a:pPr>
            <a:endParaRPr lang="en-ZA" baseline="0" dirty="0" smtClean="0"/>
          </a:p>
          <a:p>
            <a:pPr eaLnBrk="1" hangingPunct="1">
              <a:spcBef>
                <a:spcPct val="0"/>
              </a:spcBef>
            </a:pPr>
            <a:r>
              <a:rPr lang="en-ZA" baseline="0" dirty="0" smtClean="0"/>
              <a:t>Railway line to Cape Town to scale of 100 million years relative to recorded human history, cannot take a view of where the line goes when it leaves the station – image of </a:t>
            </a:r>
            <a:r>
              <a:rPr lang="en-ZA" baseline="0" dirty="0" err="1" smtClean="0"/>
              <a:t>Joburg</a:t>
            </a:r>
            <a:r>
              <a:rPr lang="en-ZA" baseline="0" dirty="0" smtClean="0"/>
              <a:t> Station – Google Earth</a:t>
            </a:r>
          </a:p>
          <a:p>
            <a:pPr eaLnBrk="1" hangingPunct="1">
              <a:spcBef>
                <a:spcPct val="0"/>
              </a:spcBef>
            </a:pPr>
            <a:endParaRPr lang="en-ZA" baseline="0" dirty="0" smtClean="0"/>
          </a:p>
          <a:p>
            <a:pPr eaLnBrk="1" hangingPunct="1">
              <a:spcBef>
                <a:spcPct val="0"/>
              </a:spcBef>
            </a:pPr>
            <a:r>
              <a:rPr lang="en-ZA" baseline="0" dirty="0" smtClean="0"/>
              <a:t>We must be practical and accept that we cannot extrapolate much beyond the point that we can see backwards in time and we must place heavy reliance on those who lived before us – if there is a book that says there was a global flood about 4,500 years ago and this is corroborated by other books and traditions then we need to give credence to this and not discount it summarily</a:t>
            </a:r>
          </a:p>
          <a:p>
            <a:pPr eaLnBrk="1" hangingPunct="1">
              <a:spcBef>
                <a:spcPct val="0"/>
              </a:spcBef>
            </a:pPr>
            <a:endParaRPr lang="en-ZA" baseline="0" dirty="0" smtClean="0"/>
          </a:p>
          <a:p>
            <a:pPr eaLnBrk="1" hangingPunct="1">
              <a:spcBef>
                <a:spcPct val="0"/>
              </a:spcBef>
            </a:pPr>
            <a:r>
              <a:rPr lang="en-ZA" baseline="0" dirty="0" smtClean="0"/>
              <a:t>Dating by radio-carbon or other techniques that assume constant state is fundamentally flawed, if there was a massive event with radioactive impacts some time in the recent past then all theories of dating become entirely invalid</a:t>
            </a:r>
          </a:p>
          <a:p>
            <a:pPr eaLnBrk="1" hangingPunct="1">
              <a:spcBef>
                <a:spcPct val="0"/>
              </a:spcBef>
            </a:pPr>
            <a:endParaRPr lang="en-ZA" baseline="0" dirty="0" smtClean="0"/>
          </a:p>
          <a:p>
            <a:pPr eaLnBrk="1" hangingPunct="1">
              <a:spcBef>
                <a:spcPct val="0"/>
              </a:spcBef>
            </a:pPr>
            <a:r>
              <a:rPr lang="en-ZA" baseline="0" dirty="0" smtClean="0"/>
              <a:t>Ask the critical questions and do NOT be fobbed off with academic arguments that make you feel stupid</a:t>
            </a:r>
          </a:p>
          <a:p>
            <a:pPr eaLnBrk="1" hangingPunct="1">
              <a:spcBef>
                <a:spcPct val="0"/>
              </a:spcBef>
            </a:pPr>
            <a:endParaRPr lang="en-ZA" baseline="0" dirty="0" smtClean="0"/>
          </a:p>
          <a:p>
            <a:pPr eaLnBrk="1" hangingPunct="1">
              <a:spcBef>
                <a:spcPct val="0"/>
              </a:spcBef>
            </a:pPr>
            <a:r>
              <a:rPr lang="en-ZA" baseline="0" dirty="0" smtClean="0"/>
              <a:t>Do not be fobbed off by “</a:t>
            </a:r>
            <a:r>
              <a:rPr lang="en-ZA" baseline="0" dirty="0" err="1" smtClean="0"/>
              <a:t>i</a:t>
            </a:r>
            <a:r>
              <a:rPr lang="en-ZA" baseline="0" dirty="0" smtClean="0"/>
              <a:t> can show you hundreds / thousands of academics and professionals who will agree with me”</a:t>
            </a:r>
          </a:p>
          <a:p>
            <a:pPr eaLnBrk="1" hangingPunct="1">
              <a:spcBef>
                <a:spcPct val="0"/>
              </a:spcBef>
            </a:pPr>
            <a:endParaRPr lang="en-ZA" baseline="0" dirty="0" smtClean="0"/>
          </a:p>
          <a:p>
            <a:pPr eaLnBrk="1" hangingPunct="1">
              <a:spcBef>
                <a:spcPct val="0"/>
              </a:spcBef>
            </a:pPr>
            <a:r>
              <a:rPr lang="en-ZA" baseline="0" dirty="0" smtClean="0"/>
              <a:t>Or “this is </a:t>
            </a:r>
            <a:r>
              <a:rPr lang="en-ZA" baseline="0" dirty="0" err="1" smtClean="0"/>
              <a:t>waco</a:t>
            </a:r>
            <a:r>
              <a:rPr lang="en-ZA" baseline="0" dirty="0" smtClean="0"/>
              <a:t>” as </a:t>
            </a:r>
            <a:r>
              <a:rPr lang="en-ZA" baseline="0" dirty="0" err="1" smtClean="0"/>
              <a:t>i</a:t>
            </a:r>
            <a:r>
              <a:rPr lang="en-ZA" baseline="0" dirty="0" smtClean="0"/>
              <a:t> was told by a good friend some time ago</a:t>
            </a:r>
          </a:p>
          <a:p>
            <a:pPr eaLnBrk="1" hangingPunct="1">
              <a:spcBef>
                <a:spcPct val="0"/>
              </a:spcBef>
            </a:pPr>
            <a:endParaRPr lang="en-ZA" baseline="0" dirty="0" smtClean="0"/>
          </a:p>
          <a:p>
            <a:pPr eaLnBrk="1" hangingPunct="1">
              <a:spcBef>
                <a:spcPct val="0"/>
              </a:spcBef>
            </a:pPr>
            <a:r>
              <a:rPr lang="en-ZA" baseline="0" dirty="0" smtClean="0"/>
              <a:t>You are NOT stupid so the explanation for anything should be capable of being intellectually evaluated, understood and accepted or discarded</a:t>
            </a:r>
          </a:p>
          <a:p>
            <a:pPr eaLnBrk="1" hangingPunct="1">
              <a:spcBef>
                <a:spcPct val="0"/>
              </a:spcBef>
            </a:pPr>
            <a:endParaRPr lang="en-ZA" baseline="0" dirty="0" smtClean="0"/>
          </a:p>
          <a:p>
            <a:pPr eaLnBrk="1" hangingPunct="1">
              <a:spcBef>
                <a:spcPct val="0"/>
              </a:spcBef>
            </a:pPr>
            <a:r>
              <a:rPr lang="en-ZA" baseline="0" dirty="0" smtClean="0"/>
              <a:t>If you prefix your </a:t>
            </a:r>
            <a:r>
              <a:rPr lang="en-ZA" baseline="0" dirty="0" err="1" smtClean="0"/>
              <a:t>responce</a:t>
            </a:r>
            <a:r>
              <a:rPr lang="en-ZA" baseline="0" dirty="0" smtClean="0"/>
              <a:t> to anything in this presentation with “</a:t>
            </a:r>
            <a:r>
              <a:rPr lang="en-ZA" baseline="0" dirty="0" err="1" smtClean="0"/>
              <a:t>i</a:t>
            </a:r>
            <a:r>
              <a:rPr lang="en-ZA" baseline="0" dirty="0" smtClean="0"/>
              <a:t> do not understand ... (geology, astronomy, </a:t>
            </a:r>
            <a:r>
              <a:rPr lang="en-ZA" baseline="0" dirty="0" err="1" smtClean="0"/>
              <a:t>geotechnics</a:t>
            </a:r>
            <a:r>
              <a:rPr lang="en-ZA" baseline="0" dirty="0" smtClean="0"/>
              <a:t>, physics, etc)” then you are abdicating your intellect, I challenge you to think critically about all that </a:t>
            </a:r>
            <a:r>
              <a:rPr lang="en-ZA" baseline="0" dirty="0" err="1" smtClean="0"/>
              <a:t>i</a:t>
            </a:r>
            <a:r>
              <a:rPr lang="en-ZA" baseline="0" dirty="0" smtClean="0"/>
              <a:t> have to say and show you</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View from </a:t>
            </a:r>
            <a:r>
              <a:rPr lang="en-ZA" baseline="0" dirty="0" err="1" smtClean="0"/>
              <a:t>Northcliff</a:t>
            </a:r>
            <a:r>
              <a:rPr lang="en-ZA" baseline="0" dirty="0" smtClean="0"/>
              <a:t> or somewhere else where the incision is particularly noticeable and clear</a:t>
            </a:r>
          </a:p>
          <a:p>
            <a:pPr eaLnBrk="1" hangingPunct="1">
              <a:spcBef>
                <a:spcPct val="0"/>
              </a:spcBef>
            </a:pPr>
            <a:endParaRPr lang="en-ZA" baseline="0" dirty="0" smtClean="0"/>
          </a:p>
          <a:p>
            <a:pPr eaLnBrk="1" hangingPunct="1">
              <a:spcBef>
                <a:spcPct val="0"/>
              </a:spcBef>
            </a:pPr>
            <a:r>
              <a:rPr lang="en-ZA" baseline="0" dirty="0" smtClean="0"/>
              <a:t>View from within a valley, on the road somewhere, maybe near Fritz?</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err="1" smtClean="0"/>
              <a:t>Craighall</a:t>
            </a:r>
            <a:r>
              <a:rPr lang="en-ZA" baseline="0" dirty="0" smtClean="0"/>
              <a:t>, Fritz</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Garden sprinkler</a:t>
            </a:r>
          </a:p>
          <a:p>
            <a:pPr eaLnBrk="1" hangingPunct="1">
              <a:spcBef>
                <a:spcPct val="0"/>
              </a:spcBef>
            </a:pPr>
            <a:endParaRPr lang="en-ZA" baseline="0" dirty="0" smtClean="0"/>
          </a:p>
          <a:p>
            <a:pPr eaLnBrk="1" hangingPunct="1">
              <a:spcBef>
                <a:spcPct val="0"/>
              </a:spcBef>
            </a:pPr>
            <a:r>
              <a:rPr lang="en-ZA" baseline="0" dirty="0" smtClean="0"/>
              <a:t>Hose at different pressures</a:t>
            </a:r>
          </a:p>
          <a:p>
            <a:pPr eaLnBrk="1" hangingPunct="1">
              <a:spcBef>
                <a:spcPct val="0"/>
              </a:spcBef>
            </a:pPr>
            <a:endParaRPr lang="en-ZA" baseline="0" dirty="0" smtClean="0"/>
          </a:p>
          <a:p>
            <a:pPr eaLnBrk="1" hangingPunct="1">
              <a:spcBef>
                <a:spcPct val="0"/>
              </a:spcBef>
            </a:pPr>
            <a:r>
              <a:rPr lang="en-ZA" baseline="0" dirty="0" smtClean="0"/>
              <a:t>May need to shoot a new bit of video for hose scouring away material</a:t>
            </a:r>
          </a:p>
          <a:p>
            <a:pPr eaLnBrk="1" hangingPunct="1">
              <a:spcBef>
                <a:spcPct val="0"/>
              </a:spcBef>
            </a:pPr>
            <a:endParaRPr lang="en-ZA" baseline="0" dirty="0" smtClean="0"/>
          </a:p>
          <a:p>
            <a:pPr eaLnBrk="1" hangingPunct="1">
              <a:spcBef>
                <a:spcPct val="0"/>
              </a:spcBef>
            </a:pPr>
            <a:r>
              <a:rPr lang="en-ZA" baseline="0" dirty="0" smtClean="0"/>
              <a:t>Velocity versus bed load from paper from web</a:t>
            </a:r>
          </a:p>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Various cliff faces and hill tops – large boulders standing free, how did they get left behind, where has the material around them gone</a:t>
            </a:r>
          </a:p>
          <a:p>
            <a:pPr eaLnBrk="1" hangingPunct="1">
              <a:spcBef>
                <a:spcPct val="0"/>
              </a:spcBef>
            </a:pPr>
            <a:r>
              <a:rPr lang="en-ZA" baseline="0" dirty="0" smtClean="0"/>
              <a:t>Top of Table Mountain</a:t>
            </a:r>
          </a:p>
          <a:p>
            <a:pPr eaLnBrk="1" hangingPunct="1">
              <a:spcBef>
                <a:spcPct val="0"/>
              </a:spcBef>
            </a:pPr>
            <a:endParaRPr lang="en-ZA" baseline="0" dirty="0" smtClean="0"/>
          </a:p>
          <a:p>
            <a:pPr eaLnBrk="1" hangingPunct="1">
              <a:spcBef>
                <a:spcPct val="0"/>
              </a:spcBef>
            </a:pPr>
            <a:r>
              <a:rPr lang="en-ZA" baseline="0" dirty="0" smtClean="0"/>
              <a:t>Clean, sharp edges</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Various cliff faces and hill tops – large boulders standing free, how did they get left behind, where has the material around them gone</a:t>
            </a:r>
          </a:p>
          <a:p>
            <a:pPr eaLnBrk="1" hangingPunct="1">
              <a:spcBef>
                <a:spcPct val="0"/>
              </a:spcBef>
            </a:pPr>
            <a:r>
              <a:rPr lang="en-ZA" baseline="0" dirty="0" smtClean="0"/>
              <a:t>Top of Table Mountain</a:t>
            </a:r>
          </a:p>
          <a:p>
            <a:pPr eaLnBrk="1" hangingPunct="1">
              <a:spcBef>
                <a:spcPct val="0"/>
              </a:spcBef>
            </a:pPr>
            <a:endParaRPr lang="en-ZA" baseline="0" dirty="0" smtClean="0"/>
          </a:p>
          <a:p>
            <a:pPr eaLnBrk="1" hangingPunct="1">
              <a:spcBef>
                <a:spcPct val="0"/>
              </a:spcBef>
            </a:pPr>
            <a:r>
              <a:rPr lang="en-ZA" baseline="0" dirty="0" smtClean="0"/>
              <a:t>Clean, sharp edges</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Flash back to cut out from </a:t>
            </a:r>
            <a:r>
              <a:rPr lang="en-ZA" baseline="0" dirty="0" err="1" smtClean="0"/>
              <a:t>Northcliff</a:t>
            </a:r>
            <a:r>
              <a:rPr lang="en-ZA" baseline="0" dirty="0" smtClean="0"/>
              <a:t>, rough estimate of volume say </a:t>
            </a:r>
            <a:r>
              <a:rPr lang="en-ZA" baseline="0" dirty="0" err="1" smtClean="0"/>
              <a:t>50km</a:t>
            </a:r>
            <a:r>
              <a:rPr lang="en-ZA" baseline="0" dirty="0" smtClean="0"/>
              <a:t> radius, 100 m deep gives approximately 2,000 km squared and nearly 200 cubic </a:t>
            </a:r>
            <a:r>
              <a:rPr lang="en-ZA" baseline="0" dirty="0" err="1" smtClean="0"/>
              <a:t>kilometers</a:t>
            </a:r>
            <a:r>
              <a:rPr lang="en-ZA" baseline="0" dirty="0" smtClean="0"/>
              <a:t> of material, that is 200,000,000,000 cubic meters of material that has disappeared down hill potentially first stop Eastern Limpopo and possibly the Mozambique Channel – find a suitable map – atlas?</a:t>
            </a:r>
          </a:p>
          <a:p>
            <a:pPr eaLnBrk="1" hangingPunct="1">
              <a:spcBef>
                <a:spcPct val="0"/>
              </a:spcBef>
            </a:pPr>
            <a:endParaRPr lang="en-ZA" baseline="0" dirty="0" smtClean="0"/>
          </a:p>
          <a:p>
            <a:pPr eaLnBrk="1" hangingPunct="1">
              <a:spcBef>
                <a:spcPct val="0"/>
              </a:spcBef>
            </a:pPr>
            <a:r>
              <a:rPr lang="en-ZA" baseline="0" dirty="0" smtClean="0"/>
              <a:t>Bigger problem with the </a:t>
            </a:r>
            <a:r>
              <a:rPr lang="en-ZA" baseline="0" dirty="0" err="1" smtClean="0"/>
              <a:t>Drakensberg</a:t>
            </a:r>
            <a:r>
              <a:rPr lang="en-ZA" baseline="0" dirty="0" smtClean="0"/>
              <a:t> whether eastern </a:t>
            </a:r>
            <a:r>
              <a:rPr lang="en-ZA" baseline="0" dirty="0" err="1" smtClean="0"/>
              <a:t>Mapumalanga</a:t>
            </a:r>
            <a:r>
              <a:rPr lang="en-ZA" baseline="0" dirty="0" smtClean="0"/>
              <a:t> and Limpopo or </a:t>
            </a:r>
            <a:r>
              <a:rPr lang="en-ZA" baseline="0" dirty="0" err="1" smtClean="0"/>
              <a:t>Kwa</a:t>
            </a:r>
            <a:r>
              <a:rPr lang="en-ZA" baseline="0" dirty="0" smtClean="0"/>
              <a:t> Zulu Natal and also with Table Mountain and, and, and</a:t>
            </a:r>
          </a:p>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Flash back to cut out from </a:t>
            </a:r>
            <a:r>
              <a:rPr lang="en-ZA" baseline="0" dirty="0" err="1" smtClean="0"/>
              <a:t>Northcliff</a:t>
            </a:r>
            <a:r>
              <a:rPr lang="en-ZA" baseline="0" dirty="0" smtClean="0"/>
              <a:t>, rough estimate of volume say </a:t>
            </a:r>
            <a:r>
              <a:rPr lang="en-ZA" baseline="0" dirty="0" err="1" smtClean="0"/>
              <a:t>50km</a:t>
            </a:r>
            <a:r>
              <a:rPr lang="en-ZA" baseline="0" dirty="0" smtClean="0"/>
              <a:t> radius, 100 m deep gives approximately 2,000 km squared and nearly 200 cubic </a:t>
            </a:r>
            <a:r>
              <a:rPr lang="en-ZA" baseline="0" dirty="0" err="1" smtClean="0"/>
              <a:t>kilometers</a:t>
            </a:r>
            <a:r>
              <a:rPr lang="en-ZA" baseline="0" dirty="0" smtClean="0"/>
              <a:t> of material, that is 200,000,000,000 cubic meters of material that has disappeared down hill potentially first stop Eastern Limpopo and possibly the Mozambique Channel – find a suitable map – atlas?</a:t>
            </a:r>
          </a:p>
          <a:p>
            <a:pPr eaLnBrk="1" hangingPunct="1">
              <a:spcBef>
                <a:spcPct val="0"/>
              </a:spcBef>
            </a:pPr>
            <a:endParaRPr lang="en-ZA" baseline="0" dirty="0" smtClean="0"/>
          </a:p>
          <a:p>
            <a:pPr eaLnBrk="1" hangingPunct="1">
              <a:spcBef>
                <a:spcPct val="0"/>
              </a:spcBef>
            </a:pPr>
            <a:r>
              <a:rPr lang="en-ZA" baseline="0" dirty="0" smtClean="0"/>
              <a:t>Bigger problem with the </a:t>
            </a:r>
            <a:r>
              <a:rPr lang="en-ZA" baseline="0" dirty="0" err="1" smtClean="0"/>
              <a:t>Drakensberg</a:t>
            </a:r>
            <a:r>
              <a:rPr lang="en-ZA" baseline="0" dirty="0" smtClean="0"/>
              <a:t> whether eastern </a:t>
            </a:r>
            <a:r>
              <a:rPr lang="en-ZA" baseline="0" dirty="0" err="1" smtClean="0"/>
              <a:t>Mapumalanga</a:t>
            </a:r>
            <a:r>
              <a:rPr lang="en-ZA" baseline="0" dirty="0" smtClean="0"/>
              <a:t> and Limpopo or </a:t>
            </a:r>
            <a:r>
              <a:rPr lang="en-ZA" baseline="0" dirty="0" err="1" smtClean="0"/>
              <a:t>Kwa</a:t>
            </a:r>
            <a:r>
              <a:rPr lang="en-ZA" baseline="0" dirty="0" smtClean="0"/>
              <a:t> Zulu Natal and also with Table Mountain and, and, and</a:t>
            </a:r>
          </a:p>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If the rock was indeed washed into the Mozambique Channel we have another problem -- where did the Mozambique Channel come from?</a:t>
            </a:r>
          </a:p>
          <a:p>
            <a:pPr eaLnBrk="1" hangingPunct="1">
              <a:spcBef>
                <a:spcPct val="0"/>
              </a:spcBef>
            </a:pPr>
            <a:endParaRPr lang="en-ZA" baseline="0" dirty="0" smtClean="0"/>
          </a:p>
          <a:p>
            <a:pPr eaLnBrk="1" hangingPunct="1">
              <a:spcBef>
                <a:spcPct val="0"/>
              </a:spcBef>
            </a:pPr>
            <a:r>
              <a:rPr lang="en-ZA" baseline="0" dirty="0" smtClean="0"/>
              <a:t>And the Mariana Trench?</a:t>
            </a:r>
          </a:p>
          <a:p>
            <a:pPr eaLnBrk="1" hangingPunct="1">
              <a:spcBef>
                <a:spcPct val="0"/>
              </a:spcBef>
            </a:pPr>
            <a:endParaRPr lang="en-ZA" baseline="0" dirty="0" smtClean="0"/>
          </a:p>
          <a:p>
            <a:pPr eaLnBrk="1" hangingPunct="1">
              <a:spcBef>
                <a:spcPct val="0"/>
              </a:spcBef>
            </a:pPr>
            <a:r>
              <a:rPr lang="en-ZA" baseline="0" dirty="0" smtClean="0"/>
              <a:t>Huge holes into which huge volumes of material have seeming disappeared?</a:t>
            </a:r>
          </a:p>
          <a:p>
            <a:pPr eaLnBrk="1" hangingPunct="1">
              <a:spcBef>
                <a:spcPct val="0"/>
              </a:spcBef>
            </a:pPr>
            <a:endParaRPr lang="en-ZA" baseline="0" dirty="0" smtClean="0"/>
          </a:p>
          <a:p>
            <a:pPr eaLnBrk="1" hangingPunct="1">
              <a:spcBef>
                <a:spcPct val="0"/>
              </a:spcBef>
            </a:pPr>
            <a:r>
              <a:rPr lang="en-ZA" baseline="0" dirty="0" smtClean="0"/>
              <a:t>And where did the water come from and where did it go?</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If the rock was indeed washed into the Mozambique Channel we have another problem -- where did the Mozambique Channel come from?</a:t>
            </a:r>
          </a:p>
          <a:p>
            <a:pPr eaLnBrk="1" hangingPunct="1">
              <a:spcBef>
                <a:spcPct val="0"/>
              </a:spcBef>
            </a:pPr>
            <a:endParaRPr lang="en-ZA" baseline="0" dirty="0" smtClean="0"/>
          </a:p>
          <a:p>
            <a:pPr eaLnBrk="1" hangingPunct="1">
              <a:spcBef>
                <a:spcPct val="0"/>
              </a:spcBef>
            </a:pPr>
            <a:r>
              <a:rPr lang="en-ZA" baseline="0" dirty="0" smtClean="0"/>
              <a:t>And the Mariana Trench?</a:t>
            </a:r>
          </a:p>
          <a:p>
            <a:pPr eaLnBrk="1" hangingPunct="1">
              <a:spcBef>
                <a:spcPct val="0"/>
              </a:spcBef>
            </a:pPr>
            <a:endParaRPr lang="en-ZA" baseline="0" dirty="0" smtClean="0"/>
          </a:p>
          <a:p>
            <a:pPr eaLnBrk="1" hangingPunct="1">
              <a:spcBef>
                <a:spcPct val="0"/>
              </a:spcBef>
            </a:pPr>
            <a:r>
              <a:rPr lang="en-ZA" baseline="0" dirty="0" smtClean="0"/>
              <a:t>Huge holes into which huge volumes of material have seeming disappeared?</a:t>
            </a:r>
          </a:p>
          <a:p>
            <a:pPr eaLnBrk="1" hangingPunct="1">
              <a:spcBef>
                <a:spcPct val="0"/>
              </a:spcBef>
            </a:pPr>
            <a:endParaRPr lang="en-ZA" baseline="0" dirty="0" smtClean="0"/>
          </a:p>
          <a:p>
            <a:pPr eaLnBrk="1" hangingPunct="1">
              <a:spcBef>
                <a:spcPct val="0"/>
              </a:spcBef>
            </a:pPr>
            <a:r>
              <a:rPr lang="en-ZA" baseline="0" dirty="0" smtClean="0"/>
              <a:t>And where did the water come from and where did it go?</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49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What is not an engineering approach?</a:t>
            </a:r>
            <a:r>
              <a:rPr lang="en-ZA" baseline="0" dirty="0" smtClean="0"/>
              <a:t> – Dramatically w</a:t>
            </a:r>
            <a:r>
              <a:rPr lang="en-ZA" dirty="0" smtClean="0"/>
              <a:t>alk</a:t>
            </a:r>
            <a:r>
              <a:rPr lang="en-ZA" baseline="0" dirty="0" smtClean="0"/>
              <a:t> to chair – video clip extract from Dorsa </a:t>
            </a:r>
            <a:r>
              <a:rPr lang="en-ZA" baseline="0" dirty="0" err="1" smtClean="0"/>
              <a:t>Padideh</a:t>
            </a:r>
            <a:r>
              <a:rPr lang="en-ZA" baseline="0" dirty="0" smtClean="0"/>
              <a:t> video – did this ever happen to you? –</a:t>
            </a:r>
          </a:p>
          <a:p>
            <a:endParaRPr lang="en-ZA" baseline="0" dirty="0" smtClean="0"/>
          </a:p>
          <a:p>
            <a:r>
              <a:rPr lang="en-ZA" baseline="0" dirty="0" smtClean="0"/>
              <a:t>WHEN SLEEPING</a:t>
            </a:r>
          </a:p>
          <a:p>
            <a:endParaRPr lang="en-ZA" baseline="0" dirty="0" smtClean="0"/>
          </a:p>
          <a:p>
            <a:r>
              <a:rPr lang="en-ZA" baseline="0" dirty="0" smtClean="0"/>
              <a:t> when </a:t>
            </a:r>
            <a:r>
              <a:rPr lang="en-ZA" baseline="0" dirty="0" err="1" smtClean="0"/>
              <a:t>i</a:t>
            </a:r>
            <a:r>
              <a:rPr lang="en-ZA" baseline="0" dirty="0" smtClean="0"/>
              <a:t> was a child </a:t>
            </a:r>
            <a:r>
              <a:rPr lang="en-ZA" baseline="0" dirty="0" err="1" smtClean="0"/>
              <a:t>i</a:t>
            </a:r>
            <a:r>
              <a:rPr lang="en-ZA" baseline="0" dirty="0" smtClean="0"/>
              <a:t> used to dream that </a:t>
            </a:r>
            <a:r>
              <a:rPr lang="en-ZA" baseline="0" dirty="0" err="1" smtClean="0"/>
              <a:t>i</a:t>
            </a:r>
            <a:r>
              <a:rPr lang="en-ZA" baseline="0" dirty="0" smtClean="0"/>
              <a:t> would stand on a chair and flap my arms and fly around the room --</a:t>
            </a:r>
            <a:r>
              <a:rPr lang="en-ZA" baseline="0" dirty="0" err="1" smtClean="0"/>
              <a:t>i</a:t>
            </a:r>
            <a:r>
              <a:rPr lang="en-ZA" baseline="0" dirty="0" smtClean="0"/>
              <a:t> have to say that that is NOT an engineering approach – as much as </a:t>
            </a:r>
            <a:r>
              <a:rPr lang="en-ZA" baseline="0" dirty="0" err="1" smtClean="0"/>
              <a:t>i</a:t>
            </a:r>
            <a:r>
              <a:rPr lang="en-ZA" baseline="0" dirty="0" smtClean="0"/>
              <a:t> may be convinced </a:t>
            </a:r>
            <a:r>
              <a:rPr lang="en-ZA" baseline="0" dirty="0" err="1" smtClean="0"/>
              <a:t>i</a:t>
            </a:r>
            <a:r>
              <a:rPr lang="en-ZA" baseline="0" dirty="0" smtClean="0"/>
              <a:t> can fly </a:t>
            </a:r>
            <a:r>
              <a:rPr lang="en-ZA" baseline="0" dirty="0" err="1" smtClean="0"/>
              <a:t>i</a:t>
            </a:r>
            <a:r>
              <a:rPr lang="en-ZA" baseline="0" dirty="0" smtClean="0"/>
              <a:t> have to say to you that were </a:t>
            </a:r>
            <a:r>
              <a:rPr lang="en-ZA" baseline="0" dirty="0" err="1" smtClean="0"/>
              <a:t>i</a:t>
            </a:r>
            <a:r>
              <a:rPr lang="en-ZA" baseline="0" dirty="0" smtClean="0"/>
              <a:t> to stand on top of a skyscraper and flap my arms and jump </a:t>
            </a:r>
            <a:r>
              <a:rPr lang="en-ZA" baseline="0" dirty="0" err="1" smtClean="0"/>
              <a:t>i</a:t>
            </a:r>
            <a:r>
              <a:rPr lang="en-ZA" baseline="0" dirty="0" smtClean="0"/>
              <a:t> would hit the ground at great speed and almost certainly die – that is NOT an engineering approach and yet many seem to think they can use software to do things magically – many are hypnotized and mesmerized by IT – are you? </a:t>
            </a:r>
            <a:r>
              <a:rPr lang="en-ZA" b="1" baseline="0" dirty="0" smtClean="0">
                <a:solidFill>
                  <a:srgbClr val="FF0000"/>
                </a:solidFill>
              </a:rPr>
              <a:t>CLICK for rabbit out of the hat</a:t>
            </a:r>
          </a:p>
          <a:p>
            <a:endParaRPr lang="en-ZA" b="0" baseline="0" dirty="0" smtClean="0">
              <a:solidFill>
                <a:srgbClr val="FF0000"/>
              </a:solidFill>
            </a:endParaRPr>
          </a:p>
          <a:p>
            <a:r>
              <a:rPr lang="en-ZA" b="0" baseline="0" dirty="0" smtClean="0">
                <a:solidFill>
                  <a:srgbClr val="FF0000"/>
                </a:solidFill>
              </a:rPr>
              <a:t>We can imagine anything we like about history, whether there was a flood or </a:t>
            </a:r>
            <a:r>
              <a:rPr lang="en-ZA" b="0" baseline="0" dirty="0" err="1" smtClean="0">
                <a:solidFill>
                  <a:srgbClr val="FF0000"/>
                </a:solidFill>
              </a:rPr>
              <a:t>primevil</a:t>
            </a:r>
            <a:r>
              <a:rPr lang="en-ZA" b="0" baseline="0" dirty="0" smtClean="0">
                <a:solidFill>
                  <a:srgbClr val="FF0000"/>
                </a:solidFill>
              </a:rPr>
              <a:t> soup or whatever – what is the truth, there is ONLY one reality about how the surface of this planet came to look the way it does</a:t>
            </a:r>
          </a:p>
          <a:p>
            <a:endParaRPr lang="en-ZA" b="0" baseline="0" dirty="0" smtClean="0">
              <a:solidFill>
                <a:srgbClr val="FF0000"/>
              </a:solidFill>
            </a:endParaRPr>
          </a:p>
          <a:p>
            <a:r>
              <a:rPr lang="en-ZA" b="0" baseline="0" dirty="0" smtClean="0">
                <a:solidFill>
                  <a:srgbClr val="FF0000"/>
                </a:solidFill>
              </a:rPr>
              <a:t>Find quote on web regarding the formation of the current surface, possibly some sort of diagram</a:t>
            </a:r>
            <a:endParaRPr lang="en-US" b="0" dirty="0">
              <a:solidFill>
                <a:srgbClr val="FF0000"/>
              </a:solidFill>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If the rock was indeed washed into the Mozambique Channel we have another problem -- where did the Mozambique Channel come from?</a:t>
            </a:r>
          </a:p>
          <a:p>
            <a:pPr eaLnBrk="1" hangingPunct="1">
              <a:spcBef>
                <a:spcPct val="0"/>
              </a:spcBef>
            </a:pPr>
            <a:endParaRPr lang="en-ZA" baseline="0" dirty="0" smtClean="0"/>
          </a:p>
          <a:p>
            <a:pPr eaLnBrk="1" hangingPunct="1">
              <a:spcBef>
                <a:spcPct val="0"/>
              </a:spcBef>
            </a:pPr>
            <a:r>
              <a:rPr lang="en-ZA" baseline="0" dirty="0" smtClean="0"/>
              <a:t>And the Mariana Trench?</a:t>
            </a:r>
          </a:p>
          <a:p>
            <a:pPr eaLnBrk="1" hangingPunct="1">
              <a:spcBef>
                <a:spcPct val="0"/>
              </a:spcBef>
            </a:pPr>
            <a:endParaRPr lang="en-ZA" baseline="0" dirty="0" smtClean="0"/>
          </a:p>
          <a:p>
            <a:pPr eaLnBrk="1" hangingPunct="1">
              <a:spcBef>
                <a:spcPct val="0"/>
              </a:spcBef>
            </a:pPr>
            <a:r>
              <a:rPr lang="en-ZA" baseline="0" dirty="0" smtClean="0"/>
              <a:t>Huge holes into which huge volumes of material have seeming disappeared?</a:t>
            </a:r>
          </a:p>
          <a:p>
            <a:pPr eaLnBrk="1" hangingPunct="1">
              <a:spcBef>
                <a:spcPct val="0"/>
              </a:spcBef>
            </a:pPr>
            <a:endParaRPr lang="en-ZA" baseline="0" dirty="0" smtClean="0"/>
          </a:p>
          <a:p>
            <a:pPr eaLnBrk="1" hangingPunct="1">
              <a:spcBef>
                <a:spcPct val="0"/>
              </a:spcBef>
            </a:pPr>
            <a:r>
              <a:rPr lang="en-ZA" baseline="0" dirty="0" smtClean="0"/>
              <a:t>And where did the water come from and where did it go?</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If the rock was indeed washed into the Mozambique Channel we have another problem -- where did the Mozambique Channel come from?</a:t>
            </a:r>
          </a:p>
          <a:p>
            <a:pPr eaLnBrk="1" hangingPunct="1">
              <a:spcBef>
                <a:spcPct val="0"/>
              </a:spcBef>
            </a:pPr>
            <a:endParaRPr lang="en-ZA" baseline="0" dirty="0" smtClean="0"/>
          </a:p>
          <a:p>
            <a:pPr eaLnBrk="1" hangingPunct="1">
              <a:spcBef>
                <a:spcPct val="0"/>
              </a:spcBef>
            </a:pPr>
            <a:r>
              <a:rPr lang="en-ZA" baseline="0" dirty="0" smtClean="0"/>
              <a:t>And the Mariana Trench?</a:t>
            </a:r>
          </a:p>
          <a:p>
            <a:pPr eaLnBrk="1" hangingPunct="1">
              <a:spcBef>
                <a:spcPct val="0"/>
              </a:spcBef>
            </a:pPr>
            <a:endParaRPr lang="en-ZA" baseline="0" dirty="0" smtClean="0"/>
          </a:p>
          <a:p>
            <a:pPr eaLnBrk="1" hangingPunct="1">
              <a:spcBef>
                <a:spcPct val="0"/>
              </a:spcBef>
            </a:pPr>
            <a:r>
              <a:rPr lang="en-ZA" baseline="0" dirty="0" smtClean="0"/>
              <a:t>Huge holes into which huge volumes of material have seeming disappeared?</a:t>
            </a:r>
          </a:p>
          <a:p>
            <a:pPr eaLnBrk="1" hangingPunct="1">
              <a:spcBef>
                <a:spcPct val="0"/>
              </a:spcBef>
            </a:pPr>
            <a:endParaRPr lang="en-ZA" baseline="0" dirty="0" smtClean="0"/>
          </a:p>
          <a:p>
            <a:pPr eaLnBrk="1" hangingPunct="1">
              <a:spcBef>
                <a:spcPct val="0"/>
              </a:spcBef>
            </a:pPr>
            <a:r>
              <a:rPr lang="en-ZA" baseline="0" dirty="0" smtClean="0"/>
              <a:t>And where did the water come from and where did it go?</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51</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If the rock was indeed washed into the Mozambique Channel we have another problem -- where did the Mozambique Channel come from?</a:t>
            </a:r>
          </a:p>
          <a:p>
            <a:pPr eaLnBrk="1" hangingPunct="1">
              <a:spcBef>
                <a:spcPct val="0"/>
              </a:spcBef>
            </a:pPr>
            <a:endParaRPr lang="en-ZA" baseline="0" dirty="0" smtClean="0"/>
          </a:p>
          <a:p>
            <a:pPr eaLnBrk="1" hangingPunct="1">
              <a:spcBef>
                <a:spcPct val="0"/>
              </a:spcBef>
            </a:pPr>
            <a:r>
              <a:rPr lang="en-ZA" baseline="0" dirty="0" smtClean="0"/>
              <a:t>And the Mariana Trench?</a:t>
            </a:r>
          </a:p>
          <a:p>
            <a:pPr eaLnBrk="1" hangingPunct="1">
              <a:spcBef>
                <a:spcPct val="0"/>
              </a:spcBef>
            </a:pPr>
            <a:endParaRPr lang="en-ZA" baseline="0" dirty="0" smtClean="0"/>
          </a:p>
          <a:p>
            <a:pPr eaLnBrk="1" hangingPunct="1">
              <a:spcBef>
                <a:spcPct val="0"/>
              </a:spcBef>
            </a:pPr>
            <a:r>
              <a:rPr lang="en-ZA" baseline="0" dirty="0" smtClean="0"/>
              <a:t>Huge holes into which huge volumes of material have seeming disappeared?</a:t>
            </a:r>
          </a:p>
          <a:p>
            <a:pPr eaLnBrk="1" hangingPunct="1">
              <a:spcBef>
                <a:spcPct val="0"/>
              </a:spcBef>
            </a:pPr>
            <a:endParaRPr lang="en-ZA" baseline="0" dirty="0" smtClean="0"/>
          </a:p>
          <a:p>
            <a:pPr eaLnBrk="1" hangingPunct="1">
              <a:spcBef>
                <a:spcPct val="0"/>
              </a:spcBef>
            </a:pPr>
            <a:r>
              <a:rPr lang="en-ZA" baseline="0" dirty="0" smtClean="0"/>
              <a:t>And where did the water come from and where did it go?</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52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If the rock was indeed washed into the Mozambique Channel we have another problem -- where did the Mozambique Channel come from?</a:t>
            </a:r>
          </a:p>
          <a:p>
            <a:pPr eaLnBrk="1" hangingPunct="1">
              <a:spcBef>
                <a:spcPct val="0"/>
              </a:spcBef>
            </a:pPr>
            <a:endParaRPr lang="en-ZA" baseline="0" dirty="0" smtClean="0"/>
          </a:p>
          <a:p>
            <a:pPr eaLnBrk="1" hangingPunct="1">
              <a:spcBef>
                <a:spcPct val="0"/>
              </a:spcBef>
            </a:pPr>
            <a:r>
              <a:rPr lang="en-ZA" baseline="0" dirty="0" smtClean="0"/>
              <a:t>And the Mariana Trench?</a:t>
            </a:r>
          </a:p>
          <a:p>
            <a:pPr eaLnBrk="1" hangingPunct="1">
              <a:spcBef>
                <a:spcPct val="0"/>
              </a:spcBef>
            </a:pPr>
            <a:endParaRPr lang="en-ZA" baseline="0" dirty="0" smtClean="0"/>
          </a:p>
          <a:p>
            <a:pPr eaLnBrk="1" hangingPunct="1">
              <a:spcBef>
                <a:spcPct val="0"/>
              </a:spcBef>
            </a:pPr>
            <a:r>
              <a:rPr lang="en-ZA" baseline="0" dirty="0" smtClean="0"/>
              <a:t>Huge holes into which huge volumes of material have seeming disappeared?</a:t>
            </a:r>
          </a:p>
          <a:p>
            <a:pPr eaLnBrk="1" hangingPunct="1">
              <a:spcBef>
                <a:spcPct val="0"/>
              </a:spcBef>
            </a:pPr>
            <a:endParaRPr lang="en-ZA" baseline="0" dirty="0" smtClean="0"/>
          </a:p>
          <a:p>
            <a:pPr eaLnBrk="1" hangingPunct="1">
              <a:spcBef>
                <a:spcPct val="0"/>
              </a:spcBef>
            </a:pPr>
            <a:r>
              <a:rPr lang="en-ZA" baseline="0" dirty="0" smtClean="0"/>
              <a:t>And where did the water come from and where did it go?</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Engineering principle, do NOT extrapolate – engineering characteristics,</a:t>
            </a:r>
            <a:r>
              <a:rPr lang="en-ZA" baseline="0" dirty="0" smtClean="0"/>
              <a:t> </a:t>
            </a:r>
            <a:r>
              <a:rPr lang="en-ZA" baseline="0" dirty="0" err="1" smtClean="0"/>
              <a:t>triaxial</a:t>
            </a:r>
            <a:r>
              <a:rPr lang="en-ZA" baseline="0" dirty="0" smtClean="0"/>
              <a:t> and shear tests from PhD – linear portion and then non-linear, erosion bed load – images from article off the web, other graphs that illustrate partly linear and partly non-linear characteristics</a:t>
            </a:r>
          </a:p>
          <a:p>
            <a:pPr eaLnBrk="1" hangingPunct="1">
              <a:spcBef>
                <a:spcPct val="0"/>
              </a:spcBef>
            </a:pPr>
            <a:endParaRPr lang="en-ZA" baseline="0" dirty="0" smtClean="0"/>
          </a:p>
          <a:p>
            <a:pPr eaLnBrk="1" hangingPunct="1">
              <a:spcBef>
                <a:spcPct val="0"/>
              </a:spcBef>
            </a:pPr>
            <a:r>
              <a:rPr lang="en-ZA" baseline="0" dirty="0" smtClean="0"/>
              <a:t>If you do extrapolate do so in small increments, test thoroughly in the laboratory and apply a belt and braces approach</a:t>
            </a:r>
          </a:p>
          <a:p>
            <a:pPr eaLnBrk="1" hangingPunct="1">
              <a:spcBef>
                <a:spcPct val="0"/>
              </a:spcBef>
            </a:pPr>
            <a:endParaRPr lang="en-ZA" baseline="0" dirty="0" smtClean="0"/>
          </a:p>
          <a:p>
            <a:pPr eaLnBrk="1" hangingPunct="1">
              <a:spcBef>
                <a:spcPct val="0"/>
              </a:spcBef>
            </a:pPr>
            <a:r>
              <a:rPr lang="en-ZA" baseline="0" dirty="0" smtClean="0"/>
              <a:t>It is contrary to fundamental engineering principles to extrapolate from a few centuries or even a few thousand years backwards by thousands, let alone millions let alone billions of years – like a flea at the end of an elephants tail trying to describe its environment</a:t>
            </a:r>
          </a:p>
          <a:p>
            <a:pPr eaLnBrk="1" hangingPunct="1">
              <a:spcBef>
                <a:spcPct val="0"/>
              </a:spcBef>
            </a:pPr>
            <a:endParaRPr lang="en-ZA" baseline="0" dirty="0" smtClean="0"/>
          </a:p>
          <a:p>
            <a:pPr eaLnBrk="1" hangingPunct="1">
              <a:spcBef>
                <a:spcPct val="0"/>
              </a:spcBef>
            </a:pPr>
            <a:r>
              <a:rPr lang="en-ZA" baseline="0" dirty="0" smtClean="0"/>
              <a:t>Ant on a railway line taking a view of where Cape Town is or any city 1,000 km away and the route the track follows and ...</a:t>
            </a:r>
          </a:p>
          <a:p>
            <a:pPr eaLnBrk="1" hangingPunct="1">
              <a:spcBef>
                <a:spcPct val="0"/>
              </a:spcBef>
            </a:pPr>
            <a:endParaRPr lang="en-ZA" baseline="0" dirty="0" smtClean="0"/>
          </a:p>
          <a:p>
            <a:pPr eaLnBrk="1" hangingPunct="1">
              <a:spcBef>
                <a:spcPct val="0"/>
              </a:spcBef>
            </a:pPr>
            <a:r>
              <a:rPr lang="en-ZA" baseline="0" dirty="0" smtClean="0"/>
              <a:t>Extrapolation – note re Google 1,440 </a:t>
            </a:r>
            <a:r>
              <a:rPr lang="en-ZA" baseline="0" dirty="0" err="1" smtClean="0"/>
              <a:t>occurences</a:t>
            </a:r>
            <a:r>
              <a:rPr lang="en-ZA" baseline="0" dirty="0" smtClean="0"/>
              <a:t> of the quote “extrapolation should be avoided” and 6,180,000 results for extrapolation should be avoided not in quotes, </a:t>
            </a:r>
            <a:r>
              <a:rPr lang="en-ZA" baseline="0" dirty="0" err="1" smtClean="0"/>
              <a:t>ie</a:t>
            </a:r>
            <a:r>
              <a:rPr lang="en-ZA" baseline="0" dirty="0" smtClean="0"/>
              <a:t> all the key words occur on 6 million web pages</a:t>
            </a:r>
          </a:p>
          <a:p>
            <a:pPr eaLnBrk="1" hangingPunct="1">
              <a:spcBef>
                <a:spcPct val="0"/>
              </a:spcBef>
            </a:pPr>
            <a:endParaRPr lang="en-ZA" baseline="0" dirty="0" smtClean="0"/>
          </a:p>
          <a:p>
            <a:pPr eaLnBrk="1" hangingPunct="1">
              <a:spcBef>
                <a:spcPct val="0"/>
              </a:spcBef>
            </a:pPr>
            <a:r>
              <a:rPr lang="en-ZA" baseline="0" dirty="0" smtClean="0"/>
              <a:t>Time line to scale cascading magnifying glasses scale of 1 in 1 million and 1 in 1 billion </a:t>
            </a:r>
          </a:p>
          <a:p>
            <a:pPr eaLnBrk="1" hangingPunct="1">
              <a:spcBef>
                <a:spcPct val="0"/>
              </a:spcBef>
            </a:pPr>
            <a:endParaRPr lang="en-ZA" baseline="0" dirty="0" smtClean="0"/>
          </a:p>
          <a:p>
            <a:pPr eaLnBrk="1" hangingPunct="1">
              <a:spcBef>
                <a:spcPct val="0"/>
              </a:spcBef>
            </a:pPr>
            <a:r>
              <a:rPr lang="en-ZA" baseline="0" dirty="0" smtClean="0"/>
              <a:t>Railway line to Cape Town to scale of 100 million years relative to recorded human history, cannot take a view of where the line goes when it leaves the station – image of </a:t>
            </a:r>
            <a:r>
              <a:rPr lang="en-ZA" baseline="0" dirty="0" err="1" smtClean="0"/>
              <a:t>Joburg</a:t>
            </a:r>
            <a:r>
              <a:rPr lang="en-ZA" baseline="0" dirty="0" smtClean="0"/>
              <a:t> Station – Google Earth</a:t>
            </a:r>
          </a:p>
          <a:p>
            <a:pPr eaLnBrk="1" hangingPunct="1">
              <a:spcBef>
                <a:spcPct val="0"/>
              </a:spcBef>
            </a:pPr>
            <a:endParaRPr lang="en-ZA" baseline="0" dirty="0" smtClean="0"/>
          </a:p>
          <a:p>
            <a:pPr eaLnBrk="1" hangingPunct="1">
              <a:spcBef>
                <a:spcPct val="0"/>
              </a:spcBef>
            </a:pPr>
            <a:r>
              <a:rPr lang="en-ZA" baseline="0" dirty="0" smtClean="0"/>
              <a:t>We must be practical and accept that we cannot extrapolate much beyond the point that we can see backwards in time and we must place heavy reliance on those who lived before us – if there is a book that says there was a global flood about 4,500 years ago and this is corroborated by other books and traditions then we need to give credence to this and not discount it summarily</a:t>
            </a:r>
          </a:p>
          <a:p>
            <a:pPr eaLnBrk="1" hangingPunct="1">
              <a:spcBef>
                <a:spcPct val="0"/>
              </a:spcBef>
            </a:pPr>
            <a:endParaRPr lang="en-ZA" baseline="0" dirty="0" smtClean="0"/>
          </a:p>
          <a:p>
            <a:pPr eaLnBrk="1" hangingPunct="1">
              <a:spcBef>
                <a:spcPct val="0"/>
              </a:spcBef>
            </a:pPr>
            <a:r>
              <a:rPr lang="en-ZA" baseline="0" dirty="0" smtClean="0"/>
              <a:t>Dating by radio-carbon or other techniques that assume constant state is fundamentally flawed, if there was a massive event with radioactive impacts some time in the recent past then all theories of dating become entirely invalid</a:t>
            </a:r>
          </a:p>
          <a:p>
            <a:pPr eaLnBrk="1" hangingPunct="1">
              <a:spcBef>
                <a:spcPct val="0"/>
              </a:spcBef>
            </a:pPr>
            <a:endParaRPr lang="en-ZA" baseline="0" dirty="0" smtClean="0"/>
          </a:p>
          <a:p>
            <a:pPr eaLnBrk="1" hangingPunct="1">
              <a:spcBef>
                <a:spcPct val="0"/>
              </a:spcBef>
            </a:pPr>
            <a:r>
              <a:rPr lang="en-ZA" baseline="0" dirty="0" smtClean="0"/>
              <a:t>Ask the critical questions and do NOT be fobbed off with academic arguments that make you feel stupid</a:t>
            </a:r>
          </a:p>
          <a:p>
            <a:pPr eaLnBrk="1" hangingPunct="1">
              <a:spcBef>
                <a:spcPct val="0"/>
              </a:spcBef>
            </a:pPr>
            <a:endParaRPr lang="en-ZA" baseline="0" dirty="0" smtClean="0"/>
          </a:p>
          <a:p>
            <a:pPr eaLnBrk="1" hangingPunct="1">
              <a:spcBef>
                <a:spcPct val="0"/>
              </a:spcBef>
            </a:pPr>
            <a:r>
              <a:rPr lang="en-ZA" baseline="0" dirty="0" smtClean="0"/>
              <a:t>Do not be fobbed off by “</a:t>
            </a:r>
            <a:r>
              <a:rPr lang="en-ZA" baseline="0" dirty="0" err="1" smtClean="0"/>
              <a:t>i</a:t>
            </a:r>
            <a:r>
              <a:rPr lang="en-ZA" baseline="0" dirty="0" smtClean="0"/>
              <a:t> can show you hundreds / thousands of academics and professionals who will agree with me”</a:t>
            </a:r>
          </a:p>
          <a:p>
            <a:pPr eaLnBrk="1" hangingPunct="1">
              <a:spcBef>
                <a:spcPct val="0"/>
              </a:spcBef>
            </a:pPr>
            <a:endParaRPr lang="en-ZA" baseline="0" dirty="0" smtClean="0"/>
          </a:p>
          <a:p>
            <a:pPr eaLnBrk="1" hangingPunct="1">
              <a:spcBef>
                <a:spcPct val="0"/>
              </a:spcBef>
            </a:pPr>
            <a:r>
              <a:rPr lang="en-ZA" baseline="0" dirty="0" smtClean="0"/>
              <a:t>Or “this is </a:t>
            </a:r>
            <a:r>
              <a:rPr lang="en-ZA" baseline="0" dirty="0" err="1" smtClean="0"/>
              <a:t>waco</a:t>
            </a:r>
            <a:r>
              <a:rPr lang="en-ZA" baseline="0" dirty="0" smtClean="0"/>
              <a:t>” as </a:t>
            </a:r>
            <a:r>
              <a:rPr lang="en-ZA" baseline="0" dirty="0" err="1" smtClean="0"/>
              <a:t>i</a:t>
            </a:r>
            <a:r>
              <a:rPr lang="en-ZA" baseline="0" dirty="0" smtClean="0"/>
              <a:t> was told by a good friend some time ago</a:t>
            </a:r>
          </a:p>
          <a:p>
            <a:pPr eaLnBrk="1" hangingPunct="1">
              <a:spcBef>
                <a:spcPct val="0"/>
              </a:spcBef>
            </a:pPr>
            <a:endParaRPr lang="en-ZA" baseline="0" dirty="0" smtClean="0"/>
          </a:p>
          <a:p>
            <a:pPr eaLnBrk="1" hangingPunct="1">
              <a:spcBef>
                <a:spcPct val="0"/>
              </a:spcBef>
            </a:pPr>
            <a:r>
              <a:rPr lang="en-ZA" baseline="0" dirty="0" smtClean="0"/>
              <a:t>You are NOT stupid so the explanation for anything should be capable of being intellectually evaluated, understood and accepted or discarded</a:t>
            </a:r>
          </a:p>
          <a:p>
            <a:pPr eaLnBrk="1" hangingPunct="1">
              <a:spcBef>
                <a:spcPct val="0"/>
              </a:spcBef>
            </a:pPr>
            <a:endParaRPr lang="en-ZA" baseline="0" dirty="0" smtClean="0"/>
          </a:p>
          <a:p>
            <a:pPr eaLnBrk="1" hangingPunct="1">
              <a:spcBef>
                <a:spcPct val="0"/>
              </a:spcBef>
            </a:pPr>
            <a:r>
              <a:rPr lang="en-ZA" baseline="0" dirty="0" smtClean="0"/>
              <a:t>If you prefix your </a:t>
            </a:r>
            <a:r>
              <a:rPr lang="en-ZA" baseline="0" dirty="0" err="1" smtClean="0"/>
              <a:t>responce</a:t>
            </a:r>
            <a:r>
              <a:rPr lang="en-ZA" baseline="0" dirty="0" smtClean="0"/>
              <a:t> to anything in this presentation with “</a:t>
            </a:r>
            <a:r>
              <a:rPr lang="en-ZA" baseline="0" dirty="0" err="1" smtClean="0"/>
              <a:t>i</a:t>
            </a:r>
            <a:r>
              <a:rPr lang="en-ZA" baseline="0" dirty="0" smtClean="0"/>
              <a:t> do not understand ... (geology, astronomy, </a:t>
            </a:r>
            <a:r>
              <a:rPr lang="en-ZA" baseline="0" dirty="0" err="1" smtClean="0"/>
              <a:t>geotechnics</a:t>
            </a:r>
            <a:r>
              <a:rPr lang="en-ZA" baseline="0" dirty="0" smtClean="0"/>
              <a:t>, physics, etc)” then you are abdicating your intellect, I challenge you to think critically about all that </a:t>
            </a:r>
            <a:r>
              <a:rPr lang="en-ZA" baseline="0" dirty="0" err="1" smtClean="0"/>
              <a:t>i</a:t>
            </a:r>
            <a:r>
              <a:rPr lang="en-ZA" baseline="0" dirty="0" smtClean="0"/>
              <a:t> have to say and show you</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54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Engineering practice prohibits material extrapolation – search on the Net for a quote</a:t>
            </a:r>
          </a:p>
          <a:p>
            <a:pPr eaLnBrk="1" hangingPunct="1">
              <a:spcBef>
                <a:spcPct val="0"/>
              </a:spcBef>
            </a:pPr>
            <a:endParaRPr lang="en-ZA" baseline="0" dirty="0" smtClean="0"/>
          </a:p>
          <a:p>
            <a:pPr eaLnBrk="1" hangingPunct="1">
              <a:spcBef>
                <a:spcPct val="0"/>
              </a:spcBef>
            </a:pPr>
            <a:r>
              <a:rPr lang="en-ZA" baseline="0" dirty="0" smtClean="0"/>
              <a:t>All historical theories about the age of the earth, evolution that rely on millions of years steady state radioactivity, etc are at best fatally flawed and at worst utter foolishness</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55</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Engineering practice prohibits material extrapolation – search on the Net for a quote</a:t>
            </a:r>
          </a:p>
          <a:p>
            <a:pPr eaLnBrk="1" hangingPunct="1">
              <a:spcBef>
                <a:spcPct val="0"/>
              </a:spcBef>
            </a:pPr>
            <a:endParaRPr lang="en-ZA" baseline="0" dirty="0" smtClean="0"/>
          </a:p>
          <a:p>
            <a:pPr eaLnBrk="1" hangingPunct="1">
              <a:spcBef>
                <a:spcPct val="0"/>
              </a:spcBef>
            </a:pPr>
            <a:r>
              <a:rPr lang="en-ZA" baseline="0" dirty="0" smtClean="0"/>
              <a:t>All historical theories about the age of the earth, evolution that rely on millions of years steady state radioactivity, etc are at best fatally flawed and at worst utter foolishness</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56</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Remember the clean, sharp corners of the rocks</a:t>
            </a:r>
          </a:p>
          <a:p>
            <a:pPr eaLnBrk="1" hangingPunct="1">
              <a:spcBef>
                <a:spcPct val="0"/>
              </a:spcBef>
            </a:pPr>
            <a:endParaRPr lang="en-ZA" baseline="0" dirty="0" smtClean="0"/>
          </a:p>
          <a:p>
            <a:pPr eaLnBrk="1" hangingPunct="1">
              <a:spcBef>
                <a:spcPct val="0"/>
              </a:spcBef>
            </a:pPr>
            <a:r>
              <a:rPr lang="en-ZA" baseline="0" dirty="0" err="1" smtClean="0"/>
              <a:t>Northcliff</a:t>
            </a:r>
            <a:r>
              <a:rPr lang="en-ZA" baseline="0" dirty="0" smtClean="0"/>
              <a:t>, </a:t>
            </a:r>
            <a:r>
              <a:rPr lang="en-ZA" baseline="0" dirty="0" err="1" smtClean="0"/>
              <a:t>Swartruggens</a:t>
            </a:r>
            <a:r>
              <a:rPr lang="en-ZA" baseline="0" dirty="0" smtClean="0"/>
              <a:t>, Victoria Falls, etc – no evidence of millions of years of wear and rounding</a:t>
            </a:r>
          </a:p>
          <a:p>
            <a:pPr eaLnBrk="1" hangingPunct="1">
              <a:spcBef>
                <a:spcPct val="0"/>
              </a:spcBef>
            </a:pPr>
            <a:endParaRPr lang="en-ZA" baseline="0" dirty="0" smtClean="0"/>
          </a:p>
          <a:p>
            <a:pPr eaLnBrk="1" hangingPunct="1">
              <a:spcBef>
                <a:spcPct val="0"/>
              </a:spcBef>
            </a:pPr>
            <a:r>
              <a:rPr lang="en-ZA" baseline="0" dirty="0" smtClean="0"/>
              <a:t>Granite in the valleys of Johannesburg</a:t>
            </a:r>
          </a:p>
          <a:p>
            <a:pPr eaLnBrk="1" hangingPunct="1">
              <a:spcBef>
                <a:spcPct val="0"/>
              </a:spcBef>
            </a:pPr>
            <a:endParaRPr lang="en-ZA" baseline="0" dirty="0" smtClean="0"/>
          </a:p>
          <a:p>
            <a:pPr eaLnBrk="1" hangingPunct="1">
              <a:spcBef>
                <a:spcPct val="0"/>
              </a:spcBef>
            </a:pPr>
            <a:r>
              <a:rPr lang="en-ZA" baseline="0" dirty="0" smtClean="0"/>
              <a:t>No lichen, no heat rounding, no rain rounding, clean sharp corners</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57</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Quote from Genesis about the flood – also later quotes?</a:t>
            </a:r>
          </a:p>
          <a:p>
            <a:pPr eaLnBrk="1" hangingPunct="1">
              <a:spcBef>
                <a:spcPct val="0"/>
              </a:spcBef>
            </a:pPr>
            <a:endParaRPr lang="en-ZA" baseline="0" dirty="0" smtClean="0"/>
          </a:p>
          <a:p>
            <a:pPr eaLnBrk="1" hangingPunct="1">
              <a:spcBef>
                <a:spcPct val="0"/>
              </a:spcBef>
            </a:pPr>
            <a:r>
              <a:rPr lang="en-ZA" baseline="0" dirty="0" smtClean="0"/>
              <a:t>Incidentally, the boat (Ark meaning container) has been found – artists impression of Ark from Jonathan or elsewhere</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58</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Quote from Genesis about the flood – also later quotes?</a:t>
            </a:r>
          </a:p>
          <a:p>
            <a:pPr eaLnBrk="1" hangingPunct="1">
              <a:spcBef>
                <a:spcPct val="0"/>
              </a:spcBef>
            </a:pPr>
            <a:endParaRPr lang="en-ZA" baseline="0" dirty="0" smtClean="0"/>
          </a:p>
          <a:p>
            <a:pPr eaLnBrk="1" hangingPunct="1">
              <a:spcBef>
                <a:spcPct val="0"/>
              </a:spcBef>
            </a:pPr>
            <a:r>
              <a:rPr lang="en-ZA" baseline="0" dirty="0" smtClean="0"/>
              <a:t>Incidentally, the boat (Ark meaning container) has been found – artists impression of Ark from Jonathan or elsewhere</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59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JAR nice photo in corner of</a:t>
            </a:r>
            <a:r>
              <a:rPr lang="en-ZA" baseline="0" dirty="0" smtClean="0"/>
              <a:t> each credentials slide</a:t>
            </a:r>
          </a:p>
          <a:p>
            <a:pPr eaLnBrk="1" hangingPunct="1">
              <a:spcBef>
                <a:spcPct val="0"/>
              </a:spcBef>
            </a:pPr>
            <a:endParaRPr lang="en-ZA" baseline="0" dirty="0" smtClean="0"/>
          </a:p>
          <a:p>
            <a:pPr eaLnBrk="1" hangingPunct="1">
              <a:spcBef>
                <a:spcPct val="0"/>
              </a:spcBef>
            </a:pPr>
            <a:r>
              <a:rPr lang="en-ZA" baseline="0" dirty="0" smtClean="0"/>
              <a:t>Graduation photo in middle of slide with degree certificates and memberships, etc</a:t>
            </a:r>
            <a:endParaRPr lang="en-ZA" dirty="0" smtClean="0"/>
          </a:p>
          <a:p>
            <a:pPr eaLnBrk="1" hangingPunct="1">
              <a:spcBef>
                <a:spcPct val="0"/>
              </a:spcBef>
            </a:pPr>
            <a:endParaRPr lang="en-ZA" dirty="0" smtClean="0"/>
          </a:p>
          <a:p>
            <a:pPr eaLnBrk="1" hangingPunct="1">
              <a:spcBef>
                <a:spcPct val="0"/>
              </a:spcBef>
            </a:pPr>
            <a:r>
              <a:rPr lang="en-ZA" dirty="0" err="1" smtClean="0"/>
              <a:t>Matric</a:t>
            </a:r>
            <a:r>
              <a:rPr lang="en-ZA" dirty="0" smtClean="0"/>
              <a:t>, BSc, high grades throughout, Science,</a:t>
            </a:r>
            <a:r>
              <a:rPr lang="en-ZA" baseline="0" dirty="0" smtClean="0"/>
              <a:t> focus on understanding</a:t>
            </a:r>
          </a:p>
          <a:p>
            <a:pPr eaLnBrk="1" hangingPunct="1">
              <a:spcBef>
                <a:spcPct val="0"/>
              </a:spcBef>
            </a:pPr>
            <a:endParaRPr lang="en-ZA" baseline="0" dirty="0" smtClean="0"/>
          </a:p>
          <a:p>
            <a:pPr eaLnBrk="1" hangingPunct="1">
              <a:spcBef>
                <a:spcPct val="0"/>
              </a:spcBef>
            </a:pPr>
            <a:r>
              <a:rPr lang="en-ZA" dirty="0" smtClean="0"/>
              <a:t>Engineering,</a:t>
            </a:r>
            <a:r>
              <a:rPr lang="en-ZA" baseline="0" dirty="0" smtClean="0"/>
              <a:t> analysis, IT, economics, engineering principles – images of degrees, Anglo Alpha, PhD graduation, SAICE, </a:t>
            </a:r>
            <a:r>
              <a:rPr lang="en-ZA" baseline="0" dirty="0" err="1" smtClean="0"/>
              <a:t>SAIMM</a:t>
            </a:r>
            <a:r>
              <a:rPr lang="en-ZA" baseline="0" dirty="0" smtClean="0"/>
              <a:t> – all on one page as a collage fade in progressively</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Quote from Genesis about the flood – also later quotes?</a:t>
            </a:r>
          </a:p>
          <a:p>
            <a:pPr eaLnBrk="1" hangingPunct="1">
              <a:spcBef>
                <a:spcPct val="0"/>
              </a:spcBef>
            </a:pPr>
            <a:endParaRPr lang="en-ZA" baseline="0" dirty="0" smtClean="0"/>
          </a:p>
          <a:p>
            <a:pPr eaLnBrk="1" hangingPunct="1">
              <a:spcBef>
                <a:spcPct val="0"/>
              </a:spcBef>
            </a:pPr>
            <a:r>
              <a:rPr lang="en-ZA" baseline="0" dirty="0" smtClean="0"/>
              <a:t>Incidentally, the boat (Ark meaning container) has been found – artists impression of Ark from Jonathan or elsewhere</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60</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Quote from Genesis about the flood – also later quotes?</a:t>
            </a:r>
          </a:p>
          <a:p>
            <a:pPr eaLnBrk="1" hangingPunct="1">
              <a:spcBef>
                <a:spcPct val="0"/>
              </a:spcBef>
            </a:pPr>
            <a:endParaRPr lang="en-ZA" baseline="0" dirty="0" smtClean="0"/>
          </a:p>
          <a:p>
            <a:pPr eaLnBrk="1" hangingPunct="1">
              <a:spcBef>
                <a:spcPct val="0"/>
              </a:spcBef>
            </a:pPr>
            <a:r>
              <a:rPr lang="en-ZA" baseline="0" dirty="0" smtClean="0"/>
              <a:t>Incidentally, the boat (Ark meaning container) has been found – artists impression of Ark from Jonathan or elsewhere</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61</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Quote Jonathan – refer to Dating Blunder, photo of book or cover, quote relevant passage, look for other quotes, maybe ask Jonathan for a short paragraph summing up what he considers most important on Egypt and on Age or even make a recording?</a:t>
            </a:r>
          </a:p>
          <a:p>
            <a:pPr eaLnBrk="1" hangingPunct="1">
              <a:spcBef>
                <a:spcPct val="0"/>
              </a:spcBef>
            </a:pPr>
            <a:endParaRPr lang="en-ZA" baseline="0" dirty="0" smtClean="0"/>
          </a:p>
          <a:p>
            <a:pPr eaLnBrk="1" hangingPunct="1">
              <a:spcBef>
                <a:spcPct val="0"/>
              </a:spcBef>
            </a:pPr>
            <a:r>
              <a:rPr lang="en-ZA" baseline="0" dirty="0" smtClean="0"/>
              <a:t>Refer back to time line and flea on the tail of an elephant</a:t>
            </a:r>
          </a:p>
          <a:p>
            <a:pPr eaLnBrk="1" hangingPunct="1">
              <a:spcBef>
                <a:spcPct val="0"/>
              </a:spcBef>
            </a:pPr>
            <a:endParaRPr lang="en-ZA" baseline="0" dirty="0" smtClean="0"/>
          </a:p>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62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Quote Jonathan – refer to Dating Blunder, photo of book or cover, quote relevant passage, look for other quotes, maybe ask Jonathan for a short paragraph summing up what he considers most important on Egypt and on Age or even make a recording?</a:t>
            </a:r>
          </a:p>
          <a:p>
            <a:pPr eaLnBrk="1" hangingPunct="1">
              <a:spcBef>
                <a:spcPct val="0"/>
              </a:spcBef>
            </a:pPr>
            <a:endParaRPr lang="en-ZA" baseline="0" dirty="0" smtClean="0"/>
          </a:p>
          <a:p>
            <a:pPr eaLnBrk="1" hangingPunct="1">
              <a:spcBef>
                <a:spcPct val="0"/>
              </a:spcBef>
            </a:pPr>
            <a:r>
              <a:rPr lang="en-ZA" baseline="0" dirty="0" smtClean="0"/>
              <a:t>Refer back to time line and flea on the tail of an elephant</a:t>
            </a:r>
          </a:p>
          <a:p>
            <a:pPr eaLnBrk="1" hangingPunct="1">
              <a:spcBef>
                <a:spcPct val="0"/>
              </a:spcBef>
            </a:pPr>
            <a:endParaRPr lang="en-ZA" baseline="0" dirty="0" smtClean="0"/>
          </a:p>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63</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If this really did happen only 4,500 years ago, give or take a few thousand years then a massive amount of theory is totally trashed relating to man evolving over millions or billions of years and archaeological and other finds dated as being millions of years old are all incorrectly dated</a:t>
            </a:r>
          </a:p>
          <a:p>
            <a:pPr eaLnBrk="1" hangingPunct="1">
              <a:spcBef>
                <a:spcPct val="0"/>
              </a:spcBef>
            </a:pPr>
            <a:endParaRPr lang="en-ZA" baseline="0" dirty="0" smtClean="0"/>
          </a:p>
          <a:p>
            <a:pPr eaLnBrk="1" hangingPunct="1">
              <a:spcBef>
                <a:spcPct val="0"/>
              </a:spcBef>
            </a:pPr>
            <a:r>
              <a:rPr lang="en-ZA" baseline="0" dirty="0" smtClean="0"/>
              <a:t>Much of the rest of the data about the things dated this way is factually correct, it is the invalid extrapolation through the assumption of steady state earth and radioactivity, etc conditions that is fundamentally flawed</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64</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If this really did happen only 4,500 years ago, give or take a few thousand years then a massive amount of theory is totally trashed relating to man evolving over millions or billions of years and archaeological and other finds dated as being millions of years old are all incorrectly dated</a:t>
            </a:r>
          </a:p>
          <a:p>
            <a:pPr eaLnBrk="1" hangingPunct="1">
              <a:spcBef>
                <a:spcPct val="0"/>
              </a:spcBef>
            </a:pPr>
            <a:endParaRPr lang="en-ZA" baseline="0" dirty="0" smtClean="0"/>
          </a:p>
          <a:p>
            <a:pPr eaLnBrk="1" hangingPunct="1">
              <a:spcBef>
                <a:spcPct val="0"/>
              </a:spcBef>
            </a:pPr>
            <a:r>
              <a:rPr lang="en-ZA" baseline="0" dirty="0" smtClean="0"/>
              <a:t>Much of the rest of the data about the things dated this way is factually correct, it is the invalid extrapolation through the assumption of steady state earth and radioactivity, etc conditions that is fundamentally flawed</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65</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Engineering principle, do NOT extrapolate – engineering characteristics,</a:t>
            </a:r>
            <a:r>
              <a:rPr lang="en-ZA" baseline="0" dirty="0" smtClean="0"/>
              <a:t> </a:t>
            </a:r>
            <a:r>
              <a:rPr lang="en-ZA" baseline="0" dirty="0" err="1" smtClean="0"/>
              <a:t>triaxial</a:t>
            </a:r>
            <a:r>
              <a:rPr lang="en-ZA" baseline="0" dirty="0" smtClean="0"/>
              <a:t> and shear tests from PhD – linear portion and then non-linear, erosion bed load – images from article off the web, other graphs that illustrate partly linear and partly non-linear characteristics</a:t>
            </a:r>
          </a:p>
          <a:p>
            <a:pPr eaLnBrk="1" hangingPunct="1">
              <a:spcBef>
                <a:spcPct val="0"/>
              </a:spcBef>
            </a:pPr>
            <a:endParaRPr lang="en-ZA" baseline="0" dirty="0" smtClean="0"/>
          </a:p>
          <a:p>
            <a:pPr eaLnBrk="1" hangingPunct="1">
              <a:spcBef>
                <a:spcPct val="0"/>
              </a:spcBef>
            </a:pPr>
            <a:r>
              <a:rPr lang="en-ZA" baseline="0" dirty="0" smtClean="0"/>
              <a:t>If you do extrapolate do so in small increments, test thoroughly in the laboratory and apply a belt and braces approach</a:t>
            </a:r>
          </a:p>
          <a:p>
            <a:pPr eaLnBrk="1" hangingPunct="1">
              <a:spcBef>
                <a:spcPct val="0"/>
              </a:spcBef>
            </a:pPr>
            <a:endParaRPr lang="en-ZA" baseline="0" dirty="0" smtClean="0"/>
          </a:p>
          <a:p>
            <a:pPr eaLnBrk="1" hangingPunct="1">
              <a:spcBef>
                <a:spcPct val="0"/>
              </a:spcBef>
            </a:pPr>
            <a:r>
              <a:rPr lang="en-ZA" baseline="0" dirty="0" smtClean="0"/>
              <a:t>It is contrary to fundamental engineering principles to extrapolate from a few centuries or even a few thousand years backwards by thousands, let alone millions let alone billions of years – like a flea at the end of an elephants tail trying to describe its environment</a:t>
            </a:r>
          </a:p>
          <a:p>
            <a:pPr eaLnBrk="1" hangingPunct="1">
              <a:spcBef>
                <a:spcPct val="0"/>
              </a:spcBef>
            </a:pPr>
            <a:endParaRPr lang="en-ZA" baseline="0" dirty="0" smtClean="0"/>
          </a:p>
          <a:p>
            <a:pPr eaLnBrk="1" hangingPunct="1">
              <a:spcBef>
                <a:spcPct val="0"/>
              </a:spcBef>
            </a:pPr>
            <a:r>
              <a:rPr lang="en-ZA" baseline="0" dirty="0" smtClean="0"/>
              <a:t>Ant on a railway line taking a view of where Cape Town is or any city 1,000 km away and the route the track follows and ...</a:t>
            </a:r>
          </a:p>
          <a:p>
            <a:pPr eaLnBrk="1" hangingPunct="1">
              <a:spcBef>
                <a:spcPct val="0"/>
              </a:spcBef>
            </a:pPr>
            <a:endParaRPr lang="en-ZA" baseline="0" dirty="0" smtClean="0"/>
          </a:p>
          <a:p>
            <a:pPr eaLnBrk="1" hangingPunct="1">
              <a:spcBef>
                <a:spcPct val="0"/>
              </a:spcBef>
            </a:pPr>
            <a:r>
              <a:rPr lang="en-ZA" baseline="0" dirty="0" smtClean="0"/>
              <a:t>Extrapolation – note re Google 1,440 </a:t>
            </a:r>
            <a:r>
              <a:rPr lang="en-ZA" baseline="0" dirty="0" err="1" smtClean="0"/>
              <a:t>occurences</a:t>
            </a:r>
            <a:r>
              <a:rPr lang="en-ZA" baseline="0" dirty="0" smtClean="0"/>
              <a:t> of the quote “extrapolation should be avoided” and 6,180,000 results for extrapolation should be avoided not in quotes, </a:t>
            </a:r>
            <a:r>
              <a:rPr lang="en-ZA" baseline="0" dirty="0" err="1" smtClean="0"/>
              <a:t>ie</a:t>
            </a:r>
            <a:r>
              <a:rPr lang="en-ZA" baseline="0" dirty="0" smtClean="0"/>
              <a:t> all the key words occur on 6 million web pages</a:t>
            </a:r>
          </a:p>
          <a:p>
            <a:pPr eaLnBrk="1" hangingPunct="1">
              <a:spcBef>
                <a:spcPct val="0"/>
              </a:spcBef>
            </a:pPr>
            <a:endParaRPr lang="en-ZA" baseline="0" dirty="0" smtClean="0"/>
          </a:p>
          <a:p>
            <a:pPr eaLnBrk="1" hangingPunct="1">
              <a:spcBef>
                <a:spcPct val="0"/>
              </a:spcBef>
            </a:pPr>
            <a:r>
              <a:rPr lang="en-ZA" baseline="0" dirty="0" smtClean="0"/>
              <a:t>Time line to scale cascading magnifying glasses scale of 1 in 1 million and 1 in 1 billion </a:t>
            </a:r>
          </a:p>
          <a:p>
            <a:pPr eaLnBrk="1" hangingPunct="1">
              <a:spcBef>
                <a:spcPct val="0"/>
              </a:spcBef>
            </a:pPr>
            <a:endParaRPr lang="en-ZA" baseline="0" dirty="0" smtClean="0"/>
          </a:p>
          <a:p>
            <a:pPr eaLnBrk="1" hangingPunct="1">
              <a:spcBef>
                <a:spcPct val="0"/>
              </a:spcBef>
            </a:pPr>
            <a:r>
              <a:rPr lang="en-ZA" baseline="0" dirty="0" smtClean="0"/>
              <a:t>Railway line to Cape Town to scale of 100 million years relative to recorded human history, cannot take a view of where the line goes when it leaves the station – image of </a:t>
            </a:r>
            <a:r>
              <a:rPr lang="en-ZA" baseline="0" dirty="0" err="1" smtClean="0"/>
              <a:t>Joburg</a:t>
            </a:r>
            <a:r>
              <a:rPr lang="en-ZA" baseline="0" dirty="0" smtClean="0"/>
              <a:t> Station – Google Earth</a:t>
            </a:r>
          </a:p>
          <a:p>
            <a:pPr eaLnBrk="1" hangingPunct="1">
              <a:spcBef>
                <a:spcPct val="0"/>
              </a:spcBef>
            </a:pPr>
            <a:endParaRPr lang="en-ZA" baseline="0" dirty="0" smtClean="0"/>
          </a:p>
          <a:p>
            <a:pPr eaLnBrk="1" hangingPunct="1">
              <a:spcBef>
                <a:spcPct val="0"/>
              </a:spcBef>
            </a:pPr>
            <a:r>
              <a:rPr lang="en-ZA" baseline="0" dirty="0" smtClean="0"/>
              <a:t>We must be practical and accept that we cannot extrapolate much beyond the point that we can see backwards in time and we must place heavy reliance on those who lived before us – if there is a book that says there was a global flood about 4,500 years ago and this is corroborated by other books and traditions then we need to give credence to this and not discount it summarily</a:t>
            </a:r>
          </a:p>
          <a:p>
            <a:pPr eaLnBrk="1" hangingPunct="1">
              <a:spcBef>
                <a:spcPct val="0"/>
              </a:spcBef>
            </a:pPr>
            <a:endParaRPr lang="en-ZA" baseline="0" dirty="0" smtClean="0"/>
          </a:p>
          <a:p>
            <a:pPr eaLnBrk="1" hangingPunct="1">
              <a:spcBef>
                <a:spcPct val="0"/>
              </a:spcBef>
            </a:pPr>
            <a:r>
              <a:rPr lang="en-ZA" baseline="0" dirty="0" smtClean="0"/>
              <a:t>Dating by radio-carbon or other techniques that assume constant state is fundamentally flawed, if there was a massive event with radioactive impacts some time in the recent past then all theories of dating become entirely invalid</a:t>
            </a:r>
          </a:p>
          <a:p>
            <a:pPr eaLnBrk="1" hangingPunct="1">
              <a:spcBef>
                <a:spcPct val="0"/>
              </a:spcBef>
            </a:pPr>
            <a:endParaRPr lang="en-ZA" baseline="0" dirty="0" smtClean="0"/>
          </a:p>
          <a:p>
            <a:pPr eaLnBrk="1" hangingPunct="1">
              <a:spcBef>
                <a:spcPct val="0"/>
              </a:spcBef>
            </a:pPr>
            <a:r>
              <a:rPr lang="en-ZA" baseline="0" dirty="0" smtClean="0"/>
              <a:t>Ask the critical questions and do NOT be fobbed off with academic arguments that make you feel stupid</a:t>
            </a:r>
          </a:p>
          <a:p>
            <a:pPr eaLnBrk="1" hangingPunct="1">
              <a:spcBef>
                <a:spcPct val="0"/>
              </a:spcBef>
            </a:pPr>
            <a:endParaRPr lang="en-ZA" baseline="0" dirty="0" smtClean="0"/>
          </a:p>
          <a:p>
            <a:pPr eaLnBrk="1" hangingPunct="1">
              <a:spcBef>
                <a:spcPct val="0"/>
              </a:spcBef>
            </a:pPr>
            <a:r>
              <a:rPr lang="en-ZA" baseline="0" dirty="0" smtClean="0"/>
              <a:t>Do not be fobbed off by “</a:t>
            </a:r>
            <a:r>
              <a:rPr lang="en-ZA" baseline="0" dirty="0" err="1" smtClean="0"/>
              <a:t>i</a:t>
            </a:r>
            <a:r>
              <a:rPr lang="en-ZA" baseline="0" dirty="0" smtClean="0"/>
              <a:t> can show you hundreds / thousands of academics and professionals who will agree with me”</a:t>
            </a:r>
          </a:p>
          <a:p>
            <a:pPr eaLnBrk="1" hangingPunct="1">
              <a:spcBef>
                <a:spcPct val="0"/>
              </a:spcBef>
            </a:pPr>
            <a:endParaRPr lang="en-ZA" baseline="0" dirty="0" smtClean="0"/>
          </a:p>
          <a:p>
            <a:pPr eaLnBrk="1" hangingPunct="1">
              <a:spcBef>
                <a:spcPct val="0"/>
              </a:spcBef>
            </a:pPr>
            <a:r>
              <a:rPr lang="en-ZA" baseline="0" dirty="0" smtClean="0"/>
              <a:t>Or “this is </a:t>
            </a:r>
            <a:r>
              <a:rPr lang="en-ZA" baseline="0" dirty="0" err="1" smtClean="0"/>
              <a:t>waco</a:t>
            </a:r>
            <a:r>
              <a:rPr lang="en-ZA" baseline="0" dirty="0" smtClean="0"/>
              <a:t>” as </a:t>
            </a:r>
            <a:r>
              <a:rPr lang="en-ZA" baseline="0" dirty="0" err="1" smtClean="0"/>
              <a:t>i</a:t>
            </a:r>
            <a:r>
              <a:rPr lang="en-ZA" baseline="0" dirty="0" smtClean="0"/>
              <a:t> was told by a good friend some time ago</a:t>
            </a:r>
          </a:p>
          <a:p>
            <a:pPr eaLnBrk="1" hangingPunct="1">
              <a:spcBef>
                <a:spcPct val="0"/>
              </a:spcBef>
            </a:pPr>
            <a:endParaRPr lang="en-ZA" baseline="0" dirty="0" smtClean="0"/>
          </a:p>
          <a:p>
            <a:pPr eaLnBrk="1" hangingPunct="1">
              <a:spcBef>
                <a:spcPct val="0"/>
              </a:spcBef>
            </a:pPr>
            <a:r>
              <a:rPr lang="en-ZA" baseline="0" dirty="0" smtClean="0"/>
              <a:t>You are NOT stupid so the explanation for anything should be capable of being intellectually evaluated, understood and accepted or discarded</a:t>
            </a:r>
          </a:p>
          <a:p>
            <a:pPr eaLnBrk="1" hangingPunct="1">
              <a:spcBef>
                <a:spcPct val="0"/>
              </a:spcBef>
            </a:pPr>
            <a:endParaRPr lang="en-ZA" baseline="0" dirty="0" smtClean="0"/>
          </a:p>
          <a:p>
            <a:pPr eaLnBrk="1" hangingPunct="1">
              <a:spcBef>
                <a:spcPct val="0"/>
              </a:spcBef>
            </a:pPr>
            <a:r>
              <a:rPr lang="en-ZA" baseline="0" dirty="0" smtClean="0"/>
              <a:t>If you prefix your </a:t>
            </a:r>
            <a:r>
              <a:rPr lang="en-ZA" baseline="0" dirty="0" err="1" smtClean="0"/>
              <a:t>responce</a:t>
            </a:r>
            <a:r>
              <a:rPr lang="en-ZA" baseline="0" dirty="0" smtClean="0"/>
              <a:t> to anything in this presentation with “</a:t>
            </a:r>
            <a:r>
              <a:rPr lang="en-ZA" baseline="0" dirty="0" err="1" smtClean="0"/>
              <a:t>i</a:t>
            </a:r>
            <a:r>
              <a:rPr lang="en-ZA" baseline="0" dirty="0" smtClean="0"/>
              <a:t> do not understand ... (geology, astronomy, </a:t>
            </a:r>
            <a:r>
              <a:rPr lang="en-ZA" baseline="0" dirty="0" err="1" smtClean="0"/>
              <a:t>geotechnics</a:t>
            </a:r>
            <a:r>
              <a:rPr lang="en-ZA" baseline="0" dirty="0" smtClean="0"/>
              <a:t>, physics, etc)” then you are abdicating your intellect, I challenge you to think critically about all that </a:t>
            </a:r>
            <a:r>
              <a:rPr lang="en-ZA" baseline="0" dirty="0" err="1" smtClean="0"/>
              <a:t>i</a:t>
            </a:r>
            <a:r>
              <a:rPr lang="en-ZA" baseline="0" dirty="0" smtClean="0"/>
              <a:t> have to say and show you</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66</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The remains of Sodom and Gomorrah HAVE been found in the place identified</a:t>
            </a:r>
          </a:p>
          <a:p>
            <a:pPr eaLnBrk="1" hangingPunct="1">
              <a:spcBef>
                <a:spcPct val="0"/>
              </a:spcBef>
            </a:pPr>
            <a:endParaRPr lang="en-ZA" baseline="0" dirty="0" smtClean="0"/>
          </a:p>
          <a:p>
            <a:pPr eaLnBrk="1" hangingPunct="1">
              <a:spcBef>
                <a:spcPct val="0"/>
              </a:spcBef>
            </a:pPr>
            <a:r>
              <a:rPr lang="en-ZA" baseline="0" dirty="0" smtClean="0"/>
              <a:t>Image from Jonathan try and find on Google Earth refer the video</a:t>
            </a:r>
          </a:p>
          <a:p>
            <a:pPr eaLnBrk="1" hangingPunct="1">
              <a:spcBef>
                <a:spcPct val="0"/>
              </a:spcBef>
            </a:pPr>
            <a:endParaRPr lang="en-ZA" baseline="0" dirty="0" smtClean="0"/>
          </a:p>
          <a:p>
            <a:pPr eaLnBrk="1" hangingPunct="1">
              <a:spcBef>
                <a:spcPct val="0"/>
              </a:spcBef>
            </a:pPr>
            <a:r>
              <a:rPr lang="en-ZA" baseline="0" dirty="0" smtClean="0"/>
              <a:t>JUDGMENT? Or bad luck?</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67</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Quote from Genesis about the flood – also later quotes?</a:t>
            </a:r>
          </a:p>
          <a:p>
            <a:pPr eaLnBrk="1" hangingPunct="1">
              <a:spcBef>
                <a:spcPct val="0"/>
              </a:spcBef>
            </a:pPr>
            <a:endParaRPr lang="en-ZA" baseline="0" dirty="0" smtClean="0"/>
          </a:p>
          <a:p>
            <a:pPr eaLnBrk="1" hangingPunct="1">
              <a:spcBef>
                <a:spcPct val="0"/>
              </a:spcBef>
            </a:pPr>
            <a:r>
              <a:rPr lang="en-ZA" baseline="0" dirty="0" smtClean="0"/>
              <a:t>Incidentally, the boat (Ark meaning container) has been found – artists impression of Ark from Jonathan or elsewhere</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68</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Quote from Genesis about the flood – also later quotes?</a:t>
            </a:r>
          </a:p>
          <a:p>
            <a:pPr eaLnBrk="1" hangingPunct="1">
              <a:spcBef>
                <a:spcPct val="0"/>
              </a:spcBef>
            </a:pPr>
            <a:endParaRPr lang="en-ZA" baseline="0" dirty="0" smtClean="0"/>
          </a:p>
          <a:p>
            <a:pPr eaLnBrk="1" hangingPunct="1">
              <a:spcBef>
                <a:spcPct val="0"/>
              </a:spcBef>
            </a:pPr>
            <a:r>
              <a:rPr lang="en-ZA" baseline="0" dirty="0" smtClean="0"/>
              <a:t>Incidentally, the boat (Ark meaning container) has been found – artists impression of Ark from Jonathan or elsewhere</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69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Quote from Genesis about the flood – also later quotes?</a:t>
            </a:r>
          </a:p>
          <a:p>
            <a:pPr eaLnBrk="1" hangingPunct="1">
              <a:spcBef>
                <a:spcPct val="0"/>
              </a:spcBef>
            </a:pPr>
            <a:endParaRPr lang="en-ZA" baseline="0" dirty="0" smtClean="0"/>
          </a:p>
          <a:p>
            <a:pPr eaLnBrk="1" hangingPunct="1">
              <a:spcBef>
                <a:spcPct val="0"/>
              </a:spcBef>
            </a:pPr>
            <a:r>
              <a:rPr lang="en-ZA" baseline="0" dirty="0" smtClean="0"/>
              <a:t>Incidentally, the boat (Ark meaning container) has been found – artists impression of Ark from Jonathan or elsewhere</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70</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Quote from Genesis about the flood – also later quotes?</a:t>
            </a:r>
          </a:p>
          <a:p>
            <a:pPr eaLnBrk="1" hangingPunct="1">
              <a:spcBef>
                <a:spcPct val="0"/>
              </a:spcBef>
            </a:pPr>
            <a:endParaRPr lang="en-ZA" baseline="0" dirty="0" smtClean="0"/>
          </a:p>
          <a:p>
            <a:pPr eaLnBrk="1" hangingPunct="1">
              <a:spcBef>
                <a:spcPct val="0"/>
              </a:spcBef>
            </a:pPr>
            <a:r>
              <a:rPr lang="en-ZA" baseline="0" dirty="0" smtClean="0"/>
              <a:t>Incidentally, the boat (Ark meaning container) has been found – artists impression of Ark from Jonathan or elsewhere</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71</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Mountain burned by fire</a:t>
            </a:r>
          </a:p>
          <a:p>
            <a:pPr eaLnBrk="1" hangingPunct="1">
              <a:spcBef>
                <a:spcPct val="0"/>
              </a:spcBef>
            </a:pPr>
            <a:endParaRPr lang="en-ZA" baseline="0" dirty="0" smtClean="0"/>
          </a:p>
          <a:p>
            <a:pPr eaLnBrk="1" hangingPunct="1">
              <a:spcBef>
                <a:spcPct val="0"/>
              </a:spcBef>
            </a:pPr>
            <a:r>
              <a:rPr lang="en-ZA" baseline="0" dirty="0" smtClean="0"/>
              <a:t>And Ark of the Covenant</a:t>
            </a:r>
          </a:p>
          <a:p>
            <a:pPr eaLnBrk="1" hangingPunct="1">
              <a:spcBef>
                <a:spcPct val="0"/>
              </a:spcBef>
            </a:pPr>
            <a:endParaRPr lang="en-ZA" baseline="0" dirty="0" smtClean="0"/>
          </a:p>
          <a:p>
            <a:pPr eaLnBrk="1" hangingPunct="1">
              <a:spcBef>
                <a:spcPct val="0"/>
              </a:spcBef>
            </a:pPr>
            <a:r>
              <a:rPr lang="en-ZA" baseline="0" dirty="0" smtClean="0"/>
              <a:t>And tablets of stone</a:t>
            </a:r>
          </a:p>
          <a:p>
            <a:pPr eaLnBrk="1" hangingPunct="1">
              <a:spcBef>
                <a:spcPct val="0"/>
              </a:spcBef>
            </a:pPr>
            <a:endParaRPr lang="en-ZA" baseline="0" dirty="0" smtClean="0"/>
          </a:p>
          <a:p>
            <a:pPr eaLnBrk="1" hangingPunct="1">
              <a:spcBef>
                <a:spcPct val="0"/>
              </a:spcBef>
            </a:pPr>
            <a:r>
              <a:rPr lang="en-ZA" baseline="0" dirty="0" smtClean="0"/>
              <a:t>Image of Yahooshua on stake above Ark and blood on Mercy Seat – replace cross if possible? Or clarify that it was a stake – portion of tree trunk</a:t>
            </a:r>
          </a:p>
          <a:p>
            <a:pPr eaLnBrk="1" hangingPunct="1">
              <a:spcBef>
                <a:spcPct val="0"/>
              </a:spcBef>
            </a:pPr>
            <a:endParaRPr lang="en-ZA" baseline="0" dirty="0" smtClean="0"/>
          </a:p>
          <a:p>
            <a:pPr eaLnBrk="1" hangingPunct="1">
              <a:spcBef>
                <a:spcPct val="0"/>
              </a:spcBef>
            </a:pPr>
            <a:r>
              <a:rPr lang="en-ZA" baseline="0" dirty="0" smtClean="0"/>
              <a:t>Coming judgment and a basis for redemption</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72</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Skeletons, chariot parts, etc have been found in the Red Sea, where Exodus says they are</a:t>
            </a:r>
          </a:p>
          <a:p>
            <a:pPr eaLnBrk="1" hangingPunct="1">
              <a:spcBef>
                <a:spcPct val="0"/>
              </a:spcBef>
            </a:pPr>
            <a:endParaRPr lang="en-ZA" baseline="0" dirty="0" smtClean="0"/>
          </a:p>
          <a:p>
            <a:pPr eaLnBrk="1" hangingPunct="1">
              <a:spcBef>
                <a:spcPct val="0"/>
              </a:spcBef>
            </a:pPr>
            <a:r>
              <a:rPr lang="en-ZA" baseline="0" dirty="0" err="1" smtClean="0"/>
              <a:t>Nuweiba</a:t>
            </a:r>
            <a:r>
              <a:rPr lang="en-ZA" baseline="0" dirty="0" smtClean="0"/>
              <a:t>, Google Earth, images from Jonathan</a:t>
            </a:r>
          </a:p>
          <a:p>
            <a:pPr eaLnBrk="1" hangingPunct="1">
              <a:spcBef>
                <a:spcPct val="0"/>
              </a:spcBef>
            </a:pPr>
            <a:endParaRPr lang="en-ZA" baseline="0" dirty="0" smtClean="0"/>
          </a:p>
          <a:p>
            <a:pPr eaLnBrk="1" hangingPunct="1">
              <a:spcBef>
                <a:spcPct val="0"/>
              </a:spcBef>
            </a:pPr>
            <a:r>
              <a:rPr lang="en-ZA" baseline="0" dirty="0" smtClean="0"/>
              <a:t>JUDGMENT? Or bad luck</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73</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Skeletons, chariot parts, etc have been found in the Red Sea, where Exodus says they are</a:t>
            </a:r>
          </a:p>
          <a:p>
            <a:pPr eaLnBrk="1" hangingPunct="1">
              <a:spcBef>
                <a:spcPct val="0"/>
              </a:spcBef>
            </a:pPr>
            <a:endParaRPr lang="en-ZA" baseline="0" dirty="0" smtClean="0"/>
          </a:p>
          <a:p>
            <a:pPr eaLnBrk="1" hangingPunct="1">
              <a:spcBef>
                <a:spcPct val="0"/>
              </a:spcBef>
            </a:pPr>
            <a:r>
              <a:rPr lang="en-ZA" baseline="0" dirty="0" err="1" smtClean="0"/>
              <a:t>Nuweiba</a:t>
            </a:r>
            <a:r>
              <a:rPr lang="en-ZA" baseline="0" dirty="0" smtClean="0"/>
              <a:t>, Google Earth, images from Jonathan</a:t>
            </a:r>
          </a:p>
          <a:p>
            <a:pPr eaLnBrk="1" hangingPunct="1">
              <a:spcBef>
                <a:spcPct val="0"/>
              </a:spcBef>
            </a:pPr>
            <a:endParaRPr lang="en-ZA" baseline="0" dirty="0" smtClean="0"/>
          </a:p>
          <a:p>
            <a:pPr eaLnBrk="1" hangingPunct="1">
              <a:spcBef>
                <a:spcPct val="0"/>
              </a:spcBef>
            </a:pPr>
            <a:r>
              <a:rPr lang="en-ZA" baseline="0" dirty="0" smtClean="0"/>
              <a:t>JUDGMENT? Or bad luck</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74</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Skeletons, chariot parts, etc have been found in the Red Sea, where Exodus says they are</a:t>
            </a:r>
          </a:p>
          <a:p>
            <a:pPr eaLnBrk="1" hangingPunct="1">
              <a:spcBef>
                <a:spcPct val="0"/>
              </a:spcBef>
            </a:pPr>
            <a:endParaRPr lang="en-ZA" baseline="0" dirty="0" smtClean="0"/>
          </a:p>
          <a:p>
            <a:pPr eaLnBrk="1" hangingPunct="1">
              <a:spcBef>
                <a:spcPct val="0"/>
              </a:spcBef>
            </a:pPr>
            <a:r>
              <a:rPr lang="en-ZA" baseline="0" dirty="0" err="1" smtClean="0"/>
              <a:t>Nuweiba</a:t>
            </a:r>
            <a:r>
              <a:rPr lang="en-ZA" baseline="0" dirty="0" smtClean="0"/>
              <a:t>, Google Earth, images from Jonathan</a:t>
            </a:r>
          </a:p>
          <a:p>
            <a:pPr eaLnBrk="1" hangingPunct="1">
              <a:spcBef>
                <a:spcPct val="0"/>
              </a:spcBef>
            </a:pPr>
            <a:endParaRPr lang="en-ZA" baseline="0" dirty="0" smtClean="0"/>
          </a:p>
          <a:p>
            <a:pPr eaLnBrk="1" hangingPunct="1">
              <a:spcBef>
                <a:spcPct val="0"/>
              </a:spcBef>
            </a:pPr>
            <a:r>
              <a:rPr lang="en-ZA" baseline="0" dirty="0" smtClean="0"/>
              <a:t>JUDGMENT? Or bad luck</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75</a:t>
            </a:fld>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Skeletons, chariot parts, etc have been found in the Red Sea, where Exodus says they are</a:t>
            </a:r>
          </a:p>
          <a:p>
            <a:pPr eaLnBrk="1" hangingPunct="1">
              <a:spcBef>
                <a:spcPct val="0"/>
              </a:spcBef>
            </a:pPr>
            <a:endParaRPr lang="en-ZA" baseline="0" dirty="0" smtClean="0"/>
          </a:p>
          <a:p>
            <a:pPr eaLnBrk="1" hangingPunct="1">
              <a:spcBef>
                <a:spcPct val="0"/>
              </a:spcBef>
            </a:pPr>
            <a:r>
              <a:rPr lang="en-ZA" baseline="0" dirty="0" err="1" smtClean="0"/>
              <a:t>Nuweiba</a:t>
            </a:r>
            <a:r>
              <a:rPr lang="en-ZA" baseline="0" dirty="0" smtClean="0"/>
              <a:t>, Google Earth, images from Jonathan</a:t>
            </a:r>
          </a:p>
          <a:p>
            <a:pPr eaLnBrk="1" hangingPunct="1">
              <a:spcBef>
                <a:spcPct val="0"/>
              </a:spcBef>
            </a:pPr>
            <a:endParaRPr lang="en-ZA" baseline="0" dirty="0" smtClean="0"/>
          </a:p>
          <a:p>
            <a:pPr eaLnBrk="1" hangingPunct="1">
              <a:spcBef>
                <a:spcPct val="0"/>
              </a:spcBef>
            </a:pPr>
            <a:r>
              <a:rPr lang="en-ZA" baseline="0" dirty="0" smtClean="0"/>
              <a:t>JUDGMENT? Or bad luck</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76</a:t>
            </a:fld>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Skeletons, chariot parts, etc have been found in the Red Sea, where Exodus says they are</a:t>
            </a:r>
          </a:p>
          <a:p>
            <a:pPr eaLnBrk="1" hangingPunct="1">
              <a:spcBef>
                <a:spcPct val="0"/>
              </a:spcBef>
            </a:pPr>
            <a:endParaRPr lang="en-ZA" baseline="0" dirty="0" smtClean="0"/>
          </a:p>
          <a:p>
            <a:pPr eaLnBrk="1" hangingPunct="1">
              <a:spcBef>
                <a:spcPct val="0"/>
              </a:spcBef>
            </a:pPr>
            <a:r>
              <a:rPr lang="en-ZA" baseline="0" dirty="0" err="1" smtClean="0"/>
              <a:t>Nuweiba</a:t>
            </a:r>
            <a:r>
              <a:rPr lang="en-ZA" baseline="0" dirty="0" smtClean="0"/>
              <a:t>, Google Earth, images from Jonathan</a:t>
            </a:r>
          </a:p>
          <a:p>
            <a:pPr eaLnBrk="1" hangingPunct="1">
              <a:spcBef>
                <a:spcPct val="0"/>
              </a:spcBef>
            </a:pPr>
            <a:endParaRPr lang="en-ZA" baseline="0" dirty="0" smtClean="0"/>
          </a:p>
          <a:p>
            <a:pPr eaLnBrk="1" hangingPunct="1">
              <a:spcBef>
                <a:spcPct val="0"/>
              </a:spcBef>
            </a:pPr>
            <a:r>
              <a:rPr lang="en-ZA" baseline="0" dirty="0" smtClean="0"/>
              <a:t>JUDGMENT? Or bad luck</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77</a:t>
            </a:fld>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Quote Yahooshua and one or two others, also Revelation</a:t>
            </a:r>
          </a:p>
          <a:p>
            <a:pPr eaLnBrk="1" hangingPunct="1">
              <a:spcBef>
                <a:spcPct val="0"/>
              </a:spcBef>
            </a:pPr>
            <a:endParaRPr lang="en-ZA" baseline="0" dirty="0" smtClean="0"/>
          </a:p>
          <a:p>
            <a:pPr eaLnBrk="1" hangingPunct="1">
              <a:spcBef>
                <a:spcPct val="0"/>
              </a:spcBef>
            </a:pPr>
            <a:r>
              <a:rPr lang="en-ZA" baseline="0" dirty="0" smtClean="0"/>
              <a:t>Revelation 21:8, lake of fire</a:t>
            </a:r>
          </a:p>
          <a:p>
            <a:pPr eaLnBrk="1" hangingPunct="1">
              <a:spcBef>
                <a:spcPct val="0"/>
              </a:spcBef>
            </a:pPr>
            <a:endParaRPr lang="en-ZA" baseline="0" dirty="0" smtClean="0"/>
          </a:p>
          <a:p>
            <a:pPr eaLnBrk="1" hangingPunct="1">
              <a:spcBef>
                <a:spcPct val="0"/>
              </a:spcBef>
            </a:pPr>
            <a:r>
              <a:rPr lang="en-ZA" baseline="0" dirty="0" smtClean="0"/>
              <a:t>Thrones, overcome</a:t>
            </a:r>
          </a:p>
          <a:p>
            <a:pPr eaLnBrk="1" hangingPunct="1">
              <a:spcBef>
                <a:spcPct val="0"/>
              </a:spcBef>
            </a:pPr>
            <a:endParaRPr lang="en-ZA" baseline="0" dirty="0" smtClean="0"/>
          </a:p>
          <a:p>
            <a:pPr eaLnBrk="1" hangingPunct="1">
              <a:spcBef>
                <a:spcPct val="0"/>
              </a:spcBef>
            </a:pPr>
            <a:r>
              <a:rPr lang="en-ZA" baseline="0" dirty="0" smtClean="0"/>
              <a:t>Quotes weeping and wailing, etc</a:t>
            </a:r>
          </a:p>
          <a:p>
            <a:pPr eaLnBrk="1" hangingPunct="1">
              <a:spcBef>
                <a:spcPct val="0"/>
              </a:spcBef>
            </a:pPr>
            <a:endParaRPr lang="en-ZA" baseline="0" dirty="0" smtClean="0"/>
          </a:p>
          <a:p>
            <a:pPr eaLnBrk="1" hangingPunct="1">
              <a:spcBef>
                <a:spcPct val="0"/>
              </a:spcBef>
            </a:pPr>
            <a:r>
              <a:rPr lang="en-ZA" baseline="0" dirty="0" smtClean="0"/>
              <a:t>Basis is 10 commandments</a:t>
            </a:r>
          </a:p>
          <a:p>
            <a:pPr eaLnBrk="1" hangingPunct="1">
              <a:spcBef>
                <a:spcPct val="0"/>
              </a:spcBef>
            </a:pPr>
            <a:endParaRPr lang="en-ZA" baseline="0" dirty="0" smtClean="0"/>
          </a:p>
          <a:p>
            <a:pPr eaLnBrk="1" hangingPunct="1">
              <a:spcBef>
                <a:spcPct val="0"/>
              </a:spcBef>
            </a:pPr>
            <a:r>
              <a:rPr lang="en-ZA" baseline="0" dirty="0" smtClean="0"/>
              <a:t>Read “Where will YOU spend eternity?” – image of document or create a book cover and publish</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78</a:t>
            </a:fld>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Quote Yahooshua and one or two others, also Revelation</a:t>
            </a:r>
          </a:p>
          <a:p>
            <a:pPr eaLnBrk="1" hangingPunct="1">
              <a:spcBef>
                <a:spcPct val="0"/>
              </a:spcBef>
            </a:pPr>
            <a:endParaRPr lang="en-ZA" baseline="0" dirty="0" smtClean="0"/>
          </a:p>
          <a:p>
            <a:pPr eaLnBrk="1" hangingPunct="1">
              <a:spcBef>
                <a:spcPct val="0"/>
              </a:spcBef>
            </a:pPr>
            <a:r>
              <a:rPr lang="en-ZA" baseline="0" dirty="0" smtClean="0"/>
              <a:t>Revelation 21:8, lake of fire</a:t>
            </a:r>
          </a:p>
          <a:p>
            <a:pPr eaLnBrk="1" hangingPunct="1">
              <a:spcBef>
                <a:spcPct val="0"/>
              </a:spcBef>
            </a:pPr>
            <a:endParaRPr lang="en-ZA" baseline="0" dirty="0" smtClean="0"/>
          </a:p>
          <a:p>
            <a:pPr eaLnBrk="1" hangingPunct="1">
              <a:spcBef>
                <a:spcPct val="0"/>
              </a:spcBef>
            </a:pPr>
            <a:r>
              <a:rPr lang="en-ZA" baseline="0" dirty="0" smtClean="0"/>
              <a:t>Thrones, overcome</a:t>
            </a:r>
          </a:p>
          <a:p>
            <a:pPr eaLnBrk="1" hangingPunct="1">
              <a:spcBef>
                <a:spcPct val="0"/>
              </a:spcBef>
            </a:pPr>
            <a:endParaRPr lang="en-ZA" baseline="0" dirty="0" smtClean="0"/>
          </a:p>
          <a:p>
            <a:pPr eaLnBrk="1" hangingPunct="1">
              <a:spcBef>
                <a:spcPct val="0"/>
              </a:spcBef>
            </a:pPr>
            <a:r>
              <a:rPr lang="en-ZA" baseline="0" dirty="0" smtClean="0"/>
              <a:t>Quotes weeping and wailing, etc</a:t>
            </a:r>
          </a:p>
          <a:p>
            <a:pPr eaLnBrk="1" hangingPunct="1">
              <a:spcBef>
                <a:spcPct val="0"/>
              </a:spcBef>
            </a:pPr>
            <a:endParaRPr lang="en-ZA" baseline="0" dirty="0" smtClean="0"/>
          </a:p>
          <a:p>
            <a:pPr eaLnBrk="1" hangingPunct="1">
              <a:spcBef>
                <a:spcPct val="0"/>
              </a:spcBef>
            </a:pPr>
            <a:r>
              <a:rPr lang="en-ZA" baseline="0" dirty="0" smtClean="0"/>
              <a:t>Basis is 10 commandments</a:t>
            </a:r>
          </a:p>
          <a:p>
            <a:pPr eaLnBrk="1" hangingPunct="1">
              <a:spcBef>
                <a:spcPct val="0"/>
              </a:spcBef>
            </a:pPr>
            <a:endParaRPr lang="en-ZA" baseline="0" dirty="0" smtClean="0"/>
          </a:p>
          <a:p>
            <a:pPr eaLnBrk="1" hangingPunct="1">
              <a:spcBef>
                <a:spcPct val="0"/>
              </a:spcBef>
            </a:pPr>
            <a:r>
              <a:rPr lang="en-ZA" baseline="0" dirty="0" smtClean="0"/>
              <a:t>Read “Where will YOU spend eternity?” – image of document or create a book cover and publish</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79</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Engineering principle, do NOT extrapolate – engineering characteristics,</a:t>
            </a:r>
            <a:r>
              <a:rPr lang="en-ZA" baseline="0" dirty="0" smtClean="0"/>
              <a:t> </a:t>
            </a:r>
            <a:r>
              <a:rPr lang="en-ZA" baseline="0" dirty="0" err="1" smtClean="0"/>
              <a:t>triaxial</a:t>
            </a:r>
            <a:r>
              <a:rPr lang="en-ZA" baseline="0" dirty="0" smtClean="0"/>
              <a:t> and shear tests from PhD – linear portion and then non-linear, erosion bed load – images from article off the web, other graphs that illustrate partly linear and partly non-linear characteristics</a:t>
            </a:r>
          </a:p>
          <a:p>
            <a:pPr eaLnBrk="1" hangingPunct="1">
              <a:spcBef>
                <a:spcPct val="0"/>
              </a:spcBef>
            </a:pPr>
            <a:endParaRPr lang="en-ZA" baseline="0" dirty="0" smtClean="0"/>
          </a:p>
          <a:p>
            <a:pPr eaLnBrk="1" hangingPunct="1">
              <a:spcBef>
                <a:spcPct val="0"/>
              </a:spcBef>
            </a:pPr>
            <a:r>
              <a:rPr lang="en-ZA" baseline="0" dirty="0" smtClean="0"/>
              <a:t>If you do extrapolate do so in small increments, test thoroughly in the laboratory and apply a belt and braces approach</a:t>
            </a:r>
          </a:p>
          <a:p>
            <a:pPr eaLnBrk="1" hangingPunct="1">
              <a:spcBef>
                <a:spcPct val="0"/>
              </a:spcBef>
            </a:pPr>
            <a:endParaRPr lang="en-ZA" baseline="0" dirty="0" smtClean="0"/>
          </a:p>
          <a:p>
            <a:pPr eaLnBrk="1" hangingPunct="1">
              <a:spcBef>
                <a:spcPct val="0"/>
              </a:spcBef>
            </a:pPr>
            <a:r>
              <a:rPr lang="en-ZA" baseline="0" dirty="0" smtClean="0"/>
              <a:t>It is contrary to fundamental engineering principles to extrapolate from a few centuries or even a few thousand years backwards by thousands, let alone millions let alone billions of years – like a flea at the end of an elephants tail trying to describe its environment</a:t>
            </a:r>
          </a:p>
          <a:p>
            <a:pPr eaLnBrk="1" hangingPunct="1">
              <a:spcBef>
                <a:spcPct val="0"/>
              </a:spcBef>
            </a:pPr>
            <a:endParaRPr lang="en-ZA" baseline="0" dirty="0" smtClean="0"/>
          </a:p>
          <a:p>
            <a:pPr eaLnBrk="1" hangingPunct="1">
              <a:spcBef>
                <a:spcPct val="0"/>
              </a:spcBef>
            </a:pPr>
            <a:r>
              <a:rPr lang="en-ZA" baseline="0" dirty="0" smtClean="0"/>
              <a:t>Ant on a railway line taking a view of where Cape Town is or any city 1,000 km away and the route the track follows and ...</a:t>
            </a:r>
          </a:p>
          <a:p>
            <a:pPr eaLnBrk="1" hangingPunct="1">
              <a:spcBef>
                <a:spcPct val="0"/>
              </a:spcBef>
            </a:pPr>
            <a:endParaRPr lang="en-ZA" baseline="0" dirty="0" smtClean="0"/>
          </a:p>
          <a:p>
            <a:pPr eaLnBrk="1" hangingPunct="1">
              <a:spcBef>
                <a:spcPct val="0"/>
              </a:spcBef>
            </a:pPr>
            <a:r>
              <a:rPr lang="en-ZA" baseline="0" dirty="0" smtClean="0"/>
              <a:t>Extrapolation – note re Google 1,440 </a:t>
            </a:r>
            <a:r>
              <a:rPr lang="en-ZA" baseline="0" dirty="0" err="1" smtClean="0"/>
              <a:t>occurences</a:t>
            </a:r>
            <a:r>
              <a:rPr lang="en-ZA" baseline="0" dirty="0" smtClean="0"/>
              <a:t> of the quote “extrapolation should be avoided” and 6,180,000 results for extrapolation should be avoided not in quotes, </a:t>
            </a:r>
            <a:r>
              <a:rPr lang="en-ZA" baseline="0" dirty="0" err="1" smtClean="0"/>
              <a:t>ie</a:t>
            </a:r>
            <a:r>
              <a:rPr lang="en-ZA" baseline="0" dirty="0" smtClean="0"/>
              <a:t> all the key words occur on 6 million web pages</a:t>
            </a:r>
          </a:p>
          <a:p>
            <a:pPr eaLnBrk="1" hangingPunct="1">
              <a:spcBef>
                <a:spcPct val="0"/>
              </a:spcBef>
            </a:pPr>
            <a:endParaRPr lang="en-ZA" baseline="0" dirty="0" smtClean="0"/>
          </a:p>
          <a:p>
            <a:pPr eaLnBrk="1" hangingPunct="1">
              <a:spcBef>
                <a:spcPct val="0"/>
              </a:spcBef>
            </a:pPr>
            <a:r>
              <a:rPr lang="en-ZA" baseline="0" dirty="0" smtClean="0"/>
              <a:t>Time line to scale cascading magnifying glasses scale of 1 in 1 million and 1 in 1 billion </a:t>
            </a:r>
          </a:p>
          <a:p>
            <a:pPr eaLnBrk="1" hangingPunct="1">
              <a:spcBef>
                <a:spcPct val="0"/>
              </a:spcBef>
            </a:pPr>
            <a:endParaRPr lang="en-ZA" baseline="0" dirty="0" smtClean="0"/>
          </a:p>
          <a:p>
            <a:pPr eaLnBrk="1" hangingPunct="1">
              <a:spcBef>
                <a:spcPct val="0"/>
              </a:spcBef>
            </a:pPr>
            <a:r>
              <a:rPr lang="en-ZA" baseline="0" dirty="0" smtClean="0"/>
              <a:t>Railway line to Cape Town to scale of 100 million years relative to recorded human history, cannot take a view of where the line goes when it leaves the station – image of </a:t>
            </a:r>
            <a:r>
              <a:rPr lang="en-ZA" baseline="0" dirty="0" err="1" smtClean="0"/>
              <a:t>Joburg</a:t>
            </a:r>
            <a:r>
              <a:rPr lang="en-ZA" baseline="0" dirty="0" smtClean="0"/>
              <a:t> Station – Google Earth</a:t>
            </a:r>
          </a:p>
          <a:p>
            <a:pPr eaLnBrk="1" hangingPunct="1">
              <a:spcBef>
                <a:spcPct val="0"/>
              </a:spcBef>
            </a:pPr>
            <a:endParaRPr lang="en-ZA" baseline="0" dirty="0" smtClean="0"/>
          </a:p>
          <a:p>
            <a:pPr eaLnBrk="1" hangingPunct="1">
              <a:spcBef>
                <a:spcPct val="0"/>
              </a:spcBef>
            </a:pPr>
            <a:r>
              <a:rPr lang="en-ZA" baseline="0" dirty="0" smtClean="0"/>
              <a:t>We must be practical and accept that we cannot extrapolate much beyond the point that we can see backwards in time and we must place heavy reliance on those who lived before us – if there is a book that says there was a global flood about 4,500 years ago and this is corroborated by other books and traditions then we need to give credence to this and not discount it summarily</a:t>
            </a:r>
          </a:p>
          <a:p>
            <a:pPr eaLnBrk="1" hangingPunct="1">
              <a:spcBef>
                <a:spcPct val="0"/>
              </a:spcBef>
            </a:pPr>
            <a:endParaRPr lang="en-ZA" baseline="0" dirty="0" smtClean="0"/>
          </a:p>
          <a:p>
            <a:pPr eaLnBrk="1" hangingPunct="1">
              <a:spcBef>
                <a:spcPct val="0"/>
              </a:spcBef>
            </a:pPr>
            <a:r>
              <a:rPr lang="en-ZA" baseline="0" dirty="0" smtClean="0"/>
              <a:t>Dating by radio-carbon or other techniques that assume constant state is fundamentally flawed, if there was a massive event with radioactive impacts some time in the recent past then all theories of dating become entirely invalid</a:t>
            </a:r>
          </a:p>
          <a:p>
            <a:pPr eaLnBrk="1" hangingPunct="1">
              <a:spcBef>
                <a:spcPct val="0"/>
              </a:spcBef>
            </a:pPr>
            <a:endParaRPr lang="en-ZA" baseline="0" dirty="0" smtClean="0"/>
          </a:p>
          <a:p>
            <a:pPr eaLnBrk="1" hangingPunct="1">
              <a:spcBef>
                <a:spcPct val="0"/>
              </a:spcBef>
            </a:pPr>
            <a:r>
              <a:rPr lang="en-ZA" baseline="0" dirty="0" smtClean="0"/>
              <a:t>Ask the critical questions and do NOT be fobbed off with academic arguments that make you feel stupid</a:t>
            </a:r>
          </a:p>
          <a:p>
            <a:pPr eaLnBrk="1" hangingPunct="1">
              <a:spcBef>
                <a:spcPct val="0"/>
              </a:spcBef>
            </a:pPr>
            <a:endParaRPr lang="en-ZA" baseline="0" dirty="0" smtClean="0"/>
          </a:p>
          <a:p>
            <a:pPr eaLnBrk="1" hangingPunct="1">
              <a:spcBef>
                <a:spcPct val="0"/>
              </a:spcBef>
            </a:pPr>
            <a:r>
              <a:rPr lang="en-ZA" baseline="0" dirty="0" smtClean="0"/>
              <a:t>Do not be fobbed off by “</a:t>
            </a:r>
            <a:r>
              <a:rPr lang="en-ZA" baseline="0" dirty="0" err="1" smtClean="0"/>
              <a:t>i</a:t>
            </a:r>
            <a:r>
              <a:rPr lang="en-ZA" baseline="0" dirty="0" smtClean="0"/>
              <a:t> can show you hundreds / thousands of academics and professionals who will agree with me”</a:t>
            </a:r>
          </a:p>
          <a:p>
            <a:pPr eaLnBrk="1" hangingPunct="1">
              <a:spcBef>
                <a:spcPct val="0"/>
              </a:spcBef>
            </a:pPr>
            <a:endParaRPr lang="en-ZA" baseline="0" dirty="0" smtClean="0"/>
          </a:p>
          <a:p>
            <a:pPr eaLnBrk="1" hangingPunct="1">
              <a:spcBef>
                <a:spcPct val="0"/>
              </a:spcBef>
            </a:pPr>
            <a:r>
              <a:rPr lang="en-ZA" baseline="0" dirty="0" smtClean="0"/>
              <a:t>Or “this is </a:t>
            </a:r>
            <a:r>
              <a:rPr lang="en-ZA" baseline="0" dirty="0" err="1" smtClean="0"/>
              <a:t>waco</a:t>
            </a:r>
            <a:r>
              <a:rPr lang="en-ZA" baseline="0" dirty="0" smtClean="0"/>
              <a:t>” as </a:t>
            </a:r>
            <a:r>
              <a:rPr lang="en-ZA" baseline="0" dirty="0" err="1" smtClean="0"/>
              <a:t>i</a:t>
            </a:r>
            <a:r>
              <a:rPr lang="en-ZA" baseline="0" dirty="0" smtClean="0"/>
              <a:t> was told by a good friend some time ago</a:t>
            </a:r>
          </a:p>
          <a:p>
            <a:pPr eaLnBrk="1" hangingPunct="1">
              <a:spcBef>
                <a:spcPct val="0"/>
              </a:spcBef>
            </a:pPr>
            <a:endParaRPr lang="en-ZA" baseline="0" dirty="0" smtClean="0"/>
          </a:p>
          <a:p>
            <a:pPr eaLnBrk="1" hangingPunct="1">
              <a:spcBef>
                <a:spcPct val="0"/>
              </a:spcBef>
            </a:pPr>
            <a:r>
              <a:rPr lang="en-ZA" baseline="0" dirty="0" smtClean="0"/>
              <a:t>You are NOT stupid so the explanation for anything should be capable of being intellectually evaluated, understood and accepted or discarded</a:t>
            </a:r>
          </a:p>
          <a:p>
            <a:pPr eaLnBrk="1" hangingPunct="1">
              <a:spcBef>
                <a:spcPct val="0"/>
              </a:spcBef>
            </a:pPr>
            <a:endParaRPr lang="en-ZA" baseline="0" dirty="0" smtClean="0"/>
          </a:p>
          <a:p>
            <a:pPr eaLnBrk="1" hangingPunct="1">
              <a:spcBef>
                <a:spcPct val="0"/>
              </a:spcBef>
            </a:pPr>
            <a:r>
              <a:rPr lang="en-ZA" baseline="0" dirty="0" smtClean="0"/>
              <a:t>If you prefix your </a:t>
            </a:r>
            <a:r>
              <a:rPr lang="en-ZA" baseline="0" dirty="0" err="1" smtClean="0"/>
              <a:t>responce</a:t>
            </a:r>
            <a:r>
              <a:rPr lang="en-ZA" baseline="0" dirty="0" smtClean="0"/>
              <a:t> to anything in this presentation with “</a:t>
            </a:r>
            <a:r>
              <a:rPr lang="en-ZA" baseline="0" dirty="0" err="1" smtClean="0"/>
              <a:t>i</a:t>
            </a:r>
            <a:r>
              <a:rPr lang="en-ZA" baseline="0" dirty="0" smtClean="0"/>
              <a:t> do not understand ... (geology, astronomy, </a:t>
            </a:r>
            <a:r>
              <a:rPr lang="en-ZA" baseline="0" dirty="0" err="1" smtClean="0"/>
              <a:t>geotechnics</a:t>
            </a:r>
            <a:r>
              <a:rPr lang="en-ZA" baseline="0" dirty="0" smtClean="0"/>
              <a:t>, physics, etc)” then you are abdicating your intellect, I challenge you to think critically about all that </a:t>
            </a:r>
            <a:r>
              <a:rPr lang="en-ZA" baseline="0" dirty="0" err="1" smtClean="0"/>
              <a:t>i</a:t>
            </a:r>
            <a:r>
              <a:rPr lang="en-ZA" baseline="0" dirty="0" smtClean="0"/>
              <a:t> have to say and show you</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8</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This could be the most important decision you ever make</a:t>
            </a:r>
          </a:p>
          <a:p>
            <a:pPr eaLnBrk="1" hangingPunct="1">
              <a:spcBef>
                <a:spcPct val="0"/>
              </a:spcBef>
            </a:pPr>
            <a:endParaRPr lang="en-ZA" baseline="0" dirty="0" smtClean="0"/>
          </a:p>
          <a:p>
            <a:pPr eaLnBrk="1" hangingPunct="1">
              <a:spcBef>
                <a:spcPct val="0"/>
              </a:spcBef>
            </a:pPr>
            <a:r>
              <a:rPr lang="en-ZA" baseline="0" dirty="0" smtClean="0"/>
              <a:t>Please give it serious consideration</a:t>
            </a:r>
          </a:p>
          <a:p>
            <a:pPr eaLnBrk="1" hangingPunct="1">
              <a:spcBef>
                <a:spcPct val="0"/>
              </a:spcBef>
            </a:pPr>
            <a:endParaRPr lang="en-ZA" baseline="0" dirty="0" smtClean="0"/>
          </a:p>
          <a:p>
            <a:pPr eaLnBrk="1" hangingPunct="1">
              <a:spcBef>
                <a:spcPct val="0"/>
              </a:spcBef>
            </a:pPr>
            <a:r>
              <a:rPr lang="en-ZA" baseline="0" dirty="0" smtClean="0"/>
              <a:t>Consider also that if there can be such great error that flies in the face of such “in your face” evidence of a global flood as we have looked at in this presentation, how much more likely is it that there can be error in all sorts of other areas of teaching</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80</a:t>
            </a:fld>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This could be the most important decision you ever make</a:t>
            </a:r>
          </a:p>
          <a:p>
            <a:pPr eaLnBrk="1" hangingPunct="1">
              <a:spcBef>
                <a:spcPct val="0"/>
              </a:spcBef>
            </a:pPr>
            <a:endParaRPr lang="en-ZA" baseline="0" dirty="0" smtClean="0"/>
          </a:p>
          <a:p>
            <a:pPr eaLnBrk="1" hangingPunct="1">
              <a:spcBef>
                <a:spcPct val="0"/>
              </a:spcBef>
            </a:pPr>
            <a:r>
              <a:rPr lang="en-ZA" baseline="0" dirty="0" smtClean="0"/>
              <a:t>Please give it serious consideration</a:t>
            </a:r>
          </a:p>
          <a:p>
            <a:pPr eaLnBrk="1" hangingPunct="1">
              <a:spcBef>
                <a:spcPct val="0"/>
              </a:spcBef>
            </a:pPr>
            <a:endParaRPr lang="en-ZA" baseline="0" dirty="0" smtClean="0"/>
          </a:p>
          <a:p>
            <a:pPr eaLnBrk="1" hangingPunct="1">
              <a:spcBef>
                <a:spcPct val="0"/>
              </a:spcBef>
            </a:pPr>
            <a:r>
              <a:rPr lang="en-ZA" baseline="0" dirty="0" smtClean="0"/>
              <a:t>Consider also that if there can be such great error that flies in the face of such “in your face” evidence of a global flood as we have looked at in this presentation, how much more likely is it that there can be error in all sorts of other areas of teaching</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81</a:t>
            </a:fld>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Engineering principle, do NOT extrapolate – engineering characteristics,</a:t>
            </a:r>
            <a:r>
              <a:rPr lang="en-ZA" baseline="0" dirty="0" smtClean="0"/>
              <a:t> </a:t>
            </a:r>
            <a:r>
              <a:rPr lang="en-ZA" baseline="0" dirty="0" err="1" smtClean="0"/>
              <a:t>triaxial</a:t>
            </a:r>
            <a:r>
              <a:rPr lang="en-ZA" baseline="0" dirty="0" smtClean="0"/>
              <a:t> and shear tests from PhD – linear portion and then non-linear, erosion bed load – images from article off the web, other graphs that illustrate partly linear and partly non-linear characteristics</a:t>
            </a:r>
          </a:p>
          <a:p>
            <a:pPr eaLnBrk="1" hangingPunct="1">
              <a:spcBef>
                <a:spcPct val="0"/>
              </a:spcBef>
            </a:pPr>
            <a:endParaRPr lang="en-ZA" baseline="0" dirty="0" smtClean="0"/>
          </a:p>
          <a:p>
            <a:pPr eaLnBrk="1" hangingPunct="1">
              <a:spcBef>
                <a:spcPct val="0"/>
              </a:spcBef>
            </a:pPr>
            <a:r>
              <a:rPr lang="en-ZA" baseline="0" dirty="0" smtClean="0"/>
              <a:t>If you do extrapolate do so in small increments, test thoroughly in the laboratory and apply a belt and braces approach</a:t>
            </a:r>
          </a:p>
          <a:p>
            <a:pPr eaLnBrk="1" hangingPunct="1">
              <a:spcBef>
                <a:spcPct val="0"/>
              </a:spcBef>
            </a:pPr>
            <a:endParaRPr lang="en-ZA" baseline="0" dirty="0" smtClean="0"/>
          </a:p>
          <a:p>
            <a:pPr eaLnBrk="1" hangingPunct="1">
              <a:spcBef>
                <a:spcPct val="0"/>
              </a:spcBef>
            </a:pPr>
            <a:r>
              <a:rPr lang="en-ZA" baseline="0" dirty="0" smtClean="0"/>
              <a:t>It is contrary to fundamental engineering principles to extrapolate from a few centuries or even a few thousand years backwards by thousands, let alone millions let alone billions of years – like a flea at the end of an elephants tail trying to describe its environment</a:t>
            </a:r>
          </a:p>
          <a:p>
            <a:pPr eaLnBrk="1" hangingPunct="1">
              <a:spcBef>
                <a:spcPct val="0"/>
              </a:spcBef>
            </a:pPr>
            <a:endParaRPr lang="en-ZA" baseline="0" dirty="0" smtClean="0"/>
          </a:p>
          <a:p>
            <a:pPr eaLnBrk="1" hangingPunct="1">
              <a:spcBef>
                <a:spcPct val="0"/>
              </a:spcBef>
            </a:pPr>
            <a:r>
              <a:rPr lang="en-ZA" baseline="0" dirty="0" smtClean="0"/>
              <a:t>Ant on a railway line taking a view of where Cape Town is or any city 1,000 km away and the route the track follows and ...</a:t>
            </a:r>
          </a:p>
          <a:p>
            <a:pPr eaLnBrk="1" hangingPunct="1">
              <a:spcBef>
                <a:spcPct val="0"/>
              </a:spcBef>
            </a:pPr>
            <a:endParaRPr lang="en-ZA" baseline="0" dirty="0" smtClean="0"/>
          </a:p>
          <a:p>
            <a:pPr eaLnBrk="1" hangingPunct="1">
              <a:spcBef>
                <a:spcPct val="0"/>
              </a:spcBef>
            </a:pPr>
            <a:r>
              <a:rPr lang="en-ZA" baseline="0" dirty="0" smtClean="0"/>
              <a:t>Extrapolation – note re Google 1,440 </a:t>
            </a:r>
            <a:r>
              <a:rPr lang="en-ZA" baseline="0" dirty="0" err="1" smtClean="0"/>
              <a:t>occurences</a:t>
            </a:r>
            <a:r>
              <a:rPr lang="en-ZA" baseline="0" dirty="0" smtClean="0"/>
              <a:t> of the quote “extrapolation should be avoided” and 6,180,000 results for extrapolation should be avoided not in quotes, </a:t>
            </a:r>
            <a:r>
              <a:rPr lang="en-ZA" baseline="0" dirty="0" err="1" smtClean="0"/>
              <a:t>ie</a:t>
            </a:r>
            <a:r>
              <a:rPr lang="en-ZA" baseline="0" dirty="0" smtClean="0"/>
              <a:t> all the key words occur on 6 million web pages</a:t>
            </a:r>
          </a:p>
          <a:p>
            <a:pPr eaLnBrk="1" hangingPunct="1">
              <a:spcBef>
                <a:spcPct val="0"/>
              </a:spcBef>
            </a:pPr>
            <a:endParaRPr lang="en-ZA" baseline="0" dirty="0" smtClean="0"/>
          </a:p>
          <a:p>
            <a:pPr eaLnBrk="1" hangingPunct="1">
              <a:spcBef>
                <a:spcPct val="0"/>
              </a:spcBef>
            </a:pPr>
            <a:r>
              <a:rPr lang="en-ZA" baseline="0" dirty="0" smtClean="0"/>
              <a:t>Time line to scale cascading magnifying glasses scale of 1 in 1 million and 1 in 1 billion </a:t>
            </a:r>
          </a:p>
          <a:p>
            <a:pPr eaLnBrk="1" hangingPunct="1">
              <a:spcBef>
                <a:spcPct val="0"/>
              </a:spcBef>
            </a:pPr>
            <a:endParaRPr lang="en-ZA" baseline="0" dirty="0" smtClean="0"/>
          </a:p>
          <a:p>
            <a:pPr eaLnBrk="1" hangingPunct="1">
              <a:spcBef>
                <a:spcPct val="0"/>
              </a:spcBef>
            </a:pPr>
            <a:r>
              <a:rPr lang="en-ZA" baseline="0" dirty="0" smtClean="0"/>
              <a:t>Railway line to Cape Town to scale of 100 million years relative to recorded human history, cannot take a view of where the line goes when it leaves the station – image of </a:t>
            </a:r>
            <a:r>
              <a:rPr lang="en-ZA" baseline="0" dirty="0" err="1" smtClean="0"/>
              <a:t>Joburg</a:t>
            </a:r>
            <a:r>
              <a:rPr lang="en-ZA" baseline="0" dirty="0" smtClean="0"/>
              <a:t> Station – Google Earth</a:t>
            </a:r>
          </a:p>
          <a:p>
            <a:pPr eaLnBrk="1" hangingPunct="1">
              <a:spcBef>
                <a:spcPct val="0"/>
              </a:spcBef>
            </a:pPr>
            <a:endParaRPr lang="en-ZA" baseline="0" dirty="0" smtClean="0"/>
          </a:p>
          <a:p>
            <a:pPr eaLnBrk="1" hangingPunct="1">
              <a:spcBef>
                <a:spcPct val="0"/>
              </a:spcBef>
            </a:pPr>
            <a:r>
              <a:rPr lang="en-ZA" baseline="0" dirty="0" smtClean="0"/>
              <a:t>We must be practical and accept that we cannot extrapolate much beyond the point that we can see backwards in time and we must place heavy reliance on those who lived before us – if there is a book that says there was a global flood about 4,500 years ago and this is corroborated by other books and traditions then we need to give credence to this and not discount it summarily</a:t>
            </a:r>
          </a:p>
          <a:p>
            <a:pPr eaLnBrk="1" hangingPunct="1">
              <a:spcBef>
                <a:spcPct val="0"/>
              </a:spcBef>
            </a:pPr>
            <a:endParaRPr lang="en-ZA" baseline="0" dirty="0" smtClean="0"/>
          </a:p>
          <a:p>
            <a:pPr eaLnBrk="1" hangingPunct="1">
              <a:spcBef>
                <a:spcPct val="0"/>
              </a:spcBef>
            </a:pPr>
            <a:r>
              <a:rPr lang="en-ZA" baseline="0" dirty="0" smtClean="0"/>
              <a:t>Dating by radio-carbon or other techniques that assume constant state is fundamentally flawed, if there was a massive event with radioactive impacts some time in the recent past then all theories of dating become entirely invalid</a:t>
            </a:r>
          </a:p>
          <a:p>
            <a:pPr eaLnBrk="1" hangingPunct="1">
              <a:spcBef>
                <a:spcPct val="0"/>
              </a:spcBef>
            </a:pPr>
            <a:endParaRPr lang="en-ZA" baseline="0" dirty="0" smtClean="0"/>
          </a:p>
          <a:p>
            <a:pPr eaLnBrk="1" hangingPunct="1">
              <a:spcBef>
                <a:spcPct val="0"/>
              </a:spcBef>
            </a:pPr>
            <a:r>
              <a:rPr lang="en-ZA" baseline="0" dirty="0" smtClean="0"/>
              <a:t>Ask the critical questions and do NOT be fobbed off with academic arguments that make you feel stupid</a:t>
            </a:r>
          </a:p>
          <a:p>
            <a:pPr eaLnBrk="1" hangingPunct="1">
              <a:spcBef>
                <a:spcPct val="0"/>
              </a:spcBef>
            </a:pPr>
            <a:endParaRPr lang="en-ZA" baseline="0" dirty="0" smtClean="0"/>
          </a:p>
          <a:p>
            <a:pPr eaLnBrk="1" hangingPunct="1">
              <a:spcBef>
                <a:spcPct val="0"/>
              </a:spcBef>
            </a:pPr>
            <a:r>
              <a:rPr lang="en-ZA" baseline="0" dirty="0" smtClean="0"/>
              <a:t>Do not be fobbed off by “</a:t>
            </a:r>
            <a:r>
              <a:rPr lang="en-ZA" baseline="0" dirty="0" err="1" smtClean="0"/>
              <a:t>i</a:t>
            </a:r>
            <a:r>
              <a:rPr lang="en-ZA" baseline="0" dirty="0" smtClean="0"/>
              <a:t> can show you hundreds / thousands of academics and professionals who will agree with me”</a:t>
            </a:r>
          </a:p>
          <a:p>
            <a:pPr eaLnBrk="1" hangingPunct="1">
              <a:spcBef>
                <a:spcPct val="0"/>
              </a:spcBef>
            </a:pPr>
            <a:endParaRPr lang="en-ZA" baseline="0" dirty="0" smtClean="0"/>
          </a:p>
          <a:p>
            <a:pPr eaLnBrk="1" hangingPunct="1">
              <a:spcBef>
                <a:spcPct val="0"/>
              </a:spcBef>
            </a:pPr>
            <a:r>
              <a:rPr lang="en-ZA" baseline="0" dirty="0" smtClean="0"/>
              <a:t>Or “this is </a:t>
            </a:r>
            <a:r>
              <a:rPr lang="en-ZA" baseline="0" dirty="0" err="1" smtClean="0"/>
              <a:t>waco</a:t>
            </a:r>
            <a:r>
              <a:rPr lang="en-ZA" baseline="0" dirty="0" smtClean="0"/>
              <a:t>” as </a:t>
            </a:r>
            <a:r>
              <a:rPr lang="en-ZA" baseline="0" dirty="0" err="1" smtClean="0"/>
              <a:t>i</a:t>
            </a:r>
            <a:r>
              <a:rPr lang="en-ZA" baseline="0" dirty="0" smtClean="0"/>
              <a:t> was told by a good friend some time ago</a:t>
            </a:r>
          </a:p>
          <a:p>
            <a:pPr eaLnBrk="1" hangingPunct="1">
              <a:spcBef>
                <a:spcPct val="0"/>
              </a:spcBef>
            </a:pPr>
            <a:endParaRPr lang="en-ZA" baseline="0" dirty="0" smtClean="0"/>
          </a:p>
          <a:p>
            <a:pPr eaLnBrk="1" hangingPunct="1">
              <a:spcBef>
                <a:spcPct val="0"/>
              </a:spcBef>
            </a:pPr>
            <a:r>
              <a:rPr lang="en-ZA" baseline="0" dirty="0" smtClean="0"/>
              <a:t>You are NOT stupid so the explanation for anything should be capable of being intellectually evaluated, understood and accepted or discarded</a:t>
            </a:r>
          </a:p>
          <a:p>
            <a:pPr eaLnBrk="1" hangingPunct="1">
              <a:spcBef>
                <a:spcPct val="0"/>
              </a:spcBef>
            </a:pPr>
            <a:endParaRPr lang="en-ZA" baseline="0" dirty="0" smtClean="0"/>
          </a:p>
          <a:p>
            <a:pPr eaLnBrk="1" hangingPunct="1">
              <a:spcBef>
                <a:spcPct val="0"/>
              </a:spcBef>
            </a:pPr>
            <a:r>
              <a:rPr lang="en-ZA" baseline="0" dirty="0" smtClean="0"/>
              <a:t>If you prefix your </a:t>
            </a:r>
            <a:r>
              <a:rPr lang="en-ZA" baseline="0" dirty="0" err="1" smtClean="0"/>
              <a:t>responce</a:t>
            </a:r>
            <a:r>
              <a:rPr lang="en-ZA" baseline="0" dirty="0" smtClean="0"/>
              <a:t> to anything in this presentation with “</a:t>
            </a:r>
            <a:r>
              <a:rPr lang="en-ZA" baseline="0" dirty="0" err="1" smtClean="0"/>
              <a:t>i</a:t>
            </a:r>
            <a:r>
              <a:rPr lang="en-ZA" baseline="0" dirty="0" smtClean="0"/>
              <a:t> do not understand ... (geology, astronomy, </a:t>
            </a:r>
            <a:r>
              <a:rPr lang="en-ZA" baseline="0" dirty="0" err="1" smtClean="0"/>
              <a:t>geotechnics</a:t>
            </a:r>
            <a:r>
              <a:rPr lang="en-ZA" baseline="0" dirty="0" smtClean="0"/>
              <a:t>, physics, etc)” then you are abdicating your intellect, I challenge you to think critically about all that </a:t>
            </a:r>
            <a:r>
              <a:rPr lang="en-ZA" baseline="0" dirty="0" err="1" smtClean="0"/>
              <a:t>i</a:t>
            </a:r>
            <a:r>
              <a:rPr lang="en-ZA" baseline="0" dirty="0" smtClean="0"/>
              <a:t> have to say and show you</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82</a:t>
            </a:fld>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83</a:t>
            </a:fld>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84</a:t>
            </a:fld>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If the rock was indeed washed into the Mozambique Channel we have another problem -- where did the Mozambique Channel come from?</a:t>
            </a:r>
          </a:p>
          <a:p>
            <a:pPr eaLnBrk="1" hangingPunct="1">
              <a:spcBef>
                <a:spcPct val="0"/>
              </a:spcBef>
            </a:pPr>
            <a:endParaRPr lang="en-ZA" baseline="0" dirty="0" smtClean="0"/>
          </a:p>
          <a:p>
            <a:pPr eaLnBrk="1" hangingPunct="1">
              <a:spcBef>
                <a:spcPct val="0"/>
              </a:spcBef>
            </a:pPr>
            <a:r>
              <a:rPr lang="en-ZA" baseline="0" dirty="0" smtClean="0"/>
              <a:t>And the Mariana Trench?</a:t>
            </a:r>
          </a:p>
          <a:p>
            <a:pPr eaLnBrk="1" hangingPunct="1">
              <a:spcBef>
                <a:spcPct val="0"/>
              </a:spcBef>
            </a:pPr>
            <a:endParaRPr lang="en-ZA" baseline="0" dirty="0" smtClean="0"/>
          </a:p>
          <a:p>
            <a:pPr eaLnBrk="1" hangingPunct="1">
              <a:spcBef>
                <a:spcPct val="0"/>
              </a:spcBef>
            </a:pPr>
            <a:r>
              <a:rPr lang="en-ZA" baseline="0" dirty="0" smtClean="0"/>
              <a:t>Huge holes into which huge volumes of material have seeming disappeared?</a:t>
            </a:r>
          </a:p>
          <a:p>
            <a:pPr eaLnBrk="1" hangingPunct="1">
              <a:spcBef>
                <a:spcPct val="0"/>
              </a:spcBef>
            </a:pPr>
            <a:endParaRPr lang="en-ZA" baseline="0" dirty="0" smtClean="0"/>
          </a:p>
          <a:p>
            <a:pPr eaLnBrk="1" hangingPunct="1">
              <a:spcBef>
                <a:spcPct val="0"/>
              </a:spcBef>
            </a:pPr>
            <a:r>
              <a:rPr lang="en-ZA" baseline="0" dirty="0" smtClean="0"/>
              <a:t>And where did the water come from and where did it go?</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85</a:t>
            </a:fld>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Engineering principle, do NOT extrapolate – engineering characteristics,</a:t>
            </a:r>
            <a:r>
              <a:rPr lang="en-ZA" baseline="0" dirty="0" smtClean="0"/>
              <a:t> </a:t>
            </a:r>
            <a:r>
              <a:rPr lang="en-ZA" baseline="0" dirty="0" err="1" smtClean="0"/>
              <a:t>triaxial</a:t>
            </a:r>
            <a:r>
              <a:rPr lang="en-ZA" baseline="0" dirty="0" smtClean="0"/>
              <a:t> and shear tests from PhD – linear portion and then non-linear, erosion bed load – images from article off the web, other graphs that illustrate partly linear and partly non-linear characteristics</a:t>
            </a:r>
          </a:p>
          <a:p>
            <a:pPr eaLnBrk="1" hangingPunct="1">
              <a:spcBef>
                <a:spcPct val="0"/>
              </a:spcBef>
            </a:pPr>
            <a:endParaRPr lang="en-ZA" baseline="0" dirty="0" smtClean="0"/>
          </a:p>
          <a:p>
            <a:pPr eaLnBrk="1" hangingPunct="1">
              <a:spcBef>
                <a:spcPct val="0"/>
              </a:spcBef>
            </a:pPr>
            <a:r>
              <a:rPr lang="en-ZA" baseline="0" dirty="0" smtClean="0"/>
              <a:t>If you do extrapolate do so in small increments, test thoroughly in the laboratory and apply a belt and braces approach</a:t>
            </a:r>
          </a:p>
          <a:p>
            <a:pPr eaLnBrk="1" hangingPunct="1">
              <a:spcBef>
                <a:spcPct val="0"/>
              </a:spcBef>
            </a:pPr>
            <a:endParaRPr lang="en-ZA" baseline="0" dirty="0" smtClean="0"/>
          </a:p>
          <a:p>
            <a:pPr eaLnBrk="1" hangingPunct="1">
              <a:spcBef>
                <a:spcPct val="0"/>
              </a:spcBef>
            </a:pPr>
            <a:r>
              <a:rPr lang="en-ZA" baseline="0" dirty="0" smtClean="0"/>
              <a:t>It is contrary to fundamental engineering principles to extrapolate from a few centuries or even a few thousand years backwards by thousands, let alone millions let alone billions of years – like a flea at the end of an elephants tail trying to describe its environment</a:t>
            </a:r>
          </a:p>
          <a:p>
            <a:pPr eaLnBrk="1" hangingPunct="1">
              <a:spcBef>
                <a:spcPct val="0"/>
              </a:spcBef>
            </a:pPr>
            <a:endParaRPr lang="en-ZA" baseline="0" dirty="0" smtClean="0"/>
          </a:p>
          <a:p>
            <a:pPr eaLnBrk="1" hangingPunct="1">
              <a:spcBef>
                <a:spcPct val="0"/>
              </a:spcBef>
            </a:pPr>
            <a:r>
              <a:rPr lang="en-ZA" baseline="0" dirty="0" smtClean="0"/>
              <a:t>Ant on a railway line taking a view of where Cape Town is or any city 1,000 km away and the route the track follows and ...</a:t>
            </a:r>
          </a:p>
          <a:p>
            <a:pPr eaLnBrk="1" hangingPunct="1">
              <a:spcBef>
                <a:spcPct val="0"/>
              </a:spcBef>
            </a:pPr>
            <a:endParaRPr lang="en-ZA" baseline="0" dirty="0" smtClean="0"/>
          </a:p>
          <a:p>
            <a:pPr eaLnBrk="1" hangingPunct="1">
              <a:spcBef>
                <a:spcPct val="0"/>
              </a:spcBef>
            </a:pPr>
            <a:r>
              <a:rPr lang="en-ZA" baseline="0" dirty="0" smtClean="0"/>
              <a:t>Extrapolation – note re Google 1,440 </a:t>
            </a:r>
            <a:r>
              <a:rPr lang="en-ZA" baseline="0" dirty="0" err="1" smtClean="0"/>
              <a:t>occurences</a:t>
            </a:r>
            <a:r>
              <a:rPr lang="en-ZA" baseline="0" dirty="0" smtClean="0"/>
              <a:t> of the quote “extrapolation should be avoided” and 6,180,000 results for extrapolation should be avoided not in quotes, </a:t>
            </a:r>
            <a:r>
              <a:rPr lang="en-ZA" baseline="0" dirty="0" err="1" smtClean="0"/>
              <a:t>ie</a:t>
            </a:r>
            <a:r>
              <a:rPr lang="en-ZA" baseline="0" dirty="0" smtClean="0"/>
              <a:t> all the key words occur on 6 million web pages</a:t>
            </a:r>
          </a:p>
          <a:p>
            <a:pPr eaLnBrk="1" hangingPunct="1">
              <a:spcBef>
                <a:spcPct val="0"/>
              </a:spcBef>
            </a:pPr>
            <a:endParaRPr lang="en-ZA" baseline="0" dirty="0" smtClean="0"/>
          </a:p>
          <a:p>
            <a:pPr eaLnBrk="1" hangingPunct="1">
              <a:spcBef>
                <a:spcPct val="0"/>
              </a:spcBef>
            </a:pPr>
            <a:r>
              <a:rPr lang="en-ZA" baseline="0" dirty="0" smtClean="0"/>
              <a:t>Time line to scale cascading magnifying glasses scale of 1 in 1 million and 1 in 1 billion </a:t>
            </a:r>
          </a:p>
          <a:p>
            <a:pPr eaLnBrk="1" hangingPunct="1">
              <a:spcBef>
                <a:spcPct val="0"/>
              </a:spcBef>
            </a:pPr>
            <a:endParaRPr lang="en-ZA" baseline="0" dirty="0" smtClean="0"/>
          </a:p>
          <a:p>
            <a:pPr eaLnBrk="1" hangingPunct="1">
              <a:spcBef>
                <a:spcPct val="0"/>
              </a:spcBef>
            </a:pPr>
            <a:r>
              <a:rPr lang="en-ZA" baseline="0" dirty="0" smtClean="0"/>
              <a:t>Railway line to Cape Town to scale of 100 million years relative to recorded human history, cannot take a view of where the line goes when it leaves the station – image of </a:t>
            </a:r>
            <a:r>
              <a:rPr lang="en-ZA" baseline="0" dirty="0" err="1" smtClean="0"/>
              <a:t>Joburg</a:t>
            </a:r>
            <a:r>
              <a:rPr lang="en-ZA" baseline="0" dirty="0" smtClean="0"/>
              <a:t> Station – Google Earth</a:t>
            </a:r>
          </a:p>
          <a:p>
            <a:pPr eaLnBrk="1" hangingPunct="1">
              <a:spcBef>
                <a:spcPct val="0"/>
              </a:spcBef>
            </a:pPr>
            <a:endParaRPr lang="en-ZA" baseline="0" dirty="0" smtClean="0"/>
          </a:p>
          <a:p>
            <a:pPr eaLnBrk="1" hangingPunct="1">
              <a:spcBef>
                <a:spcPct val="0"/>
              </a:spcBef>
            </a:pPr>
            <a:r>
              <a:rPr lang="en-ZA" baseline="0" dirty="0" smtClean="0"/>
              <a:t>We must be practical and accept that we cannot extrapolate much beyond the point that we can see backwards in time and we must place heavy reliance on those who lived before us – if there is a book that says there was a global flood about 4,500 years ago and this is corroborated by other books and traditions then we need to give credence to this and not discount it summarily</a:t>
            </a:r>
          </a:p>
          <a:p>
            <a:pPr eaLnBrk="1" hangingPunct="1">
              <a:spcBef>
                <a:spcPct val="0"/>
              </a:spcBef>
            </a:pPr>
            <a:endParaRPr lang="en-ZA" baseline="0" dirty="0" smtClean="0"/>
          </a:p>
          <a:p>
            <a:pPr eaLnBrk="1" hangingPunct="1">
              <a:spcBef>
                <a:spcPct val="0"/>
              </a:spcBef>
            </a:pPr>
            <a:r>
              <a:rPr lang="en-ZA" baseline="0" dirty="0" smtClean="0"/>
              <a:t>Dating by radio-carbon or other techniques that assume constant state is fundamentally flawed, if there was a massive event with radioactive impacts some time in the recent past then all theories of dating become entirely invalid</a:t>
            </a:r>
          </a:p>
          <a:p>
            <a:pPr eaLnBrk="1" hangingPunct="1">
              <a:spcBef>
                <a:spcPct val="0"/>
              </a:spcBef>
            </a:pPr>
            <a:endParaRPr lang="en-ZA" baseline="0" dirty="0" smtClean="0"/>
          </a:p>
          <a:p>
            <a:pPr eaLnBrk="1" hangingPunct="1">
              <a:spcBef>
                <a:spcPct val="0"/>
              </a:spcBef>
            </a:pPr>
            <a:r>
              <a:rPr lang="en-ZA" baseline="0" dirty="0" smtClean="0"/>
              <a:t>Ask the critical questions and do NOT be fobbed off with academic arguments that make you feel stupid</a:t>
            </a:r>
          </a:p>
          <a:p>
            <a:pPr eaLnBrk="1" hangingPunct="1">
              <a:spcBef>
                <a:spcPct val="0"/>
              </a:spcBef>
            </a:pPr>
            <a:endParaRPr lang="en-ZA" baseline="0" dirty="0" smtClean="0"/>
          </a:p>
          <a:p>
            <a:pPr eaLnBrk="1" hangingPunct="1">
              <a:spcBef>
                <a:spcPct val="0"/>
              </a:spcBef>
            </a:pPr>
            <a:r>
              <a:rPr lang="en-ZA" baseline="0" dirty="0" smtClean="0"/>
              <a:t>Do not be fobbed off by “</a:t>
            </a:r>
            <a:r>
              <a:rPr lang="en-ZA" baseline="0" dirty="0" err="1" smtClean="0"/>
              <a:t>i</a:t>
            </a:r>
            <a:r>
              <a:rPr lang="en-ZA" baseline="0" dirty="0" smtClean="0"/>
              <a:t> can show you hundreds / thousands of academics and professionals who will agree with me”</a:t>
            </a:r>
          </a:p>
          <a:p>
            <a:pPr eaLnBrk="1" hangingPunct="1">
              <a:spcBef>
                <a:spcPct val="0"/>
              </a:spcBef>
            </a:pPr>
            <a:endParaRPr lang="en-ZA" baseline="0" dirty="0" smtClean="0"/>
          </a:p>
          <a:p>
            <a:pPr eaLnBrk="1" hangingPunct="1">
              <a:spcBef>
                <a:spcPct val="0"/>
              </a:spcBef>
            </a:pPr>
            <a:r>
              <a:rPr lang="en-ZA" baseline="0" dirty="0" smtClean="0"/>
              <a:t>Or “this is </a:t>
            </a:r>
            <a:r>
              <a:rPr lang="en-ZA" baseline="0" dirty="0" err="1" smtClean="0"/>
              <a:t>waco</a:t>
            </a:r>
            <a:r>
              <a:rPr lang="en-ZA" baseline="0" dirty="0" smtClean="0"/>
              <a:t>” as </a:t>
            </a:r>
            <a:r>
              <a:rPr lang="en-ZA" baseline="0" dirty="0" err="1" smtClean="0"/>
              <a:t>i</a:t>
            </a:r>
            <a:r>
              <a:rPr lang="en-ZA" baseline="0" dirty="0" smtClean="0"/>
              <a:t> was told by a good friend some time ago</a:t>
            </a:r>
          </a:p>
          <a:p>
            <a:pPr eaLnBrk="1" hangingPunct="1">
              <a:spcBef>
                <a:spcPct val="0"/>
              </a:spcBef>
            </a:pPr>
            <a:endParaRPr lang="en-ZA" baseline="0" dirty="0" smtClean="0"/>
          </a:p>
          <a:p>
            <a:pPr eaLnBrk="1" hangingPunct="1">
              <a:spcBef>
                <a:spcPct val="0"/>
              </a:spcBef>
            </a:pPr>
            <a:r>
              <a:rPr lang="en-ZA" baseline="0" dirty="0" smtClean="0"/>
              <a:t>You are NOT stupid so the explanation for anything should be capable of being intellectually evaluated, understood and accepted or discarded</a:t>
            </a:r>
          </a:p>
          <a:p>
            <a:pPr eaLnBrk="1" hangingPunct="1">
              <a:spcBef>
                <a:spcPct val="0"/>
              </a:spcBef>
            </a:pPr>
            <a:endParaRPr lang="en-ZA" baseline="0" dirty="0" smtClean="0"/>
          </a:p>
          <a:p>
            <a:pPr eaLnBrk="1" hangingPunct="1">
              <a:spcBef>
                <a:spcPct val="0"/>
              </a:spcBef>
            </a:pPr>
            <a:r>
              <a:rPr lang="en-ZA" baseline="0" dirty="0" smtClean="0"/>
              <a:t>If you prefix your </a:t>
            </a:r>
            <a:r>
              <a:rPr lang="en-ZA" baseline="0" dirty="0" err="1" smtClean="0"/>
              <a:t>responce</a:t>
            </a:r>
            <a:r>
              <a:rPr lang="en-ZA" baseline="0" dirty="0" smtClean="0"/>
              <a:t> to anything in this presentation with “</a:t>
            </a:r>
            <a:r>
              <a:rPr lang="en-ZA" baseline="0" dirty="0" err="1" smtClean="0"/>
              <a:t>i</a:t>
            </a:r>
            <a:r>
              <a:rPr lang="en-ZA" baseline="0" dirty="0" smtClean="0"/>
              <a:t> do not understand ... (geology, astronomy, </a:t>
            </a:r>
            <a:r>
              <a:rPr lang="en-ZA" baseline="0" dirty="0" err="1" smtClean="0"/>
              <a:t>geotechnics</a:t>
            </a:r>
            <a:r>
              <a:rPr lang="en-ZA" baseline="0" dirty="0" smtClean="0"/>
              <a:t>, physics, etc)” then you are abdicating your intellect, I challenge you to think critically about all that </a:t>
            </a:r>
            <a:r>
              <a:rPr lang="en-ZA" baseline="0" dirty="0" err="1" smtClean="0"/>
              <a:t>i</a:t>
            </a:r>
            <a:r>
              <a:rPr lang="en-ZA" baseline="0" dirty="0" smtClean="0"/>
              <a:t> have to say and show you</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86</a:t>
            </a:fld>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Comet and tilting, etc</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87</a:t>
            </a:fld>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Cards, dice, other randomness images – search for random on </a:t>
            </a:r>
            <a:r>
              <a:rPr lang="en-ZA" baseline="0" dirty="0" err="1" smtClean="0"/>
              <a:t>iStockphoto</a:t>
            </a:r>
            <a:endParaRPr lang="en-ZA" baseline="0" dirty="0" smtClean="0"/>
          </a:p>
          <a:p>
            <a:pPr eaLnBrk="1" hangingPunct="1">
              <a:spcBef>
                <a:spcPct val="0"/>
              </a:spcBef>
            </a:pPr>
            <a:endParaRPr lang="en-ZA" baseline="0" dirty="0" smtClean="0"/>
          </a:p>
          <a:p>
            <a:pPr eaLnBrk="1" hangingPunct="1">
              <a:spcBef>
                <a:spcPct val="0"/>
              </a:spcBef>
            </a:pPr>
            <a:r>
              <a:rPr lang="en-ZA" baseline="0" dirty="0" smtClean="0"/>
              <a:t>Order, system, two eyes, finger prints, image of the eBook, reference the eBook</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88</a:t>
            </a:fld>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Advanced buildings and technology</a:t>
            </a:r>
          </a:p>
          <a:p>
            <a:pPr eaLnBrk="1" hangingPunct="1">
              <a:spcBef>
                <a:spcPct val="0"/>
              </a:spcBef>
            </a:pPr>
            <a:endParaRPr lang="en-ZA" baseline="0" dirty="0" smtClean="0"/>
          </a:p>
          <a:p>
            <a:pPr eaLnBrk="1" hangingPunct="1">
              <a:spcBef>
                <a:spcPct val="0"/>
              </a:spcBef>
            </a:pPr>
            <a:r>
              <a:rPr lang="en-ZA" baseline="0" dirty="0" smtClean="0"/>
              <a:t>Fire, pit, throne? Or blinding light – something that gives hope and something that portrays negative judgment</a:t>
            </a:r>
          </a:p>
          <a:p>
            <a:pPr eaLnBrk="1" hangingPunct="1">
              <a:spcBef>
                <a:spcPct val="0"/>
              </a:spcBef>
            </a:pPr>
            <a:endParaRPr lang="en-ZA" baseline="0" dirty="0" smtClean="0"/>
          </a:p>
          <a:p>
            <a:pPr eaLnBrk="1" hangingPunct="1">
              <a:spcBef>
                <a:spcPct val="0"/>
              </a:spcBef>
            </a:pPr>
            <a:r>
              <a:rPr lang="en-ZA" baseline="0" dirty="0" smtClean="0"/>
              <a:t>Possibly the graph from pit to mountain</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89</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Engineering principle, do NOT extrapolate – engineering characteristics,</a:t>
            </a:r>
            <a:r>
              <a:rPr lang="en-ZA" baseline="0" dirty="0" smtClean="0"/>
              <a:t> </a:t>
            </a:r>
            <a:r>
              <a:rPr lang="en-ZA" baseline="0" dirty="0" err="1" smtClean="0"/>
              <a:t>triaxial</a:t>
            </a:r>
            <a:r>
              <a:rPr lang="en-ZA" baseline="0" dirty="0" smtClean="0"/>
              <a:t> and shear tests from PhD – linear portion and then non-linear, erosion bed load – images from article off the web, other graphs that illustrate partly linear and partly non-linear characteristics</a:t>
            </a:r>
          </a:p>
          <a:p>
            <a:pPr eaLnBrk="1" hangingPunct="1">
              <a:spcBef>
                <a:spcPct val="0"/>
              </a:spcBef>
            </a:pPr>
            <a:endParaRPr lang="en-ZA" baseline="0" dirty="0" smtClean="0"/>
          </a:p>
          <a:p>
            <a:pPr eaLnBrk="1" hangingPunct="1">
              <a:spcBef>
                <a:spcPct val="0"/>
              </a:spcBef>
            </a:pPr>
            <a:r>
              <a:rPr lang="en-ZA" baseline="0" dirty="0" smtClean="0"/>
              <a:t>If you do extrapolate do so in small increments, test thoroughly in the laboratory and apply a belt and braces approach</a:t>
            </a:r>
          </a:p>
          <a:p>
            <a:pPr eaLnBrk="1" hangingPunct="1">
              <a:spcBef>
                <a:spcPct val="0"/>
              </a:spcBef>
            </a:pPr>
            <a:endParaRPr lang="en-ZA" baseline="0" dirty="0" smtClean="0"/>
          </a:p>
          <a:p>
            <a:pPr eaLnBrk="1" hangingPunct="1">
              <a:spcBef>
                <a:spcPct val="0"/>
              </a:spcBef>
            </a:pPr>
            <a:r>
              <a:rPr lang="en-ZA" baseline="0" dirty="0" smtClean="0"/>
              <a:t>It is contrary to fundamental engineering principles to extrapolate from a few centuries or even a few thousand years backwards by thousands, let alone millions let alone billions of years – like a flea at the end of an elephants tail trying to describe its environment</a:t>
            </a:r>
          </a:p>
          <a:p>
            <a:pPr eaLnBrk="1" hangingPunct="1">
              <a:spcBef>
                <a:spcPct val="0"/>
              </a:spcBef>
            </a:pPr>
            <a:endParaRPr lang="en-ZA" baseline="0" dirty="0" smtClean="0"/>
          </a:p>
          <a:p>
            <a:pPr eaLnBrk="1" hangingPunct="1">
              <a:spcBef>
                <a:spcPct val="0"/>
              </a:spcBef>
            </a:pPr>
            <a:r>
              <a:rPr lang="en-ZA" baseline="0" dirty="0" smtClean="0"/>
              <a:t>Ant on a railway line taking a view of where Cape Town is or any city 1,000 km away and the route the track follows and ...</a:t>
            </a:r>
          </a:p>
          <a:p>
            <a:pPr eaLnBrk="1" hangingPunct="1">
              <a:spcBef>
                <a:spcPct val="0"/>
              </a:spcBef>
            </a:pPr>
            <a:endParaRPr lang="en-ZA" baseline="0" dirty="0" smtClean="0"/>
          </a:p>
          <a:p>
            <a:pPr eaLnBrk="1" hangingPunct="1">
              <a:spcBef>
                <a:spcPct val="0"/>
              </a:spcBef>
            </a:pPr>
            <a:r>
              <a:rPr lang="en-ZA" baseline="0" dirty="0" smtClean="0"/>
              <a:t>Extrapolation – note re Google 1,440 </a:t>
            </a:r>
            <a:r>
              <a:rPr lang="en-ZA" baseline="0" dirty="0" err="1" smtClean="0"/>
              <a:t>occurences</a:t>
            </a:r>
            <a:r>
              <a:rPr lang="en-ZA" baseline="0" dirty="0" smtClean="0"/>
              <a:t> of the quote “extrapolation should be avoided” and 6,180,000 results for extrapolation should be avoided not in quotes, </a:t>
            </a:r>
            <a:r>
              <a:rPr lang="en-ZA" baseline="0" dirty="0" err="1" smtClean="0"/>
              <a:t>ie</a:t>
            </a:r>
            <a:r>
              <a:rPr lang="en-ZA" baseline="0" dirty="0" smtClean="0"/>
              <a:t> all the key words occur on 6 million web pages</a:t>
            </a:r>
          </a:p>
          <a:p>
            <a:pPr eaLnBrk="1" hangingPunct="1">
              <a:spcBef>
                <a:spcPct val="0"/>
              </a:spcBef>
            </a:pPr>
            <a:endParaRPr lang="en-ZA" baseline="0" dirty="0" smtClean="0"/>
          </a:p>
          <a:p>
            <a:pPr eaLnBrk="1" hangingPunct="1">
              <a:spcBef>
                <a:spcPct val="0"/>
              </a:spcBef>
            </a:pPr>
            <a:r>
              <a:rPr lang="en-ZA" baseline="0" dirty="0" smtClean="0"/>
              <a:t>Time line to scale cascading magnifying glasses scale of 1 in 1 million and 1 in 1 billion </a:t>
            </a:r>
          </a:p>
          <a:p>
            <a:pPr eaLnBrk="1" hangingPunct="1">
              <a:spcBef>
                <a:spcPct val="0"/>
              </a:spcBef>
            </a:pPr>
            <a:endParaRPr lang="en-ZA" baseline="0" dirty="0" smtClean="0"/>
          </a:p>
          <a:p>
            <a:pPr eaLnBrk="1" hangingPunct="1">
              <a:spcBef>
                <a:spcPct val="0"/>
              </a:spcBef>
            </a:pPr>
            <a:r>
              <a:rPr lang="en-ZA" baseline="0" dirty="0" smtClean="0"/>
              <a:t>Railway line to Cape Town to scale of 100 million years relative to recorded human history, cannot take a view of where the line goes when it leaves the station – image of </a:t>
            </a:r>
            <a:r>
              <a:rPr lang="en-ZA" baseline="0" dirty="0" err="1" smtClean="0"/>
              <a:t>Joburg</a:t>
            </a:r>
            <a:r>
              <a:rPr lang="en-ZA" baseline="0" dirty="0" smtClean="0"/>
              <a:t> Station – Google Earth</a:t>
            </a:r>
          </a:p>
          <a:p>
            <a:pPr eaLnBrk="1" hangingPunct="1">
              <a:spcBef>
                <a:spcPct val="0"/>
              </a:spcBef>
            </a:pPr>
            <a:endParaRPr lang="en-ZA" baseline="0" dirty="0" smtClean="0"/>
          </a:p>
          <a:p>
            <a:pPr eaLnBrk="1" hangingPunct="1">
              <a:spcBef>
                <a:spcPct val="0"/>
              </a:spcBef>
            </a:pPr>
            <a:r>
              <a:rPr lang="en-ZA" baseline="0" dirty="0" smtClean="0"/>
              <a:t>We must be practical and accept that we cannot extrapolate much beyond the point that we can see backwards in time and we must place heavy reliance on those who lived before us – if there is a book that says there was a global flood about 4,500 years ago and this is corroborated by other books and traditions then we need to give credence to this and not discount it summarily</a:t>
            </a:r>
          </a:p>
          <a:p>
            <a:pPr eaLnBrk="1" hangingPunct="1">
              <a:spcBef>
                <a:spcPct val="0"/>
              </a:spcBef>
            </a:pPr>
            <a:endParaRPr lang="en-ZA" baseline="0" dirty="0" smtClean="0"/>
          </a:p>
          <a:p>
            <a:pPr eaLnBrk="1" hangingPunct="1">
              <a:spcBef>
                <a:spcPct val="0"/>
              </a:spcBef>
            </a:pPr>
            <a:r>
              <a:rPr lang="en-ZA" baseline="0" dirty="0" smtClean="0"/>
              <a:t>Dating by radio-carbon or other techniques that assume constant state is fundamentally flawed, if there was a massive event with radioactive impacts some time in the recent past then all theories of dating become entirely invalid</a:t>
            </a:r>
          </a:p>
          <a:p>
            <a:pPr eaLnBrk="1" hangingPunct="1">
              <a:spcBef>
                <a:spcPct val="0"/>
              </a:spcBef>
            </a:pPr>
            <a:endParaRPr lang="en-ZA" baseline="0" dirty="0" smtClean="0"/>
          </a:p>
          <a:p>
            <a:pPr eaLnBrk="1" hangingPunct="1">
              <a:spcBef>
                <a:spcPct val="0"/>
              </a:spcBef>
            </a:pPr>
            <a:r>
              <a:rPr lang="en-ZA" baseline="0" dirty="0" smtClean="0"/>
              <a:t>Ask the critical questions and do NOT be fobbed off with academic arguments that make you feel stupid</a:t>
            </a:r>
          </a:p>
          <a:p>
            <a:pPr eaLnBrk="1" hangingPunct="1">
              <a:spcBef>
                <a:spcPct val="0"/>
              </a:spcBef>
            </a:pPr>
            <a:endParaRPr lang="en-ZA" baseline="0" dirty="0" smtClean="0"/>
          </a:p>
          <a:p>
            <a:pPr eaLnBrk="1" hangingPunct="1">
              <a:spcBef>
                <a:spcPct val="0"/>
              </a:spcBef>
            </a:pPr>
            <a:r>
              <a:rPr lang="en-ZA" baseline="0" dirty="0" smtClean="0"/>
              <a:t>Do not be fobbed off by “</a:t>
            </a:r>
            <a:r>
              <a:rPr lang="en-ZA" baseline="0" dirty="0" err="1" smtClean="0"/>
              <a:t>i</a:t>
            </a:r>
            <a:r>
              <a:rPr lang="en-ZA" baseline="0" dirty="0" smtClean="0"/>
              <a:t> can show you hundreds / thousands of academics and professionals who will agree with me”</a:t>
            </a:r>
          </a:p>
          <a:p>
            <a:pPr eaLnBrk="1" hangingPunct="1">
              <a:spcBef>
                <a:spcPct val="0"/>
              </a:spcBef>
            </a:pPr>
            <a:endParaRPr lang="en-ZA" baseline="0" dirty="0" smtClean="0"/>
          </a:p>
          <a:p>
            <a:pPr eaLnBrk="1" hangingPunct="1">
              <a:spcBef>
                <a:spcPct val="0"/>
              </a:spcBef>
            </a:pPr>
            <a:r>
              <a:rPr lang="en-ZA" baseline="0" dirty="0" smtClean="0"/>
              <a:t>Or “this is </a:t>
            </a:r>
            <a:r>
              <a:rPr lang="en-ZA" baseline="0" dirty="0" err="1" smtClean="0"/>
              <a:t>waco</a:t>
            </a:r>
            <a:r>
              <a:rPr lang="en-ZA" baseline="0" dirty="0" smtClean="0"/>
              <a:t>” as </a:t>
            </a:r>
            <a:r>
              <a:rPr lang="en-ZA" baseline="0" dirty="0" err="1" smtClean="0"/>
              <a:t>i</a:t>
            </a:r>
            <a:r>
              <a:rPr lang="en-ZA" baseline="0" dirty="0" smtClean="0"/>
              <a:t> was told by a good friend some time ago</a:t>
            </a:r>
          </a:p>
          <a:p>
            <a:pPr eaLnBrk="1" hangingPunct="1">
              <a:spcBef>
                <a:spcPct val="0"/>
              </a:spcBef>
            </a:pPr>
            <a:endParaRPr lang="en-ZA" baseline="0" dirty="0" smtClean="0"/>
          </a:p>
          <a:p>
            <a:pPr eaLnBrk="1" hangingPunct="1">
              <a:spcBef>
                <a:spcPct val="0"/>
              </a:spcBef>
            </a:pPr>
            <a:r>
              <a:rPr lang="en-ZA" baseline="0" dirty="0" smtClean="0"/>
              <a:t>You are NOT stupid so the explanation for anything should be capable of being intellectually evaluated, understood and accepted or discarded</a:t>
            </a:r>
          </a:p>
          <a:p>
            <a:pPr eaLnBrk="1" hangingPunct="1">
              <a:spcBef>
                <a:spcPct val="0"/>
              </a:spcBef>
            </a:pPr>
            <a:endParaRPr lang="en-ZA" baseline="0" dirty="0" smtClean="0"/>
          </a:p>
          <a:p>
            <a:pPr eaLnBrk="1" hangingPunct="1">
              <a:spcBef>
                <a:spcPct val="0"/>
              </a:spcBef>
            </a:pPr>
            <a:r>
              <a:rPr lang="en-ZA" baseline="0" dirty="0" smtClean="0"/>
              <a:t>If you prefix your </a:t>
            </a:r>
            <a:r>
              <a:rPr lang="en-ZA" baseline="0" dirty="0" err="1" smtClean="0"/>
              <a:t>responce</a:t>
            </a:r>
            <a:r>
              <a:rPr lang="en-ZA" baseline="0" dirty="0" smtClean="0"/>
              <a:t> to anything in this presentation with “</a:t>
            </a:r>
            <a:r>
              <a:rPr lang="en-ZA" baseline="0" dirty="0" err="1" smtClean="0"/>
              <a:t>i</a:t>
            </a:r>
            <a:r>
              <a:rPr lang="en-ZA" baseline="0" dirty="0" smtClean="0"/>
              <a:t> do not understand ... (geology, astronomy, </a:t>
            </a:r>
            <a:r>
              <a:rPr lang="en-ZA" baseline="0" dirty="0" err="1" smtClean="0"/>
              <a:t>geotechnics</a:t>
            </a:r>
            <a:r>
              <a:rPr lang="en-ZA" baseline="0" dirty="0" smtClean="0"/>
              <a:t>, physics, etc)” then you are abdicating your intellect, I challenge you to think critically about all that </a:t>
            </a:r>
            <a:r>
              <a:rPr lang="en-ZA" baseline="0" dirty="0" err="1" smtClean="0"/>
              <a:t>i</a:t>
            </a:r>
            <a:r>
              <a:rPr lang="en-ZA" baseline="0" dirty="0" smtClean="0"/>
              <a:t> have to say and show you</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9</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Find a sentence that summarizes the essence of engineering as a practical, provable understanding of the real world that works in practice</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90</a:t>
            </a:fld>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91</a:t>
            </a:fld>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Just </a:t>
            </a:r>
            <a:r>
              <a:rPr lang="en-ZA" baseline="0" dirty="0" err="1" smtClean="0"/>
              <a:t>Northcliff</a:t>
            </a:r>
            <a:r>
              <a:rPr lang="en-ZA" baseline="0" dirty="0" smtClean="0"/>
              <a:t> no frills?</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92</a:t>
            </a:fld>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Curve from pit to high throne</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93</a:t>
            </a:fld>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The action slide from business presentations list the three most important conclusions and three most important actions you will take within 24 hours of watching this video</a:t>
            </a:r>
          </a:p>
          <a:p>
            <a:pPr eaLnBrk="1" hangingPunct="1">
              <a:spcBef>
                <a:spcPct val="0"/>
              </a:spcBef>
            </a:pPr>
            <a:endParaRPr lang="en-ZA" baseline="0" dirty="0" smtClean="0"/>
          </a:p>
          <a:p>
            <a:pPr eaLnBrk="1" hangingPunct="1">
              <a:spcBef>
                <a:spcPct val="0"/>
              </a:spcBef>
            </a:pPr>
            <a:r>
              <a:rPr lang="en-ZA" baseline="0" dirty="0" smtClean="0"/>
              <a:t>Make sure your theory of evolution / creation and explanation of current topography and geology has been arrived at in such a way that you are confident it will stand and NOT fall down – slide of bridge in lovely setting</a:t>
            </a:r>
          </a:p>
          <a:p>
            <a:pPr eaLnBrk="1" hangingPunct="1">
              <a:spcBef>
                <a:spcPct val="0"/>
              </a:spcBef>
            </a:pPr>
            <a:endParaRPr lang="en-ZA" baseline="0" dirty="0" smtClean="0"/>
          </a:p>
          <a:p>
            <a:pPr eaLnBrk="1" hangingPunct="1">
              <a:spcBef>
                <a:spcPct val="0"/>
              </a:spcBef>
            </a:pPr>
            <a:r>
              <a:rPr lang="en-ZA" baseline="0" dirty="0" smtClean="0"/>
              <a:t>Maybe shoot a short snip of James engaging with the camera to close this</a:t>
            </a:r>
          </a:p>
          <a:p>
            <a:pPr eaLnBrk="1" hangingPunct="1">
              <a:spcBef>
                <a:spcPct val="0"/>
              </a:spcBef>
            </a:pPr>
            <a:endParaRPr lang="en-ZA" baseline="0" dirty="0" smtClean="0"/>
          </a:p>
          <a:p>
            <a:pPr eaLnBrk="1" hangingPunct="1">
              <a:spcBef>
                <a:spcPct val="0"/>
              </a:spcBef>
            </a:pPr>
            <a:r>
              <a:rPr lang="en-ZA" baseline="0" dirty="0" smtClean="0"/>
              <a:t>This really is serious, I pray that you will give it serious consideration</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94</a:t>
            </a:fld>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dirty="0" smtClean="0"/>
              <a:t>Engineering principle, do NOT extrapolate – engineering characteristics,</a:t>
            </a:r>
            <a:r>
              <a:rPr lang="en-ZA" baseline="0" dirty="0" smtClean="0"/>
              <a:t> </a:t>
            </a:r>
            <a:r>
              <a:rPr lang="en-ZA" baseline="0" dirty="0" err="1" smtClean="0"/>
              <a:t>triaxial</a:t>
            </a:r>
            <a:r>
              <a:rPr lang="en-ZA" baseline="0" dirty="0" smtClean="0"/>
              <a:t> and shear tests from PhD – linear portion and then non-linear, erosion bed load – images from article off the web, other graphs that illustrate partly linear and partly non-linear characteristics</a:t>
            </a:r>
          </a:p>
          <a:p>
            <a:pPr eaLnBrk="1" hangingPunct="1">
              <a:spcBef>
                <a:spcPct val="0"/>
              </a:spcBef>
            </a:pPr>
            <a:endParaRPr lang="en-ZA" baseline="0" dirty="0" smtClean="0"/>
          </a:p>
          <a:p>
            <a:pPr eaLnBrk="1" hangingPunct="1">
              <a:spcBef>
                <a:spcPct val="0"/>
              </a:spcBef>
            </a:pPr>
            <a:r>
              <a:rPr lang="en-ZA" baseline="0" dirty="0" smtClean="0"/>
              <a:t>If you do extrapolate do so in small increments, test thoroughly in the laboratory and apply a belt and braces approach</a:t>
            </a:r>
          </a:p>
          <a:p>
            <a:pPr eaLnBrk="1" hangingPunct="1">
              <a:spcBef>
                <a:spcPct val="0"/>
              </a:spcBef>
            </a:pPr>
            <a:endParaRPr lang="en-ZA" baseline="0" dirty="0" smtClean="0"/>
          </a:p>
          <a:p>
            <a:pPr eaLnBrk="1" hangingPunct="1">
              <a:spcBef>
                <a:spcPct val="0"/>
              </a:spcBef>
            </a:pPr>
            <a:r>
              <a:rPr lang="en-ZA" baseline="0" dirty="0" smtClean="0"/>
              <a:t>It is contrary to fundamental engineering principles to extrapolate from a few centuries or even a few thousand years backwards by thousands, let alone millions let alone billions of years – like a flea at the end of an elephants tail trying to describe its environment</a:t>
            </a:r>
          </a:p>
          <a:p>
            <a:pPr eaLnBrk="1" hangingPunct="1">
              <a:spcBef>
                <a:spcPct val="0"/>
              </a:spcBef>
            </a:pPr>
            <a:endParaRPr lang="en-ZA" baseline="0" dirty="0" smtClean="0"/>
          </a:p>
          <a:p>
            <a:pPr eaLnBrk="1" hangingPunct="1">
              <a:spcBef>
                <a:spcPct val="0"/>
              </a:spcBef>
            </a:pPr>
            <a:r>
              <a:rPr lang="en-ZA" baseline="0" dirty="0" smtClean="0"/>
              <a:t>Ant on a railway line taking a view of where Cape Town is or any city 1,000 km away and the route the track follows and ...</a:t>
            </a:r>
          </a:p>
          <a:p>
            <a:pPr eaLnBrk="1" hangingPunct="1">
              <a:spcBef>
                <a:spcPct val="0"/>
              </a:spcBef>
            </a:pPr>
            <a:endParaRPr lang="en-ZA" baseline="0" dirty="0" smtClean="0"/>
          </a:p>
          <a:p>
            <a:pPr eaLnBrk="1" hangingPunct="1">
              <a:spcBef>
                <a:spcPct val="0"/>
              </a:spcBef>
            </a:pPr>
            <a:r>
              <a:rPr lang="en-ZA" baseline="0" dirty="0" smtClean="0"/>
              <a:t>Extrapolation – note re Google 1,440 </a:t>
            </a:r>
            <a:r>
              <a:rPr lang="en-ZA" baseline="0" dirty="0" err="1" smtClean="0"/>
              <a:t>occurences</a:t>
            </a:r>
            <a:r>
              <a:rPr lang="en-ZA" baseline="0" dirty="0" smtClean="0"/>
              <a:t> of the quote “extrapolation should be avoided” and 6,180,000 results for extrapolation should be avoided not in quotes, </a:t>
            </a:r>
            <a:r>
              <a:rPr lang="en-ZA" baseline="0" dirty="0" err="1" smtClean="0"/>
              <a:t>ie</a:t>
            </a:r>
            <a:r>
              <a:rPr lang="en-ZA" baseline="0" dirty="0" smtClean="0"/>
              <a:t> all the key words occur on 6 million web pages</a:t>
            </a:r>
          </a:p>
          <a:p>
            <a:pPr eaLnBrk="1" hangingPunct="1">
              <a:spcBef>
                <a:spcPct val="0"/>
              </a:spcBef>
            </a:pPr>
            <a:endParaRPr lang="en-ZA" baseline="0" dirty="0" smtClean="0"/>
          </a:p>
          <a:p>
            <a:pPr eaLnBrk="1" hangingPunct="1">
              <a:spcBef>
                <a:spcPct val="0"/>
              </a:spcBef>
            </a:pPr>
            <a:r>
              <a:rPr lang="en-ZA" baseline="0" dirty="0" smtClean="0"/>
              <a:t>Time line to scale cascading magnifying glasses scale of 1 in 1 million and 1 in 1 billion </a:t>
            </a:r>
          </a:p>
          <a:p>
            <a:pPr eaLnBrk="1" hangingPunct="1">
              <a:spcBef>
                <a:spcPct val="0"/>
              </a:spcBef>
            </a:pPr>
            <a:endParaRPr lang="en-ZA" baseline="0" dirty="0" smtClean="0"/>
          </a:p>
          <a:p>
            <a:pPr eaLnBrk="1" hangingPunct="1">
              <a:spcBef>
                <a:spcPct val="0"/>
              </a:spcBef>
            </a:pPr>
            <a:r>
              <a:rPr lang="en-ZA" baseline="0" dirty="0" smtClean="0"/>
              <a:t>Railway line to Cape Town to scale of 100 million years relative to recorded human history, cannot take a view of where the line goes when it leaves the station – image of </a:t>
            </a:r>
            <a:r>
              <a:rPr lang="en-ZA" baseline="0" dirty="0" err="1" smtClean="0"/>
              <a:t>Joburg</a:t>
            </a:r>
            <a:r>
              <a:rPr lang="en-ZA" baseline="0" dirty="0" smtClean="0"/>
              <a:t> Station – Google Earth</a:t>
            </a:r>
          </a:p>
          <a:p>
            <a:pPr eaLnBrk="1" hangingPunct="1">
              <a:spcBef>
                <a:spcPct val="0"/>
              </a:spcBef>
            </a:pPr>
            <a:endParaRPr lang="en-ZA" baseline="0" dirty="0" smtClean="0"/>
          </a:p>
          <a:p>
            <a:pPr eaLnBrk="1" hangingPunct="1">
              <a:spcBef>
                <a:spcPct val="0"/>
              </a:spcBef>
            </a:pPr>
            <a:r>
              <a:rPr lang="en-ZA" baseline="0" dirty="0" smtClean="0"/>
              <a:t>We must be practical and accept that we cannot extrapolate much beyond the point that we can see backwards in time and we must place heavy reliance on those who lived before us – if there is a book that says there was a global flood about 4,500 years ago and this is corroborated by other books and traditions then we need to give credence to this and not discount it summarily</a:t>
            </a:r>
          </a:p>
          <a:p>
            <a:pPr eaLnBrk="1" hangingPunct="1">
              <a:spcBef>
                <a:spcPct val="0"/>
              </a:spcBef>
            </a:pPr>
            <a:endParaRPr lang="en-ZA" baseline="0" dirty="0" smtClean="0"/>
          </a:p>
          <a:p>
            <a:pPr eaLnBrk="1" hangingPunct="1">
              <a:spcBef>
                <a:spcPct val="0"/>
              </a:spcBef>
            </a:pPr>
            <a:r>
              <a:rPr lang="en-ZA" baseline="0" dirty="0" smtClean="0"/>
              <a:t>Dating by radio-carbon or other techniques that assume constant state is fundamentally flawed, if there was a massive event with radioactive impacts some time in the recent past then all theories of dating become entirely invalid</a:t>
            </a:r>
          </a:p>
          <a:p>
            <a:pPr eaLnBrk="1" hangingPunct="1">
              <a:spcBef>
                <a:spcPct val="0"/>
              </a:spcBef>
            </a:pPr>
            <a:endParaRPr lang="en-ZA" baseline="0" dirty="0" smtClean="0"/>
          </a:p>
          <a:p>
            <a:pPr eaLnBrk="1" hangingPunct="1">
              <a:spcBef>
                <a:spcPct val="0"/>
              </a:spcBef>
            </a:pPr>
            <a:r>
              <a:rPr lang="en-ZA" baseline="0" dirty="0" smtClean="0"/>
              <a:t>Ask the critical questions and do NOT be fobbed off with academic arguments that make you feel stupid</a:t>
            </a:r>
          </a:p>
          <a:p>
            <a:pPr eaLnBrk="1" hangingPunct="1">
              <a:spcBef>
                <a:spcPct val="0"/>
              </a:spcBef>
            </a:pPr>
            <a:endParaRPr lang="en-ZA" baseline="0" dirty="0" smtClean="0"/>
          </a:p>
          <a:p>
            <a:pPr eaLnBrk="1" hangingPunct="1">
              <a:spcBef>
                <a:spcPct val="0"/>
              </a:spcBef>
            </a:pPr>
            <a:r>
              <a:rPr lang="en-ZA" baseline="0" dirty="0" smtClean="0"/>
              <a:t>Do not be fobbed off by “</a:t>
            </a:r>
            <a:r>
              <a:rPr lang="en-ZA" baseline="0" dirty="0" err="1" smtClean="0"/>
              <a:t>i</a:t>
            </a:r>
            <a:r>
              <a:rPr lang="en-ZA" baseline="0" dirty="0" smtClean="0"/>
              <a:t> can show you hundreds / thousands of academics and professionals who will agree with me”</a:t>
            </a:r>
          </a:p>
          <a:p>
            <a:pPr eaLnBrk="1" hangingPunct="1">
              <a:spcBef>
                <a:spcPct val="0"/>
              </a:spcBef>
            </a:pPr>
            <a:endParaRPr lang="en-ZA" baseline="0" dirty="0" smtClean="0"/>
          </a:p>
          <a:p>
            <a:pPr eaLnBrk="1" hangingPunct="1">
              <a:spcBef>
                <a:spcPct val="0"/>
              </a:spcBef>
            </a:pPr>
            <a:r>
              <a:rPr lang="en-ZA" baseline="0" dirty="0" smtClean="0"/>
              <a:t>Or “this is </a:t>
            </a:r>
            <a:r>
              <a:rPr lang="en-ZA" baseline="0" dirty="0" err="1" smtClean="0"/>
              <a:t>waco</a:t>
            </a:r>
            <a:r>
              <a:rPr lang="en-ZA" baseline="0" dirty="0" smtClean="0"/>
              <a:t>” as </a:t>
            </a:r>
            <a:r>
              <a:rPr lang="en-ZA" baseline="0" dirty="0" err="1" smtClean="0"/>
              <a:t>i</a:t>
            </a:r>
            <a:r>
              <a:rPr lang="en-ZA" baseline="0" dirty="0" smtClean="0"/>
              <a:t> was told by a good friend some time ago</a:t>
            </a:r>
          </a:p>
          <a:p>
            <a:pPr eaLnBrk="1" hangingPunct="1">
              <a:spcBef>
                <a:spcPct val="0"/>
              </a:spcBef>
            </a:pPr>
            <a:endParaRPr lang="en-ZA" baseline="0" dirty="0" smtClean="0"/>
          </a:p>
          <a:p>
            <a:pPr eaLnBrk="1" hangingPunct="1">
              <a:spcBef>
                <a:spcPct val="0"/>
              </a:spcBef>
            </a:pPr>
            <a:r>
              <a:rPr lang="en-ZA" baseline="0" dirty="0" smtClean="0"/>
              <a:t>You are NOT stupid so the explanation for anything should be capable of being intellectually evaluated, understood and accepted or discarded</a:t>
            </a:r>
          </a:p>
          <a:p>
            <a:pPr eaLnBrk="1" hangingPunct="1">
              <a:spcBef>
                <a:spcPct val="0"/>
              </a:spcBef>
            </a:pPr>
            <a:endParaRPr lang="en-ZA" baseline="0" dirty="0" smtClean="0"/>
          </a:p>
          <a:p>
            <a:pPr eaLnBrk="1" hangingPunct="1">
              <a:spcBef>
                <a:spcPct val="0"/>
              </a:spcBef>
            </a:pPr>
            <a:r>
              <a:rPr lang="en-ZA" baseline="0" dirty="0" smtClean="0"/>
              <a:t>If you prefix your </a:t>
            </a:r>
            <a:r>
              <a:rPr lang="en-ZA" baseline="0" dirty="0" err="1" smtClean="0"/>
              <a:t>responce</a:t>
            </a:r>
            <a:r>
              <a:rPr lang="en-ZA" baseline="0" dirty="0" smtClean="0"/>
              <a:t> to anything in this presentation with “</a:t>
            </a:r>
            <a:r>
              <a:rPr lang="en-ZA" baseline="0" dirty="0" err="1" smtClean="0"/>
              <a:t>i</a:t>
            </a:r>
            <a:r>
              <a:rPr lang="en-ZA" baseline="0" dirty="0" smtClean="0"/>
              <a:t> do not understand ... (geology, astronomy, </a:t>
            </a:r>
            <a:r>
              <a:rPr lang="en-ZA" baseline="0" dirty="0" err="1" smtClean="0"/>
              <a:t>geotechnics</a:t>
            </a:r>
            <a:r>
              <a:rPr lang="en-ZA" baseline="0" dirty="0" smtClean="0"/>
              <a:t>, physics, etc)” then you are abdicating your intellect, I challenge you to think critically about all that </a:t>
            </a:r>
            <a:r>
              <a:rPr lang="en-ZA" baseline="0" dirty="0" err="1" smtClean="0"/>
              <a:t>i</a:t>
            </a:r>
            <a:r>
              <a:rPr lang="en-ZA" baseline="0" dirty="0" smtClean="0"/>
              <a:t> have to say and show you</a:t>
            </a:r>
            <a:endParaRPr lang="en-US"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95</a:t>
            </a:fld>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Reference the document of that name, reference the website, the document and others are also on the DVD as is the website and the end notes summarize this information</a:t>
            </a:r>
          </a:p>
          <a:p>
            <a:pPr eaLnBrk="1" hangingPunct="1">
              <a:spcBef>
                <a:spcPct val="0"/>
              </a:spcBef>
            </a:pPr>
            <a:endParaRPr lang="en-ZA" baseline="0" dirty="0" smtClean="0"/>
          </a:p>
          <a:p>
            <a:pPr eaLnBrk="1" hangingPunct="1">
              <a:spcBef>
                <a:spcPct val="0"/>
              </a:spcBef>
            </a:pPr>
            <a:r>
              <a:rPr lang="en-ZA" baseline="0" dirty="0" smtClean="0"/>
              <a:t>Bullet points as per the end notes section</a:t>
            </a: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96</a:t>
            </a:fld>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All the unnamed people who have contributed to me gaining this knowledge</a:t>
            </a:r>
          </a:p>
          <a:p>
            <a:pPr eaLnBrk="1" hangingPunct="1">
              <a:spcBef>
                <a:spcPct val="0"/>
              </a:spcBef>
            </a:pPr>
            <a:endParaRPr lang="en-ZA" baseline="0" dirty="0" smtClean="0"/>
          </a:p>
          <a:p>
            <a:pPr eaLnBrk="1" hangingPunct="1">
              <a:spcBef>
                <a:spcPct val="0"/>
              </a:spcBef>
            </a:pPr>
            <a:r>
              <a:rPr lang="en-ZA" baseline="0" dirty="0" smtClean="0"/>
              <a:t>Mom and dad, Alexandra and Struan</a:t>
            </a:r>
          </a:p>
          <a:p>
            <a:pPr eaLnBrk="1" hangingPunct="1">
              <a:spcBef>
                <a:spcPct val="0"/>
              </a:spcBef>
            </a:pPr>
            <a:endParaRPr lang="en-ZA" baseline="0" dirty="0" smtClean="0"/>
          </a:p>
          <a:p>
            <a:pPr eaLnBrk="1" hangingPunct="1">
              <a:spcBef>
                <a:spcPct val="0"/>
              </a:spcBef>
            </a:pPr>
            <a:r>
              <a:rPr lang="en-ZA" baseline="0" dirty="0" smtClean="0"/>
              <a:t>Fiona, Ingrid, Geraldine</a:t>
            </a:r>
          </a:p>
          <a:p>
            <a:pPr eaLnBrk="1" hangingPunct="1">
              <a:spcBef>
                <a:spcPct val="0"/>
              </a:spcBef>
            </a:pPr>
            <a:endParaRPr lang="en-ZA" baseline="0" dirty="0" smtClean="0"/>
          </a:p>
          <a:p>
            <a:pPr eaLnBrk="1" hangingPunct="1">
              <a:spcBef>
                <a:spcPct val="0"/>
              </a:spcBef>
            </a:pPr>
            <a:r>
              <a:rPr lang="en-ZA" baseline="0" dirty="0" smtClean="0"/>
              <a:t>Sandra and Geraldine camera’s</a:t>
            </a:r>
          </a:p>
          <a:p>
            <a:pPr eaLnBrk="1" hangingPunct="1">
              <a:spcBef>
                <a:spcPct val="0"/>
              </a:spcBef>
            </a:pPr>
            <a:endParaRPr lang="en-ZA" baseline="0" dirty="0" smtClean="0"/>
          </a:p>
          <a:p>
            <a:pPr eaLnBrk="1" hangingPunct="1">
              <a:spcBef>
                <a:spcPct val="0"/>
              </a:spcBef>
            </a:pPr>
            <a:r>
              <a:rPr lang="en-ZA" baseline="0" dirty="0" smtClean="0"/>
              <a:t>Jonathan Gray and Ron Wyatt who planted many seeds</a:t>
            </a:r>
          </a:p>
          <a:p>
            <a:pPr eaLnBrk="1" hangingPunct="1">
              <a:spcBef>
                <a:spcPct val="0"/>
              </a:spcBef>
            </a:pPr>
            <a:endParaRPr lang="en-ZA" baseline="0" dirty="0" smtClean="0"/>
          </a:p>
          <a:p>
            <a:pPr eaLnBrk="1" hangingPunct="1">
              <a:spcBef>
                <a:spcPct val="0"/>
              </a:spcBef>
            </a:pPr>
            <a:r>
              <a:rPr lang="en-ZA" baseline="0" dirty="0" smtClean="0"/>
              <a:t>Robert Gentry</a:t>
            </a:r>
          </a:p>
          <a:p>
            <a:pPr eaLnBrk="1" hangingPunct="1">
              <a:spcBef>
                <a:spcPct val="0"/>
              </a:spcBef>
            </a:pPr>
            <a:endParaRPr lang="en-ZA" baseline="0" dirty="0" smtClean="0"/>
          </a:p>
          <a:p>
            <a:pPr eaLnBrk="1" hangingPunct="1">
              <a:spcBef>
                <a:spcPct val="0"/>
              </a:spcBef>
            </a:pPr>
            <a:r>
              <a:rPr lang="en-ZA" baseline="0" dirty="0" err="1" smtClean="0"/>
              <a:t>iStockPhoto</a:t>
            </a:r>
            <a:endParaRPr lang="en-ZA" baseline="0" dirty="0" smtClean="0"/>
          </a:p>
          <a:p>
            <a:pPr eaLnBrk="1" hangingPunct="1">
              <a:spcBef>
                <a:spcPct val="0"/>
              </a:spcBef>
            </a:pPr>
            <a:endParaRPr lang="en-ZA" baseline="0" dirty="0" smtClean="0"/>
          </a:p>
          <a:p>
            <a:pPr eaLnBrk="1" hangingPunct="1">
              <a:spcBef>
                <a:spcPct val="0"/>
              </a:spcBef>
            </a:pPr>
            <a:r>
              <a:rPr lang="en-ZA" baseline="0" dirty="0" smtClean="0"/>
              <a:t>Other sources of images where I have them</a:t>
            </a:r>
          </a:p>
          <a:p>
            <a:pPr eaLnBrk="1" hangingPunct="1">
              <a:spcBef>
                <a:spcPct val="0"/>
              </a:spcBef>
            </a:pPr>
            <a:endParaRPr lang="en-ZA" baseline="0" dirty="0" smtClean="0"/>
          </a:p>
          <a:p>
            <a:pPr eaLnBrk="1" hangingPunct="1">
              <a:spcBef>
                <a:spcPct val="0"/>
              </a:spcBef>
            </a:pPr>
            <a:r>
              <a:rPr lang="en-ZA" baseline="0" dirty="0" smtClean="0"/>
              <a:t>Other acknowledgements</a:t>
            </a:r>
          </a:p>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97</a:t>
            </a:fld>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All the unnamed people who have contributed to me gaining this knowledge</a:t>
            </a:r>
          </a:p>
          <a:p>
            <a:pPr eaLnBrk="1" hangingPunct="1">
              <a:spcBef>
                <a:spcPct val="0"/>
              </a:spcBef>
            </a:pPr>
            <a:endParaRPr lang="en-ZA" baseline="0" dirty="0" smtClean="0"/>
          </a:p>
          <a:p>
            <a:pPr eaLnBrk="1" hangingPunct="1">
              <a:spcBef>
                <a:spcPct val="0"/>
              </a:spcBef>
            </a:pPr>
            <a:r>
              <a:rPr lang="en-ZA" baseline="0" dirty="0" smtClean="0"/>
              <a:t>Mom and dad, Alexandra and Struan</a:t>
            </a:r>
          </a:p>
          <a:p>
            <a:pPr eaLnBrk="1" hangingPunct="1">
              <a:spcBef>
                <a:spcPct val="0"/>
              </a:spcBef>
            </a:pPr>
            <a:endParaRPr lang="en-ZA" baseline="0" dirty="0" smtClean="0"/>
          </a:p>
          <a:p>
            <a:pPr eaLnBrk="1" hangingPunct="1">
              <a:spcBef>
                <a:spcPct val="0"/>
              </a:spcBef>
            </a:pPr>
            <a:r>
              <a:rPr lang="en-ZA" baseline="0" dirty="0" smtClean="0"/>
              <a:t>Fiona, Ingrid, Geraldine</a:t>
            </a:r>
          </a:p>
          <a:p>
            <a:pPr eaLnBrk="1" hangingPunct="1">
              <a:spcBef>
                <a:spcPct val="0"/>
              </a:spcBef>
            </a:pPr>
            <a:endParaRPr lang="en-ZA" baseline="0" dirty="0" smtClean="0"/>
          </a:p>
          <a:p>
            <a:pPr eaLnBrk="1" hangingPunct="1">
              <a:spcBef>
                <a:spcPct val="0"/>
              </a:spcBef>
            </a:pPr>
            <a:r>
              <a:rPr lang="en-ZA" baseline="0" dirty="0" smtClean="0"/>
              <a:t>Sandra and Geraldine camera’s</a:t>
            </a:r>
          </a:p>
          <a:p>
            <a:pPr eaLnBrk="1" hangingPunct="1">
              <a:spcBef>
                <a:spcPct val="0"/>
              </a:spcBef>
            </a:pPr>
            <a:endParaRPr lang="en-ZA" baseline="0" dirty="0" smtClean="0"/>
          </a:p>
          <a:p>
            <a:pPr eaLnBrk="1" hangingPunct="1">
              <a:spcBef>
                <a:spcPct val="0"/>
              </a:spcBef>
            </a:pPr>
            <a:r>
              <a:rPr lang="en-ZA" baseline="0" dirty="0" smtClean="0"/>
              <a:t>Jonathan Gray and Ron Wyatt who planted many seeds</a:t>
            </a:r>
          </a:p>
          <a:p>
            <a:pPr eaLnBrk="1" hangingPunct="1">
              <a:spcBef>
                <a:spcPct val="0"/>
              </a:spcBef>
            </a:pPr>
            <a:endParaRPr lang="en-ZA" baseline="0" dirty="0" smtClean="0"/>
          </a:p>
          <a:p>
            <a:pPr eaLnBrk="1" hangingPunct="1">
              <a:spcBef>
                <a:spcPct val="0"/>
              </a:spcBef>
            </a:pPr>
            <a:r>
              <a:rPr lang="en-ZA" baseline="0" dirty="0" smtClean="0"/>
              <a:t>Robert Gentry</a:t>
            </a:r>
          </a:p>
          <a:p>
            <a:pPr eaLnBrk="1" hangingPunct="1">
              <a:spcBef>
                <a:spcPct val="0"/>
              </a:spcBef>
            </a:pPr>
            <a:endParaRPr lang="en-ZA" baseline="0" dirty="0" smtClean="0"/>
          </a:p>
          <a:p>
            <a:pPr eaLnBrk="1" hangingPunct="1">
              <a:spcBef>
                <a:spcPct val="0"/>
              </a:spcBef>
            </a:pPr>
            <a:r>
              <a:rPr lang="en-ZA" baseline="0" dirty="0" err="1" smtClean="0"/>
              <a:t>iStockPhoto</a:t>
            </a:r>
            <a:endParaRPr lang="en-ZA" baseline="0" dirty="0" smtClean="0"/>
          </a:p>
          <a:p>
            <a:pPr eaLnBrk="1" hangingPunct="1">
              <a:spcBef>
                <a:spcPct val="0"/>
              </a:spcBef>
            </a:pPr>
            <a:endParaRPr lang="en-ZA" baseline="0" dirty="0" smtClean="0"/>
          </a:p>
          <a:p>
            <a:pPr eaLnBrk="1" hangingPunct="1">
              <a:spcBef>
                <a:spcPct val="0"/>
              </a:spcBef>
            </a:pPr>
            <a:r>
              <a:rPr lang="en-ZA" baseline="0" dirty="0" smtClean="0"/>
              <a:t>Other sources of images where I have them</a:t>
            </a:r>
          </a:p>
          <a:p>
            <a:pPr eaLnBrk="1" hangingPunct="1">
              <a:spcBef>
                <a:spcPct val="0"/>
              </a:spcBef>
            </a:pPr>
            <a:endParaRPr lang="en-ZA" baseline="0" dirty="0" smtClean="0"/>
          </a:p>
          <a:p>
            <a:pPr eaLnBrk="1" hangingPunct="1">
              <a:spcBef>
                <a:spcPct val="0"/>
              </a:spcBef>
            </a:pPr>
            <a:r>
              <a:rPr lang="en-ZA" baseline="0" dirty="0" smtClean="0"/>
              <a:t>Other acknowledgements</a:t>
            </a:r>
          </a:p>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98</a:t>
            </a:fld>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ZA" baseline="0" dirty="0" smtClean="0"/>
              <a:t>All the unnamed people who have contributed to me gaining this knowledge</a:t>
            </a:r>
          </a:p>
          <a:p>
            <a:pPr eaLnBrk="1" hangingPunct="1">
              <a:spcBef>
                <a:spcPct val="0"/>
              </a:spcBef>
            </a:pPr>
            <a:endParaRPr lang="en-ZA" baseline="0" dirty="0" smtClean="0"/>
          </a:p>
          <a:p>
            <a:pPr eaLnBrk="1" hangingPunct="1">
              <a:spcBef>
                <a:spcPct val="0"/>
              </a:spcBef>
            </a:pPr>
            <a:r>
              <a:rPr lang="en-ZA" baseline="0" dirty="0" smtClean="0"/>
              <a:t>Mom and dad, Alexandra and Struan</a:t>
            </a:r>
          </a:p>
          <a:p>
            <a:pPr eaLnBrk="1" hangingPunct="1">
              <a:spcBef>
                <a:spcPct val="0"/>
              </a:spcBef>
            </a:pPr>
            <a:endParaRPr lang="en-ZA" baseline="0" dirty="0" smtClean="0"/>
          </a:p>
          <a:p>
            <a:pPr eaLnBrk="1" hangingPunct="1">
              <a:spcBef>
                <a:spcPct val="0"/>
              </a:spcBef>
            </a:pPr>
            <a:r>
              <a:rPr lang="en-ZA" baseline="0" dirty="0" smtClean="0"/>
              <a:t>Fiona, Ingrid, Geraldine</a:t>
            </a:r>
          </a:p>
          <a:p>
            <a:pPr eaLnBrk="1" hangingPunct="1">
              <a:spcBef>
                <a:spcPct val="0"/>
              </a:spcBef>
            </a:pPr>
            <a:endParaRPr lang="en-ZA" baseline="0" dirty="0" smtClean="0"/>
          </a:p>
          <a:p>
            <a:pPr eaLnBrk="1" hangingPunct="1">
              <a:spcBef>
                <a:spcPct val="0"/>
              </a:spcBef>
            </a:pPr>
            <a:r>
              <a:rPr lang="en-ZA" baseline="0" dirty="0" smtClean="0"/>
              <a:t>Sandra and Geraldine camera’s</a:t>
            </a:r>
          </a:p>
          <a:p>
            <a:pPr eaLnBrk="1" hangingPunct="1">
              <a:spcBef>
                <a:spcPct val="0"/>
              </a:spcBef>
            </a:pPr>
            <a:endParaRPr lang="en-ZA" baseline="0" dirty="0" smtClean="0"/>
          </a:p>
          <a:p>
            <a:pPr eaLnBrk="1" hangingPunct="1">
              <a:spcBef>
                <a:spcPct val="0"/>
              </a:spcBef>
            </a:pPr>
            <a:r>
              <a:rPr lang="en-ZA" baseline="0" dirty="0" smtClean="0"/>
              <a:t>Jonathan Gray and Ron Wyatt who planted many seeds</a:t>
            </a:r>
          </a:p>
          <a:p>
            <a:pPr eaLnBrk="1" hangingPunct="1">
              <a:spcBef>
                <a:spcPct val="0"/>
              </a:spcBef>
            </a:pPr>
            <a:endParaRPr lang="en-ZA" baseline="0" dirty="0" smtClean="0"/>
          </a:p>
          <a:p>
            <a:pPr eaLnBrk="1" hangingPunct="1">
              <a:spcBef>
                <a:spcPct val="0"/>
              </a:spcBef>
            </a:pPr>
            <a:r>
              <a:rPr lang="en-ZA" baseline="0" dirty="0" smtClean="0"/>
              <a:t>Robert Gentry</a:t>
            </a:r>
          </a:p>
          <a:p>
            <a:pPr eaLnBrk="1" hangingPunct="1">
              <a:spcBef>
                <a:spcPct val="0"/>
              </a:spcBef>
            </a:pPr>
            <a:endParaRPr lang="en-ZA" baseline="0" dirty="0" smtClean="0"/>
          </a:p>
          <a:p>
            <a:pPr eaLnBrk="1" hangingPunct="1">
              <a:spcBef>
                <a:spcPct val="0"/>
              </a:spcBef>
            </a:pPr>
            <a:r>
              <a:rPr lang="en-ZA" baseline="0" dirty="0" err="1" smtClean="0"/>
              <a:t>iStockPhoto</a:t>
            </a:r>
            <a:endParaRPr lang="en-ZA" baseline="0" dirty="0" smtClean="0"/>
          </a:p>
          <a:p>
            <a:pPr eaLnBrk="1" hangingPunct="1">
              <a:spcBef>
                <a:spcPct val="0"/>
              </a:spcBef>
            </a:pPr>
            <a:endParaRPr lang="en-ZA" baseline="0" dirty="0" smtClean="0"/>
          </a:p>
          <a:p>
            <a:pPr eaLnBrk="1" hangingPunct="1">
              <a:spcBef>
                <a:spcPct val="0"/>
              </a:spcBef>
            </a:pPr>
            <a:r>
              <a:rPr lang="en-ZA" baseline="0" dirty="0" smtClean="0"/>
              <a:t>Other sources of images where I have them</a:t>
            </a:r>
          </a:p>
          <a:p>
            <a:pPr eaLnBrk="1" hangingPunct="1">
              <a:spcBef>
                <a:spcPct val="0"/>
              </a:spcBef>
            </a:pPr>
            <a:endParaRPr lang="en-ZA" baseline="0" dirty="0" smtClean="0"/>
          </a:p>
          <a:p>
            <a:pPr eaLnBrk="1" hangingPunct="1">
              <a:spcBef>
                <a:spcPct val="0"/>
              </a:spcBef>
            </a:pPr>
            <a:r>
              <a:rPr lang="en-ZA" baseline="0" dirty="0" smtClean="0"/>
              <a:t>Other acknowledgements</a:t>
            </a:r>
          </a:p>
          <a:p>
            <a:pPr eaLnBrk="1" hangingPunct="1">
              <a:spcBef>
                <a:spcPct val="0"/>
              </a:spcBef>
            </a:pPr>
            <a:endParaRPr lang="en-ZA" baseline="0" dirty="0"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99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54" indent="0" algn="ctr">
              <a:buNone/>
              <a:defRPr>
                <a:solidFill>
                  <a:schemeClr val="tx1">
                    <a:tint val="75000"/>
                  </a:schemeClr>
                </a:solidFill>
              </a:defRPr>
            </a:lvl2pPr>
            <a:lvl3pPr marL="914107" indent="0" algn="ctr">
              <a:buNone/>
              <a:defRPr>
                <a:solidFill>
                  <a:schemeClr val="tx1">
                    <a:tint val="75000"/>
                  </a:schemeClr>
                </a:solidFill>
              </a:defRPr>
            </a:lvl3pPr>
            <a:lvl4pPr marL="1371161" indent="0" algn="ctr">
              <a:buNone/>
              <a:defRPr>
                <a:solidFill>
                  <a:schemeClr val="tx1">
                    <a:tint val="75000"/>
                  </a:schemeClr>
                </a:solidFill>
              </a:defRPr>
            </a:lvl4pPr>
            <a:lvl5pPr marL="1828215" indent="0" algn="ctr">
              <a:buNone/>
              <a:defRPr>
                <a:solidFill>
                  <a:schemeClr val="tx1">
                    <a:tint val="75000"/>
                  </a:schemeClr>
                </a:solidFill>
              </a:defRPr>
            </a:lvl5pPr>
            <a:lvl6pPr marL="2285268" indent="0" algn="ctr">
              <a:buNone/>
              <a:defRPr>
                <a:solidFill>
                  <a:schemeClr val="tx1">
                    <a:tint val="75000"/>
                  </a:schemeClr>
                </a:solidFill>
              </a:defRPr>
            </a:lvl6pPr>
            <a:lvl7pPr marL="2742322" indent="0" algn="ctr">
              <a:buNone/>
              <a:defRPr>
                <a:solidFill>
                  <a:schemeClr val="tx1">
                    <a:tint val="75000"/>
                  </a:schemeClr>
                </a:solidFill>
              </a:defRPr>
            </a:lvl7pPr>
            <a:lvl8pPr marL="3199376" indent="0" algn="ctr">
              <a:buNone/>
              <a:defRPr>
                <a:solidFill>
                  <a:schemeClr val="tx1">
                    <a:tint val="75000"/>
                  </a:schemeClr>
                </a:solidFill>
              </a:defRPr>
            </a:lvl8pPr>
            <a:lvl9pPr marL="365643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6/15/2014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6/15/2014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6/15/2014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6/15/2014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54" indent="0">
              <a:buNone/>
              <a:defRPr sz="1800">
                <a:solidFill>
                  <a:schemeClr val="tx1">
                    <a:tint val="75000"/>
                  </a:schemeClr>
                </a:solidFill>
              </a:defRPr>
            </a:lvl2pPr>
            <a:lvl3pPr marL="914107" indent="0">
              <a:buNone/>
              <a:defRPr sz="1600">
                <a:solidFill>
                  <a:schemeClr val="tx1">
                    <a:tint val="75000"/>
                  </a:schemeClr>
                </a:solidFill>
              </a:defRPr>
            </a:lvl3pPr>
            <a:lvl4pPr marL="1371161" indent="0">
              <a:buNone/>
              <a:defRPr sz="1400">
                <a:solidFill>
                  <a:schemeClr val="tx1">
                    <a:tint val="75000"/>
                  </a:schemeClr>
                </a:solidFill>
              </a:defRPr>
            </a:lvl4pPr>
            <a:lvl5pPr marL="1828215" indent="0">
              <a:buNone/>
              <a:defRPr sz="1400">
                <a:solidFill>
                  <a:schemeClr val="tx1">
                    <a:tint val="75000"/>
                  </a:schemeClr>
                </a:solidFill>
              </a:defRPr>
            </a:lvl5pPr>
            <a:lvl6pPr marL="2285268" indent="0">
              <a:buNone/>
              <a:defRPr sz="1400">
                <a:solidFill>
                  <a:schemeClr val="tx1">
                    <a:tint val="75000"/>
                  </a:schemeClr>
                </a:solidFill>
              </a:defRPr>
            </a:lvl6pPr>
            <a:lvl7pPr marL="2742322" indent="0">
              <a:buNone/>
              <a:defRPr sz="1400">
                <a:solidFill>
                  <a:schemeClr val="tx1">
                    <a:tint val="75000"/>
                  </a:schemeClr>
                </a:solidFill>
              </a:defRPr>
            </a:lvl7pPr>
            <a:lvl8pPr marL="3199376" indent="0">
              <a:buNone/>
              <a:defRPr sz="1400">
                <a:solidFill>
                  <a:schemeClr val="tx1">
                    <a:tint val="75000"/>
                  </a:schemeClr>
                </a:solidFill>
              </a:defRPr>
            </a:lvl8pPr>
            <a:lvl9pPr marL="365643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22E1FD-0495-4CEC-9417-0AF5BB47E6DA}" type="datetimeFigureOut">
              <a:rPr lang="en-US" smtClean="0"/>
              <a:pPr/>
              <a:t>6/15/2014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22E1FD-0495-4CEC-9417-0AF5BB47E6DA}" type="datetimeFigureOut">
              <a:rPr lang="en-US" smtClean="0"/>
              <a:pPr/>
              <a:t>6/15/2014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4" indent="0">
              <a:buNone/>
              <a:defRPr sz="2000" b="1"/>
            </a:lvl2pPr>
            <a:lvl3pPr marL="914107" indent="0">
              <a:buNone/>
              <a:defRPr sz="1800" b="1"/>
            </a:lvl3pPr>
            <a:lvl4pPr marL="1371161" indent="0">
              <a:buNone/>
              <a:defRPr sz="1600" b="1"/>
            </a:lvl4pPr>
            <a:lvl5pPr marL="1828215" indent="0">
              <a:buNone/>
              <a:defRPr sz="1600" b="1"/>
            </a:lvl5pPr>
            <a:lvl6pPr marL="2285268" indent="0">
              <a:buNone/>
              <a:defRPr sz="1600" b="1"/>
            </a:lvl6pPr>
            <a:lvl7pPr marL="2742322" indent="0">
              <a:buNone/>
              <a:defRPr sz="1600" b="1"/>
            </a:lvl7pPr>
            <a:lvl8pPr marL="3199376" indent="0">
              <a:buNone/>
              <a:defRPr sz="1600" b="1"/>
            </a:lvl8pPr>
            <a:lvl9pPr marL="365643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54" indent="0">
              <a:buNone/>
              <a:defRPr sz="2000" b="1"/>
            </a:lvl2pPr>
            <a:lvl3pPr marL="914107" indent="0">
              <a:buNone/>
              <a:defRPr sz="1800" b="1"/>
            </a:lvl3pPr>
            <a:lvl4pPr marL="1371161" indent="0">
              <a:buNone/>
              <a:defRPr sz="1600" b="1"/>
            </a:lvl4pPr>
            <a:lvl5pPr marL="1828215" indent="0">
              <a:buNone/>
              <a:defRPr sz="1600" b="1"/>
            </a:lvl5pPr>
            <a:lvl6pPr marL="2285268" indent="0">
              <a:buNone/>
              <a:defRPr sz="1600" b="1"/>
            </a:lvl6pPr>
            <a:lvl7pPr marL="2742322" indent="0">
              <a:buNone/>
              <a:defRPr sz="1600" b="1"/>
            </a:lvl7pPr>
            <a:lvl8pPr marL="3199376" indent="0">
              <a:buNone/>
              <a:defRPr sz="1600" b="1"/>
            </a:lvl8pPr>
            <a:lvl9pPr marL="365643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22E1FD-0495-4CEC-9417-0AF5BB47E6DA}" type="datetimeFigureOut">
              <a:rPr lang="en-US" smtClean="0"/>
              <a:pPr/>
              <a:t>6/15/2014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22E1FD-0495-4CEC-9417-0AF5BB47E6DA}" type="datetimeFigureOut">
              <a:rPr lang="en-US" smtClean="0"/>
              <a:pPr/>
              <a:t>6/15/2014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2E1FD-0495-4CEC-9417-0AF5BB47E6DA}" type="datetimeFigureOut">
              <a:rPr lang="en-US" smtClean="0"/>
              <a:pPr/>
              <a:t>6/15/2014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054" indent="0">
              <a:buNone/>
              <a:defRPr sz="1200"/>
            </a:lvl2pPr>
            <a:lvl3pPr marL="914107" indent="0">
              <a:buNone/>
              <a:defRPr sz="1000"/>
            </a:lvl3pPr>
            <a:lvl4pPr marL="1371161" indent="0">
              <a:buNone/>
              <a:defRPr sz="900"/>
            </a:lvl4pPr>
            <a:lvl5pPr marL="1828215" indent="0">
              <a:buNone/>
              <a:defRPr sz="900"/>
            </a:lvl5pPr>
            <a:lvl6pPr marL="2285268" indent="0">
              <a:buNone/>
              <a:defRPr sz="900"/>
            </a:lvl6pPr>
            <a:lvl7pPr marL="2742322" indent="0">
              <a:buNone/>
              <a:defRPr sz="900"/>
            </a:lvl7pPr>
            <a:lvl8pPr marL="3199376" indent="0">
              <a:buNone/>
              <a:defRPr sz="900"/>
            </a:lvl8pPr>
            <a:lvl9pPr marL="365643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6/15/2014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4" indent="0">
              <a:buNone/>
              <a:defRPr sz="2800"/>
            </a:lvl2pPr>
            <a:lvl3pPr marL="914107" indent="0">
              <a:buNone/>
              <a:defRPr sz="2400"/>
            </a:lvl3pPr>
            <a:lvl4pPr marL="1371161" indent="0">
              <a:buNone/>
              <a:defRPr sz="2000"/>
            </a:lvl4pPr>
            <a:lvl5pPr marL="1828215" indent="0">
              <a:buNone/>
              <a:defRPr sz="2000"/>
            </a:lvl5pPr>
            <a:lvl6pPr marL="2285268" indent="0">
              <a:buNone/>
              <a:defRPr sz="2000"/>
            </a:lvl6pPr>
            <a:lvl7pPr marL="2742322" indent="0">
              <a:buNone/>
              <a:defRPr sz="2000"/>
            </a:lvl7pPr>
            <a:lvl8pPr marL="3199376" indent="0">
              <a:buNone/>
              <a:defRPr sz="2000"/>
            </a:lvl8pPr>
            <a:lvl9pPr marL="365643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4" indent="0">
              <a:buNone/>
              <a:defRPr sz="1200"/>
            </a:lvl2pPr>
            <a:lvl3pPr marL="914107" indent="0">
              <a:buNone/>
              <a:defRPr sz="1000"/>
            </a:lvl3pPr>
            <a:lvl4pPr marL="1371161" indent="0">
              <a:buNone/>
              <a:defRPr sz="900"/>
            </a:lvl4pPr>
            <a:lvl5pPr marL="1828215" indent="0">
              <a:buNone/>
              <a:defRPr sz="900"/>
            </a:lvl5pPr>
            <a:lvl6pPr marL="2285268" indent="0">
              <a:buNone/>
              <a:defRPr sz="900"/>
            </a:lvl6pPr>
            <a:lvl7pPr marL="2742322" indent="0">
              <a:buNone/>
              <a:defRPr sz="900"/>
            </a:lvl7pPr>
            <a:lvl8pPr marL="3199376" indent="0">
              <a:buNone/>
              <a:defRPr sz="900"/>
            </a:lvl8pPr>
            <a:lvl9pPr marL="365643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6/15/2014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1" tIns="45705" rIns="91411" bIns="4570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11" tIns="45705" rIns="91411" bIns="4570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11" tIns="45705" rIns="91411" bIns="45705" rtlCol="0" anchor="ctr"/>
          <a:lstStyle>
            <a:lvl1pPr algn="l">
              <a:defRPr sz="1200">
                <a:solidFill>
                  <a:schemeClr val="tx1">
                    <a:tint val="75000"/>
                  </a:schemeClr>
                </a:solidFill>
              </a:defRPr>
            </a:lvl1pPr>
          </a:lstStyle>
          <a:p>
            <a:fld id="{1E22E1FD-0495-4CEC-9417-0AF5BB47E6DA}" type="datetimeFigureOut">
              <a:rPr lang="en-US" smtClean="0"/>
              <a:pPr/>
              <a:t>6/15/2014</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11" tIns="45705" rIns="91411" bIns="4570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11" tIns="45705" rIns="91411" bIns="45705" rtlCol="0" anchor="ctr"/>
          <a:lstStyle>
            <a:lvl1pPr algn="r">
              <a:defRPr sz="1200">
                <a:solidFill>
                  <a:schemeClr val="tx1">
                    <a:tint val="75000"/>
                  </a:schemeClr>
                </a:solidFill>
              </a:defRPr>
            </a:lvl1pPr>
          </a:lstStyle>
          <a:p>
            <a:fld id="{89C9D035-6A94-4569-9779-E840D39ECC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107" rtl="0" eaLnBrk="1" latinLnBrk="0" hangingPunct="1">
        <a:spcBef>
          <a:spcPct val="0"/>
        </a:spcBef>
        <a:buNone/>
        <a:defRPr sz="4400" kern="1200">
          <a:solidFill>
            <a:schemeClr val="tx1"/>
          </a:solidFill>
          <a:latin typeface="+mj-lt"/>
          <a:ea typeface="+mj-ea"/>
          <a:cs typeface="+mj-cs"/>
        </a:defRPr>
      </a:lvl1pPr>
    </p:titleStyle>
    <p:bodyStyle>
      <a:lvl1pPr marL="342790" indent="-342790" algn="l" defTabSz="91410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12" indent="-285659" algn="l" defTabSz="91410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34" indent="-228527" algn="l" defTabSz="91410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88" indent="-228527" algn="l" defTabSz="91410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42" indent="-228527" algn="l" defTabSz="91410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95" indent="-228527" algn="l" defTabSz="9141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49" indent="-228527" algn="l" defTabSz="9141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03" indent="-228527" algn="l" defTabSz="9141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56" indent="-228527" algn="l" defTabSz="9141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07" rtl="0" eaLnBrk="1" latinLnBrk="0" hangingPunct="1">
        <a:defRPr sz="1800" kern="1200">
          <a:solidFill>
            <a:schemeClr val="tx1"/>
          </a:solidFill>
          <a:latin typeface="+mn-lt"/>
          <a:ea typeface="+mn-ea"/>
          <a:cs typeface="+mn-cs"/>
        </a:defRPr>
      </a:lvl1pPr>
      <a:lvl2pPr marL="457054" algn="l" defTabSz="914107" rtl="0" eaLnBrk="1" latinLnBrk="0" hangingPunct="1">
        <a:defRPr sz="1800" kern="1200">
          <a:solidFill>
            <a:schemeClr val="tx1"/>
          </a:solidFill>
          <a:latin typeface="+mn-lt"/>
          <a:ea typeface="+mn-ea"/>
          <a:cs typeface="+mn-cs"/>
        </a:defRPr>
      </a:lvl2pPr>
      <a:lvl3pPr marL="914107" algn="l" defTabSz="914107" rtl="0" eaLnBrk="1" latinLnBrk="0" hangingPunct="1">
        <a:defRPr sz="1800" kern="1200">
          <a:solidFill>
            <a:schemeClr val="tx1"/>
          </a:solidFill>
          <a:latin typeface="+mn-lt"/>
          <a:ea typeface="+mn-ea"/>
          <a:cs typeface="+mn-cs"/>
        </a:defRPr>
      </a:lvl3pPr>
      <a:lvl4pPr marL="1371161" algn="l" defTabSz="914107" rtl="0" eaLnBrk="1" latinLnBrk="0" hangingPunct="1">
        <a:defRPr sz="1800" kern="1200">
          <a:solidFill>
            <a:schemeClr val="tx1"/>
          </a:solidFill>
          <a:latin typeface="+mn-lt"/>
          <a:ea typeface="+mn-ea"/>
          <a:cs typeface="+mn-cs"/>
        </a:defRPr>
      </a:lvl4pPr>
      <a:lvl5pPr marL="1828215" algn="l" defTabSz="914107" rtl="0" eaLnBrk="1" latinLnBrk="0" hangingPunct="1">
        <a:defRPr sz="1800" kern="1200">
          <a:solidFill>
            <a:schemeClr val="tx1"/>
          </a:solidFill>
          <a:latin typeface="+mn-lt"/>
          <a:ea typeface="+mn-ea"/>
          <a:cs typeface="+mn-cs"/>
        </a:defRPr>
      </a:lvl5pPr>
      <a:lvl6pPr marL="2285268" algn="l" defTabSz="914107" rtl="0" eaLnBrk="1" latinLnBrk="0" hangingPunct="1">
        <a:defRPr sz="1800" kern="1200">
          <a:solidFill>
            <a:schemeClr val="tx1"/>
          </a:solidFill>
          <a:latin typeface="+mn-lt"/>
          <a:ea typeface="+mn-ea"/>
          <a:cs typeface="+mn-cs"/>
        </a:defRPr>
      </a:lvl6pPr>
      <a:lvl7pPr marL="2742322" algn="l" defTabSz="914107" rtl="0" eaLnBrk="1" latinLnBrk="0" hangingPunct="1">
        <a:defRPr sz="1800" kern="1200">
          <a:solidFill>
            <a:schemeClr val="tx1"/>
          </a:solidFill>
          <a:latin typeface="+mn-lt"/>
          <a:ea typeface="+mn-ea"/>
          <a:cs typeface="+mn-cs"/>
        </a:defRPr>
      </a:lvl7pPr>
      <a:lvl8pPr marL="3199376" algn="l" defTabSz="914107" rtl="0" eaLnBrk="1" latinLnBrk="0" hangingPunct="1">
        <a:defRPr sz="1800" kern="1200">
          <a:solidFill>
            <a:schemeClr val="tx1"/>
          </a:solidFill>
          <a:latin typeface="+mn-lt"/>
          <a:ea typeface="+mn-ea"/>
          <a:cs typeface="+mn-cs"/>
        </a:defRPr>
      </a:lvl8pPr>
      <a:lvl9pPr marL="3656430" algn="l" defTabSz="9141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file:///C:\Data\9\9ETI\DVDs\Global%20Flood\06_Presentations\01_Introduction\iStock_000009253299Wav44100.wav" TargetMode="External"/><Relationship Id="rId1" Type="http://schemas.openxmlformats.org/officeDocument/2006/relationships/audio" Target="file:///C:\Data\9\9ETI\DVDs\Global%20Flood\06_Presentations\01_Introduction\iStock_000009253299Wav44100%20Truncate%2047%20Seconds.mp3"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mailto:James@ETI-Ministries.org"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154.jpeg"/><Relationship Id="rId4" Type="http://schemas.openxmlformats.org/officeDocument/2006/relationships/hyperlink" Target="mailto:James@JAR-A.com"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10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openxmlformats.org/officeDocument/2006/relationships/hyperlink" Target="mailto:James@ETIMin.org"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8" Type="http://schemas.openxmlformats.org/officeDocument/2006/relationships/hyperlink" Target="mailto:James@ETI-Ministries.org" TargetMode="External"/><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file:///C:\Data\9\9ETI\DVDs\Global%20Flood\06_Presentations\08_Signs%20of%20Judgment\iStock_000009253299Wav44100%20End%20of%20Presentation.mp3" TargetMode="External"/><Relationship Id="rId1" Type="http://schemas.openxmlformats.org/officeDocument/2006/relationships/audio" Target="file:///C:\Data\9\9ETI\DVDs\Global%20Flood\06_Presentations\10_Summing%20Up\iStock_000009253299Wav44100.wav" TargetMode="External"/><Relationship Id="rId6" Type="http://schemas.openxmlformats.org/officeDocument/2006/relationships/image" Target="../media/image160.png"/><Relationship Id="rId5" Type="http://schemas.openxmlformats.org/officeDocument/2006/relationships/image" Target="../media/image3.png"/><Relationship Id="rId4" Type="http://schemas.openxmlformats.org/officeDocument/2006/relationships/notesSlide" Target="../notesSlides/notesSlide104.xml"/><Relationship Id="rId9" Type="http://schemas.openxmlformats.org/officeDocument/2006/relationships/hyperlink" Target="http://www.eti-ministries.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6.xml"/><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audio" Target="../media/audio1.wav"/><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notesSlide" Target="../notesSlides/notesSlide13.xml"/><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hyperlink" Target="mailto:James@ETIMin.org" TargetMode="Externa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20.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hyperlink" Target="http://www.computamaps.com/" TargetMode="External"/><Relationship Id="rId4" Type="http://schemas.openxmlformats.org/officeDocument/2006/relationships/hyperlink" Target="mailto:pwilson@computamaps.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51.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10" Type="http://schemas.openxmlformats.org/officeDocument/2006/relationships/image" Target="../media/image105.jpeg"/><Relationship Id="rId4" Type="http://schemas.openxmlformats.org/officeDocument/2006/relationships/image" Target="../media/image100.jpeg"/><Relationship Id="rId9" Type="http://schemas.openxmlformats.org/officeDocument/2006/relationships/image" Target="../media/image96.jpeg"/></Relationships>
</file>

<file path=ppt/slides/_rels/slide5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5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5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60.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 Id="rId9" Type="http://schemas.openxmlformats.org/officeDocument/2006/relationships/image" Target="../media/image120.png"/></Relationships>
</file>

<file path=ppt/slides/_rels/slide6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6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6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6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6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png"/></Relationships>
</file>

<file path=ppt/slides/_rels/slide6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6.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7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7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40.jpeg"/><Relationship Id="rId4" Type="http://schemas.openxmlformats.org/officeDocument/2006/relationships/image" Target="../media/image139.jpeg"/></Relationships>
</file>

<file path=ppt/slides/_rels/slide7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7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43.jpeg"/><Relationship Id="rId5" Type="http://schemas.openxmlformats.org/officeDocument/2006/relationships/image" Target="../media/image17.jpeg"/><Relationship Id="rId4" Type="http://schemas.openxmlformats.org/officeDocument/2006/relationships/image" Target="../media/image142.emf"/></Relationships>
</file>

<file path=ppt/slides/_rels/slide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hyperlink" Target="mailto:admin@ETIMin.org" TargetMode="External"/><Relationship Id="rId7" Type="http://schemas.openxmlformats.org/officeDocument/2006/relationships/image" Target="../media/image17.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42.emf"/><Relationship Id="rId5" Type="http://schemas.openxmlformats.org/officeDocument/2006/relationships/image" Target="../media/image141.jpeg"/><Relationship Id="rId4" Type="http://schemas.openxmlformats.org/officeDocument/2006/relationships/hyperlink" Target="mailto:graysales@bigpond.com"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41.jpeg"/></Relationships>
</file>

<file path=ppt/slides/_rels/slide7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5.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8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45.jpeg"/><Relationship Id="rId4" Type="http://schemas.openxmlformats.org/officeDocument/2006/relationships/image" Target="../media/image149.jpeg"/></Relationships>
</file>

<file path=ppt/slides/_rels/slide8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8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8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9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mailto:James@ETIMin.org"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9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jpeg"/></Relationships>
</file>

<file path=ppt/slides/_rels/slide9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54.jpeg"/></Relationships>
</file>

<file path=ppt/slides/_rels/slide9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9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154.jpeg"/><Relationship Id="rId4" Type="http://schemas.openxmlformats.org/officeDocument/2006/relationships/image" Target="../media/image155.jpeg"/></Relationships>
</file>

<file path=ppt/slides/_rels/slide9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Stock_000009253299Wav44100 Truncate 47 Seconds.mp3">
            <a:hlinkClick r:id="" action="ppaction://media"/>
          </p:cNvPr>
          <p:cNvPicPr>
            <a:picLocks noRot="1" noChangeAspect="1"/>
          </p:cNvPicPr>
          <p:nvPr>
            <a:audioFile r:link="rId1"/>
          </p:nvPr>
        </p:nvPicPr>
        <p:blipFill>
          <a:blip r:embed="rId5" cstate="print"/>
          <a:stretch>
            <a:fillRect/>
          </a:stretch>
        </p:blipFill>
        <p:spPr>
          <a:xfrm>
            <a:off x="9107760" y="6669360"/>
            <a:ext cx="188640" cy="188640"/>
          </a:xfrm>
          <a:prstGeom prst="rect">
            <a:avLst/>
          </a:prstGeom>
        </p:spPr>
      </p:pic>
      <p:pic>
        <p:nvPicPr>
          <p:cNvPr id="31" name="iStock_000009253299Wav44100.wav">
            <a:hlinkClick r:id="" action="ppaction://media"/>
          </p:cNvPr>
          <p:cNvPicPr>
            <a:picLocks noRot="1" noChangeAspect="1"/>
          </p:cNvPicPr>
          <p:nvPr>
            <a:audioFile r:link="rId2"/>
          </p:nvPr>
        </p:nvPicPr>
        <p:blipFill>
          <a:blip r:embed="rId6" cstate="print"/>
          <a:stretch>
            <a:fillRect/>
          </a:stretch>
        </p:blipFill>
        <p:spPr>
          <a:xfrm>
            <a:off x="8839200" y="6553200"/>
            <a:ext cx="304800" cy="304800"/>
          </a:xfrm>
          <a:prstGeom prst="rect">
            <a:avLst/>
          </a:prstGeom>
        </p:spPr>
      </p:pic>
      <p:sp>
        <p:nvSpPr>
          <p:cNvPr id="26" name="Rectangle 25"/>
          <p:cNvSpPr/>
          <p:nvPr/>
        </p:nvSpPr>
        <p:spPr>
          <a:xfrm>
            <a:off x="8676456" y="6309320"/>
            <a:ext cx="720080"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0" y="6273225"/>
            <a:ext cx="4929222" cy="369332"/>
          </a:xfrm>
          <a:prstGeom prst="rect">
            <a:avLst/>
          </a:prstGeom>
          <a:noFill/>
        </p:spPr>
        <p:txBody>
          <a:bodyPr wrap="square" rtlCol="0">
            <a:spAutoFit/>
          </a:bodyPr>
          <a:lstStyle/>
          <a:p>
            <a:r>
              <a:rPr lang="en-ZA" b="1" dirty="0" smtClean="0">
                <a:solidFill>
                  <a:srgbClr val="002060"/>
                </a:solidFill>
                <a:latin typeface="Verdana" pitchFamily="34" charset="0"/>
              </a:rPr>
              <a:t>End Time </a:t>
            </a:r>
            <a:r>
              <a:rPr lang="en-ZA" b="1" smtClean="0">
                <a:solidFill>
                  <a:srgbClr val="002060"/>
                </a:solidFill>
                <a:latin typeface="Verdana" pitchFamily="34" charset="0"/>
              </a:rPr>
              <a:t>Issue Ministries</a:t>
            </a:r>
            <a:endParaRPr lang="en-ZA" b="1" dirty="0" smtClean="0">
              <a:solidFill>
                <a:srgbClr val="002060"/>
              </a:solidFill>
              <a:latin typeface="Verdana" pitchFamily="34" charset="0"/>
            </a:endParaRPr>
          </a:p>
        </p:txBody>
      </p:sp>
      <p:sp>
        <p:nvSpPr>
          <p:cNvPr id="10" name="TextBox 9"/>
          <p:cNvSpPr txBox="1"/>
          <p:nvPr/>
        </p:nvSpPr>
        <p:spPr>
          <a:xfrm>
            <a:off x="5143472" y="6273225"/>
            <a:ext cx="4000528" cy="584775"/>
          </a:xfrm>
          <a:prstGeom prst="rect">
            <a:avLst/>
          </a:prstGeom>
          <a:noFill/>
        </p:spPr>
        <p:txBody>
          <a:bodyPr wrap="square" rtlCol="0">
            <a:spAutoFit/>
          </a:bodyPr>
          <a:lstStyle/>
          <a:p>
            <a:pPr algn="r"/>
            <a:r>
              <a:rPr lang="en-ZA" sz="1600" b="1" dirty="0" smtClean="0">
                <a:solidFill>
                  <a:srgbClr val="002060"/>
                </a:solidFill>
                <a:latin typeface="Verdana" pitchFamily="34" charset="0"/>
              </a:rPr>
              <a:t>Dr James A Robertson PrEng</a:t>
            </a:r>
          </a:p>
          <a:p>
            <a:pPr algn="r"/>
            <a:endParaRPr lang="en-ZA" sz="1600" b="1" dirty="0">
              <a:solidFill>
                <a:srgbClr val="002060"/>
              </a:solidFill>
              <a:latin typeface="Verdana" pitchFamily="34" charset="0"/>
            </a:endParaRPr>
          </a:p>
        </p:txBody>
      </p:sp>
      <p:sp>
        <p:nvSpPr>
          <p:cNvPr id="8" name="Title 1"/>
          <p:cNvSpPr txBox="1">
            <a:spLocks/>
          </p:cNvSpPr>
          <p:nvPr/>
        </p:nvSpPr>
        <p:spPr>
          <a:xfrm>
            <a:off x="214282" y="0"/>
            <a:ext cx="6429420" cy="1340768"/>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mj-lt"/>
                <a:ea typeface="+mj-ea"/>
                <a:cs typeface="+mj-cs"/>
              </a:rPr>
              <a:t>Turning history on its head</a:t>
            </a:r>
          </a:p>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mj-lt"/>
                <a:ea typeface="+mj-ea"/>
                <a:cs typeface="+mj-cs"/>
              </a:rPr>
              <a:t>Massive evidence of a global flood</a:t>
            </a:r>
            <a:br>
              <a:rPr kumimoji="0" lang="en-US" sz="2400" b="1" i="0" u="none" strike="noStrike" kern="1200" cap="none" spc="0" normalizeH="0" baseline="0" noProof="0" dirty="0" smtClean="0">
                <a:ln>
                  <a:noFill/>
                </a:ln>
                <a:solidFill>
                  <a:srgbClr val="002060"/>
                </a:solidFill>
                <a:effectLst/>
                <a:uLnTx/>
                <a:uFillTx/>
                <a:latin typeface="+mj-lt"/>
                <a:ea typeface="+mj-ea"/>
                <a:cs typeface="+mj-cs"/>
              </a:rPr>
            </a:b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5" name="Picture 2"/>
          <p:cNvPicPr>
            <a:picLocks noChangeAspect="1" noChangeArrowheads="1"/>
          </p:cNvPicPr>
          <p:nvPr/>
        </p:nvPicPr>
        <p:blipFill>
          <a:blip r:embed="rId7" cstate="print"/>
          <a:srcRect/>
          <a:stretch>
            <a:fillRect/>
          </a:stretch>
        </p:blipFill>
        <p:spPr bwMode="auto">
          <a:xfrm>
            <a:off x="-9525" y="2183530"/>
            <a:ext cx="9153525" cy="3552825"/>
          </a:xfrm>
          <a:prstGeom prst="rect">
            <a:avLst/>
          </a:prstGeom>
          <a:noFill/>
          <a:ln w="9525">
            <a:noFill/>
            <a:miter lim="800000"/>
            <a:headEnd/>
            <a:tailEnd/>
          </a:ln>
        </p:spPr>
      </p:pic>
      <p:sp>
        <p:nvSpPr>
          <p:cNvPr id="6" name="Freeform 5"/>
          <p:cNvSpPr/>
          <p:nvPr/>
        </p:nvSpPr>
        <p:spPr>
          <a:xfrm>
            <a:off x="-14748" y="3716594"/>
            <a:ext cx="2403987" cy="324464"/>
          </a:xfrm>
          <a:custGeom>
            <a:avLst/>
            <a:gdLst>
              <a:gd name="connsiteX0" fmla="*/ 0 w 2403987"/>
              <a:gd name="connsiteY0" fmla="*/ 0 h 324464"/>
              <a:gd name="connsiteX1" fmla="*/ 0 w 2403987"/>
              <a:gd name="connsiteY1" fmla="*/ 324464 h 324464"/>
              <a:gd name="connsiteX2" fmla="*/ 294967 w 2403987"/>
              <a:gd name="connsiteY2" fmla="*/ 309716 h 324464"/>
              <a:gd name="connsiteX3" fmla="*/ 560438 w 2403987"/>
              <a:gd name="connsiteY3" fmla="*/ 235974 h 324464"/>
              <a:gd name="connsiteX4" fmla="*/ 781664 w 2403987"/>
              <a:gd name="connsiteY4" fmla="*/ 206477 h 324464"/>
              <a:gd name="connsiteX5" fmla="*/ 1135625 w 2403987"/>
              <a:gd name="connsiteY5" fmla="*/ 132735 h 324464"/>
              <a:gd name="connsiteX6" fmla="*/ 1519083 w 2403987"/>
              <a:gd name="connsiteY6" fmla="*/ 88490 h 324464"/>
              <a:gd name="connsiteX7" fmla="*/ 1843548 w 2403987"/>
              <a:gd name="connsiteY7" fmla="*/ 44245 h 324464"/>
              <a:gd name="connsiteX8" fmla="*/ 2138516 w 2403987"/>
              <a:gd name="connsiteY8" fmla="*/ 44245 h 324464"/>
              <a:gd name="connsiteX9" fmla="*/ 2403987 w 2403987"/>
              <a:gd name="connsiteY9" fmla="*/ 14748 h 324464"/>
              <a:gd name="connsiteX10" fmla="*/ 0 w 2403987"/>
              <a:gd name="connsiteY10" fmla="*/ 0 h 32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3987" h="324464">
                <a:moveTo>
                  <a:pt x="0" y="0"/>
                </a:moveTo>
                <a:lnTo>
                  <a:pt x="0" y="324464"/>
                </a:lnTo>
                <a:lnTo>
                  <a:pt x="294967" y="309716"/>
                </a:lnTo>
                <a:lnTo>
                  <a:pt x="560438" y="235974"/>
                </a:lnTo>
                <a:lnTo>
                  <a:pt x="781664" y="206477"/>
                </a:lnTo>
                <a:lnTo>
                  <a:pt x="1135625" y="132735"/>
                </a:lnTo>
                <a:lnTo>
                  <a:pt x="1519083" y="88490"/>
                </a:lnTo>
                <a:lnTo>
                  <a:pt x="1843548" y="44245"/>
                </a:lnTo>
                <a:lnTo>
                  <a:pt x="2138516" y="44245"/>
                </a:lnTo>
                <a:lnTo>
                  <a:pt x="2403987" y="14748"/>
                </a:lnTo>
                <a:lnTo>
                  <a:pt x="0" y="0"/>
                </a:lnTo>
                <a:close/>
              </a:path>
            </a:pathLst>
          </a:cu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934929" y="3406877"/>
            <a:ext cx="6194323" cy="309717"/>
          </a:xfrm>
          <a:custGeom>
            <a:avLst/>
            <a:gdLst>
              <a:gd name="connsiteX0" fmla="*/ 117987 w 6194323"/>
              <a:gd name="connsiteY0" fmla="*/ 265471 h 309717"/>
              <a:gd name="connsiteX1" fmla="*/ 958645 w 6194323"/>
              <a:gd name="connsiteY1" fmla="*/ 206478 h 309717"/>
              <a:gd name="connsiteX2" fmla="*/ 1725561 w 6194323"/>
              <a:gd name="connsiteY2" fmla="*/ 176981 h 309717"/>
              <a:gd name="connsiteX3" fmla="*/ 2610465 w 6194323"/>
              <a:gd name="connsiteY3" fmla="*/ 117988 h 309717"/>
              <a:gd name="connsiteX4" fmla="*/ 3554361 w 6194323"/>
              <a:gd name="connsiteY4" fmla="*/ 88491 h 309717"/>
              <a:gd name="connsiteX5" fmla="*/ 4454013 w 6194323"/>
              <a:gd name="connsiteY5" fmla="*/ 29497 h 309717"/>
              <a:gd name="connsiteX6" fmla="*/ 5220929 w 6194323"/>
              <a:gd name="connsiteY6" fmla="*/ 14749 h 309717"/>
              <a:gd name="connsiteX7" fmla="*/ 5810865 w 6194323"/>
              <a:gd name="connsiteY7" fmla="*/ 0 h 309717"/>
              <a:gd name="connsiteX8" fmla="*/ 6194323 w 6194323"/>
              <a:gd name="connsiteY8" fmla="*/ 0 h 309717"/>
              <a:gd name="connsiteX9" fmla="*/ 6194323 w 6194323"/>
              <a:gd name="connsiteY9" fmla="*/ 309717 h 309717"/>
              <a:gd name="connsiteX10" fmla="*/ 0 w 6194323"/>
              <a:gd name="connsiteY10" fmla="*/ 309717 h 309717"/>
              <a:gd name="connsiteX11" fmla="*/ 117987 w 6194323"/>
              <a:gd name="connsiteY11" fmla="*/ 265471 h 30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94323" h="309717">
                <a:moveTo>
                  <a:pt x="117987" y="265471"/>
                </a:moveTo>
                <a:lnTo>
                  <a:pt x="958645" y="206478"/>
                </a:lnTo>
                <a:lnTo>
                  <a:pt x="1725561" y="176981"/>
                </a:lnTo>
                <a:lnTo>
                  <a:pt x="2610465" y="117988"/>
                </a:lnTo>
                <a:lnTo>
                  <a:pt x="3554361" y="88491"/>
                </a:lnTo>
                <a:lnTo>
                  <a:pt x="4454013" y="29497"/>
                </a:lnTo>
                <a:lnTo>
                  <a:pt x="5220929" y="14749"/>
                </a:lnTo>
                <a:lnTo>
                  <a:pt x="5810865" y="0"/>
                </a:lnTo>
                <a:lnTo>
                  <a:pt x="6194323" y="0"/>
                </a:lnTo>
                <a:lnTo>
                  <a:pt x="6194323" y="309717"/>
                </a:lnTo>
                <a:lnTo>
                  <a:pt x="0" y="309717"/>
                </a:lnTo>
                <a:lnTo>
                  <a:pt x="117987" y="265471"/>
                </a:lnTo>
                <a:close/>
              </a:path>
            </a:pathLst>
          </a:cu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395019" y="3716594"/>
            <a:ext cx="4734233" cy="1194619"/>
          </a:xfrm>
          <a:custGeom>
            <a:avLst/>
            <a:gdLst>
              <a:gd name="connsiteX0" fmla="*/ 0 w 4734233"/>
              <a:gd name="connsiteY0" fmla="*/ 0 h 1194619"/>
              <a:gd name="connsiteX1" fmla="*/ 383458 w 4734233"/>
              <a:gd name="connsiteY1" fmla="*/ 88490 h 1194619"/>
              <a:gd name="connsiteX2" fmla="*/ 693175 w 4734233"/>
              <a:gd name="connsiteY2" fmla="*/ 132735 h 1194619"/>
              <a:gd name="connsiteX3" fmla="*/ 884904 w 4734233"/>
              <a:gd name="connsiteY3" fmla="*/ 250722 h 1194619"/>
              <a:gd name="connsiteX4" fmla="*/ 1106129 w 4734233"/>
              <a:gd name="connsiteY4" fmla="*/ 368709 h 1194619"/>
              <a:gd name="connsiteX5" fmla="*/ 1238865 w 4734233"/>
              <a:gd name="connsiteY5" fmla="*/ 486696 h 1194619"/>
              <a:gd name="connsiteX6" fmla="*/ 1607575 w 4734233"/>
              <a:gd name="connsiteY6" fmla="*/ 634180 h 1194619"/>
              <a:gd name="connsiteX7" fmla="*/ 2005781 w 4734233"/>
              <a:gd name="connsiteY7" fmla="*/ 766916 h 1194619"/>
              <a:gd name="connsiteX8" fmla="*/ 2418736 w 4734233"/>
              <a:gd name="connsiteY8" fmla="*/ 870154 h 1194619"/>
              <a:gd name="connsiteX9" fmla="*/ 2772697 w 4734233"/>
              <a:gd name="connsiteY9" fmla="*/ 943896 h 1194619"/>
              <a:gd name="connsiteX10" fmla="*/ 3244646 w 4734233"/>
              <a:gd name="connsiteY10" fmla="*/ 1032387 h 1194619"/>
              <a:gd name="connsiteX11" fmla="*/ 3598607 w 4734233"/>
              <a:gd name="connsiteY11" fmla="*/ 1076632 h 1194619"/>
              <a:gd name="connsiteX12" fmla="*/ 4114800 w 4734233"/>
              <a:gd name="connsiteY12" fmla="*/ 1135625 h 1194619"/>
              <a:gd name="connsiteX13" fmla="*/ 4454013 w 4734233"/>
              <a:gd name="connsiteY13" fmla="*/ 1194619 h 1194619"/>
              <a:gd name="connsiteX14" fmla="*/ 4734233 w 4734233"/>
              <a:gd name="connsiteY14" fmla="*/ 1165122 h 1194619"/>
              <a:gd name="connsiteX15" fmla="*/ 4734233 w 4734233"/>
              <a:gd name="connsiteY15" fmla="*/ 0 h 1194619"/>
              <a:gd name="connsiteX16" fmla="*/ 0 w 4734233"/>
              <a:gd name="connsiteY16" fmla="*/ 0 h 119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34233" h="1194619">
                <a:moveTo>
                  <a:pt x="0" y="0"/>
                </a:moveTo>
                <a:lnTo>
                  <a:pt x="383458" y="88490"/>
                </a:lnTo>
                <a:lnTo>
                  <a:pt x="693175" y="132735"/>
                </a:lnTo>
                <a:lnTo>
                  <a:pt x="884904" y="250722"/>
                </a:lnTo>
                <a:lnTo>
                  <a:pt x="1106129" y="368709"/>
                </a:lnTo>
                <a:lnTo>
                  <a:pt x="1238865" y="486696"/>
                </a:lnTo>
                <a:lnTo>
                  <a:pt x="1607575" y="634180"/>
                </a:lnTo>
                <a:lnTo>
                  <a:pt x="2005781" y="766916"/>
                </a:lnTo>
                <a:lnTo>
                  <a:pt x="2418736" y="870154"/>
                </a:lnTo>
                <a:lnTo>
                  <a:pt x="2772697" y="943896"/>
                </a:lnTo>
                <a:lnTo>
                  <a:pt x="3244646" y="1032387"/>
                </a:lnTo>
                <a:lnTo>
                  <a:pt x="3598607" y="1076632"/>
                </a:lnTo>
                <a:lnTo>
                  <a:pt x="4114800" y="1135625"/>
                </a:lnTo>
                <a:lnTo>
                  <a:pt x="4454013" y="1194619"/>
                </a:lnTo>
                <a:lnTo>
                  <a:pt x="4734233" y="1165122"/>
                </a:lnTo>
                <a:lnTo>
                  <a:pt x="4734233" y="0"/>
                </a:lnTo>
                <a:lnTo>
                  <a:pt x="0" y="0"/>
                </a:lnTo>
                <a:close/>
              </a:path>
            </a:pathLst>
          </a:cu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4245" y="3111910"/>
            <a:ext cx="9202993" cy="604684"/>
          </a:xfrm>
          <a:custGeom>
            <a:avLst/>
            <a:gdLst>
              <a:gd name="connsiteX0" fmla="*/ 0 w 9202993"/>
              <a:gd name="connsiteY0" fmla="*/ 14748 h 604684"/>
              <a:gd name="connsiteX1" fmla="*/ 29497 w 9202993"/>
              <a:gd name="connsiteY1" fmla="*/ 589935 h 604684"/>
              <a:gd name="connsiteX2" fmla="*/ 2507226 w 9202993"/>
              <a:gd name="connsiteY2" fmla="*/ 604684 h 604684"/>
              <a:gd name="connsiteX3" fmla="*/ 2816942 w 9202993"/>
              <a:gd name="connsiteY3" fmla="*/ 560438 h 604684"/>
              <a:gd name="connsiteX4" fmla="*/ 3908322 w 9202993"/>
              <a:gd name="connsiteY4" fmla="*/ 501445 h 604684"/>
              <a:gd name="connsiteX5" fmla="*/ 5088193 w 9202993"/>
              <a:gd name="connsiteY5" fmla="*/ 442451 h 604684"/>
              <a:gd name="connsiteX6" fmla="*/ 5914103 w 9202993"/>
              <a:gd name="connsiteY6" fmla="*/ 398206 h 604684"/>
              <a:gd name="connsiteX7" fmla="*/ 6725264 w 9202993"/>
              <a:gd name="connsiteY7" fmla="*/ 383458 h 604684"/>
              <a:gd name="connsiteX8" fmla="*/ 7551174 w 9202993"/>
              <a:gd name="connsiteY8" fmla="*/ 324464 h 604684"/>
              <a:gd name="connsiteX9" fmla="*/ 8244348 w 9202993"/>
              <a:gd name="connsiteY9" fmla="*/ 309716 h 604684"/>
              <a:gd name="connsiteX10" fmla="*/ 8819535 w 9202993"/>
              <a:gd name="connsiteY10" fmla="*/ 294967 h 604684"/>
              <a:gd name="connsiteX11" fmla="*/ 9202993 w 9202993"/>
              <a:gd name="connsiteY11" fmla="*/ 265471 h 604684"/>
              <a:gd name="connsiteX12" fmla="*/ 9188245 w 9202993"/>
              <a:gd name="connsiteY12" fmla="*/ 0 h 604684"/>
              <a:gd name="connsiteX13" fmla="*/ 0 w 9202993"/>
              <a:gd name="connsiteY13" fmla="*/ 14748 h 60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02993" h="604684">
                <a:moveTo>
                  <a:pt x="0" y="14748"/>
                </a:moveTo>
                <a:lnTo>
                  <a:pt x="29497" y="589935"/>
                </a:lnTo>
                <a:lnTo>
                  <a:pt x="2507226" y="604684"/>
                </a:lnTo>
                <a:lnTo>
                  <a:pt x="2816942" y="560438"/>
                </a:lnTo>
                <a:lnTo>
                  <a:pt x="3908322" y="501445"/>
                </a:lnTo>
                <a:lnTo>
                  <a:pt x="5088193" y="442451"/>
                </a:lnTo>
                <a:lnTo>
                  <a:pt x="5914103" y="398206"/>
                </a:lnTo>
                <a:lnTo>
                  <a:pt x="6725264" y="383458"/>
                </a:lnTo>
                <a:lnTo>
                  <a:pt x="7551174" y="324464"/>
                </a:lnTo>
                <a:lnTo>
                  <a:pt x="8244348" y="309716"/>
                </a:lnTo>
                <a:lnTo>
                  <a:pt x="8819535" y="294967"/>
                </a:lnTo>
                <a:lnTo>
                  <a:pt x="9202993" y="265471"/>
                </a:lnTo>
                <a:lnTo>
                  <a:pt x="9188245" y="0"/>
                </a:lnTo>
                <a:lnTo>
                  <a:pt x="0" y="14748"/>
                </a:lnTo>
                <a:close/>
              </a:path>
            </a:pathLst>
          </a:cu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2"/>
          <p:cNvGrpSpPr/>
          <p:nvPr/>
        </p:nvGrpSpPr>
        <p:grpSpPr>
          <a:xfrm>
            <a:off x="502370" y="3370566"/>
            <a:ext cx="8612134" cy="593123"/>
            <a:chOff x="531866" y="1276350"/>
            <a:chExt cx="8612134" cy="593123"/>
          </a:xfrm>
        </p:grpSpPr>
        <p:sp>
          <p:nvSpPr>
            <p:cNvPr id="14" name="Arc 13"/>
            <p:cNvSpPr/>
            <p:nvPr/>
          </p:nvSpPr>
          <p:spPr>
            <a:xfrm rot="21406152" flipH="1">
              <a:off x="531866" y="1535042"/>
              <a:ext cx="6448425" cy="334431"/>
            </a:xfrm>
            <a:prstGeom prst="arc">
              <a:avLst>
                <a:gd name="adj1" fmla="val 16200000"/>
                <a:gd name="adj2" fmla="val 1"/>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p:cNvCxnSpPr>
              <a:stCxn id="14" idx="0"/>
            </p:cNvCxnSpPr>
            <p:nvPr/>
          </p:nvCxnSpPr>
          <p:spPr>
            <a:xfrm flipV="1">
              <a:off x="3746654" y="1381125"/>
              <a:ext cx="2673196" cy="154183"/>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429375" y="1276350"/>
              <a:ext cx="2714625" cy="104775"/>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a:off x="0" y="3111909"/>
            <a:ext cx="91440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3721507"/>
            <a:ext cx="91440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a:xfrm>
            <a:off x="214282" y="714357"/>
            <a:ext cx="6429420" cy="78581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mj-lt"/>
                <a:ea typeface="+mj-ea"/>
                <a:cs typeface="+mj-cs"/>
              </a:rPr>
              <a:t>What does it all mean?</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2" name="Freeform 21"/>
          <p:cNvSpPr/>
          <p:nvPr/>
        </p:nvSpPr>
        <p:spPr>
          <a:xfrm>
            <a:off x="-29497" y="3716594"/>
            <a:ext cx="9158749" cy="2020529"/>
          </a:xfrm>
          <a:custGeom>
            <a:avLst/>
            <a:gdLst>
              <a:gd name="connsiteX0" fmla="*/ 0 w 9158749"/>
              <a:gd name="connsiteY0" fmla="*/ 353961 h 2020529"/>
              <a:gd name="connsiteX1" fmla="*/ 339213 w 9158749"/>
              <a:gd name="connsiteY1" fmla="*/ 324464 h 2020529"/>
              <a:gd name="connsiteX2" fmla="*/ 604684 w 9158749"/>
              <a:gd name="connsiteY2" fmla="*/ 250722 h 2020529"/>
              <a:gd name="connsiteX3" fmla="*/ 1017639 w 9158749"/>
              <a:gd name="connsiteY3" fmla="*/ 162232 h 2020529"/>
              <a:gd name="connsiteX4" fmla="*/ 1386349 w 9158749"/>
              <a:gd name="connsiteY4" fmla="*/ 103238 h 2020529"/>
              <a:gd name="connsiteX5" fmla="*/ 1814052 w 9158749"/>
              <a:gd name="connsiteY5" fmla="*/ 88490 h 2020529"/>
              <a:gd name="connsiteX6" fmla="*/ 2271252 w 9158749"/>
              <a:gd name="connsiteY6" fmla="*/ 44245 h 2020529"/>
              <a:gd name="connsiteX7" fmla="*/ 2728452 w 9158749"/>
              <a:gd name="connsiteY7" fmla="*/ 29496 h 2020529"/>
              <a:gd name="connsiteX8" fmla="*/ 3215149 w 9158749"/>
              <a:gd name="connsiteY8" fmla="*/ 0 h 2020529"/>
              <a:gd name="connsiteX9" fmla="*/ 3834581 w 9158749"/>
              <a:gd name="connsiteY9" fmla="*/ 29496 h 2020529"/>
              <a:gd name="connsiteX10" fmla="*/ 4350774 w 9158749"/>
              <a:gd name="connsiteY10" fmla="*/ 0 h 2020529"/>
              <a:gd name="connsiteX11" fmla="*/ 4601497 w 9158749"/>
              <a:gd name="connsiteY11" fmla="*/ 44245 h 2020529"/>
              <a:gd name="connsiteX12" fmla="*/ 4793226 w 9158749"/>
              <a:gd name="connsiteY12" fmla="*/ 88490 h 2020529"/>
              <a:gd name="connsiteX13" fmla="*/ 5043949 w 9158749"/>
              <a:gd name="connsiteY13" fmla="*/ 132735 h 2020529"/>
              <a:gd name="connsiteX14" fmla="*/ 5294671 w 9158749"/>
              <a:gd name="connsiteY14" fmla="*/ 250722 h 2020529"/>
              <a:gd name="connsiteX15" fmla="*/ 5515897 w 9158749"/>
              <a:gd name="connsiteY15" fmla="*/ 368709 h 2020529"/>
              <a:gd name="connsiteX16" fmla="*/ 5633884 w 9158749"/>
              <a:gd name="connsiteY16" fmla="*/ 471948 h 2020529"/>
              <a:gd name="connsiteX17" fmla="*/ 5884607 w 9158749"/>
              <a:gd name="connsiteY17" fmla="*/ 589935 h 2020529"/>
              <a:gd name="connsiteX18" fmla="*/ 6268065 w 9158749"/>
              <a:gd name="connsiteY18" fmla="*/ 722671 h 2020529"/>
              <a:gd name="connsiteX19" fmla="*/ 6710516 w 9158749"/>
              <a:gd name="connsiteY19" fmla="*/ 870154 h 2020529"/>
              <a:gd name="connsiteX20" fmla="*/ 7138220 w 9158749"/>
              <a:gd name="connsiteY20" fmla="*/ 943896 h 2020529"/>
              <a:gd name="connsiteX21" fmla="*/ 7595420 w 9158749"/>
              <a:gd name="connsiteY21" fmla="*/ 1032387 h 2020529"/>
              <a:gd name="connsiteX22" fmla="*/ 8052620 w 9158749"/>
              <a:gd name="connsiteY22" fmla="*/ 1106129 h 2020529"/>
              <a:gd name="connsiteX23" fmla="*/ 8480323 w 9158749"/>
              <a:gd name="connsiteY23" fmla="*/ 1135625 h 2020529"/>
              <a:gd name="connsiteX24" fmla="*/ 8657303 w 9158749"/>
              <a:gd name="connsiteY24" fmla="*/ 1165122 h 2020529"/>
              <a:gd name="connsiteX25" fmla="*/ 8790039 w 9158749"/>
              <a:gd name="connsiteY25" fmla="*/ 1209367 h 2020529"/>
              <a:gd name="connsiteX26" fmla="*/ 8996516 w 9158749"/>
              <a:gd name="connsiteY26" fmla="*/ 1224116 h 2020529"/>
              <a:gd name="connsiteX27" fmla="*/ 9158749 w 9158749"/>
              <a:gd name="connsiteY27" fmla="*/ 1194619 h 2020529"/>
              <a:gd name="connsiteX28" fmla="*/ 9158749 w 9158749"/>
              <a:gd name="connsiteY28" fmla="*/ 2020529 h 2020529"/>
              <a:gd name="connsiteX29" fmla="*/ 0 w 9158749"/>
              <a:gd name="connsiteY29" fmla="*/ 2020529 h 2020529"/>
              <a:gd name="connsiteX30" fmla="*/ 0 w 9158749"/>
              <a:gd name="connsiteY30" fmla="*/ 353961 h 202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58749" h="2020529">
                <a:moveTo>
                  <a:pt x="0" y="353961"/>
                </a:moveTo>
                <a:lnTo>
                  <a:pt x="339213" y="324464"/>
                </a:lnTo>
                <a:lnTo>
                  <a:pt x="604684" y="250722"/>
                </a:lnTo>
                <a:lnTo>
                  <a:pt x="1017639" y="162232"/>
                </a:lnTo>
                <a:lnTo>
                  <a:pt x="1386349" y="103238"/>
                </a:lnTo>
                <a:lnTo>
                  <a:pt x="1814052" y="88490"/>
                </a:lnTo>
                <a:lnTo>
                  <a:pt x="2271252" y="44245"/>
                </a:lnTo>
                <a:lnTo>
                  <a:pt x="2728452" y="29496"/>
                </a:lnTo>
                <a:lnTo>
                  <a:pt x="3215149" y="0"/>
                </a:lnTo>
                <a:lnTo>
                  <a:pt x="3834581" y="29496"/>
                </a:lnTo>
                <a:lnTo>
                  <a:pt x="4350774" y="0"/>
                </a:lnTo>
                <a:lnTo>
                  <a:pt x="4601497" y="44245"/>
                </a:lnTo>
                <a:lnTo>
                  <a:pt x="4793226" y="88490"/>
                </a:lnTo>
                <a:lnTo>
                  <a:pt x="5043949" y="132735"/>
                </a:lnTo>
                <a:lnTo>
                  <a:pt x="5294671" y="250722"/>
                </a:lnTo>
                <a:lnTo>
                  <a:pt x="5515897" y="368709"/>
                </a:lnTo>
                <a:lnTo>
                  <a:pt x="5633884" y="471948"/>
                </a:lnTo>
                <a:lnTo>
                  <a:pt x="5884607" y="589935"/>
                </a:lnTo>
                <a:lnTo>
                  <a:pt x="6268065" y="722671"/>
                </a:lnTo>
                <a:lnTo>
                  <a:pt x="6710516" y="870154"/>
                </a:lnTo>
                <a:lnTo>
                  <a:pt x="7138220" y="943896"/>
                </a:lnTo>
                <a:lnTo>
                  <a:pt x="7595420" y="1032387"/>
                </a:lnTo>
                <a:lnTo>
                  <a:pt x="8052620" y="1106129"/>
                </a:lnTo>
                <a:lnTo>
                  <a:pt x="8480323" y="1135625"/>
                </a:lnTo>
                <a:lnTo>
                  <a:pt x="8657303" y="1165122"/>
                </a:lnTo>
                <a:lnTo>
                  <a:pt x="8790039" y="1209367"/>
                </a:lnTo>
                <a:lnTo>
                  <a:pt x="8996516" y="1224116"/>
                </a:lnTo>
                <a:lnTo>
                  <a:pt x="9158749" y="1194619"/>
                </a:lnTo>
                <a:lnTo>
                  <a:pt x="9158749" y="2020529"/>
                </a:lnTo>
                <a:lnTo>
                  <a:pt x="0" y="2020529"/>
                </a:lnTo>
                <a:lnTo>
                  <a:pt x="0" y="353961"/>
                </a:lnTo>
                <a:close/>
              </a:path>
            </a:pathLst>
          </a:cu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9"/>
          <p:cNvGrpSpPr/>
          <p:nvPr/>
        </p:nvGrpSpPr>
        <p:grpSpPr>
          <a:xfrm>
            <a:off x="0" y="2143116"/>
            <a:ext cx="9144000" cy="984248"/>
            <a:chOff x="0" y="2143116"/>
            <a:chExt cx="9144000" cy="984248"/>
          </a:xfrm>
        </p:grpSpPr>
        <p:pic>
          <p:nvPicPr>
            <p:cNvPr id="29" name="Picture 2"/>
            <p:cNvPicPr>
              <a:picLocks noChangeAspect="1" noChangeArrowheads="1"/>
            </p:cNvPicPr>
            <p:nvPr/>
          </p:nvPicPr>
          <p:blipFill>
            <a:blip r:embed="rId8" cstate="print"/>
            <a:srcRect/>
            <a:stretch>
              <a:fillRect/>
            </a:stretch>
          </p:blipFill>
          <p:spPr bwMode="auto">
            <a:xfrm>
              <a:off x="4343400" y="2143116"/>
              <a:ext cx="4800600" cy="984248"/>
            </a:xfrm>
            <a:prstGeom prst="rect">
              <a:avLst/>
            </a:prstGeom>
            <a:noFill/>
            <a:ln w="9525">
              <a:noFill/>
              <a:miter lim="800000"/>
              <a:headEnd/>
              <a:tailEnd/>
            </a:ln>
            <a:effectLst/>
          </p:spPr>
        </p:pic>
        <p:pic>
          <p:nvPicPr>
            <p:cNvPr id="28" name="Picture 2"/>
            <p:cNvPicPr>
              <a:picLocks noChangeAspect="1" noChangeArrowheads="1"/>
            </p:cNvPicPr>
            <p:nvPr/>
          </p:nvPicPr>
          <p:blipFill>
            <a:blip r:embed="rId8" cstate="print"/>
            <a:srcRect/>
            <a:stretch>
              <a:fillRect/>
            </a:stretch>
          </p:blipFill>
          <p:spPr bwMode="auto">
            <a:xfrm>
              <a:off x="0" y="2143116"/>
              <a:ext cx="4800600" cy="984248"/>
            </a:xfrm>
            <a:prstGeom prst="rect">
              <a:avLst/>
            </a:prstGeom>
            <a:noFill/>
            <a:ln w="9525">
              <a:noFill/>
              <a:miter lim="800000"/>
              <a:headEnd/>
              <a:tailEnd/>
            </a:ln>
            <a:effectLst/>
          </p:spPr>
        </p:pic>
      </p:grpSp>
      <p:pic>
        <p:nvPicPr>
          <p:cNvPr id="27" name="Picture 2"/>
          <p:cNvPicPr>
            <a:picLocks noChangeAspect="1" noChangeArrowheads="1"/>
          </p:cNvPicPr>
          <p:nvPr/>
        </p:nvPicPr>
        <p:blipFill>
          <a:blip r:embed="rId7" cstate="print"/>
          <a:srcRect/>
          <a:stretch>
            <a:fillRect/>
          </a:stretch>
        </p:blipFill>
        <p:spPr bwMode="auto">
          <a:xfrm>
            <a:off x="0" y="2143116"/>
            <a:ext cx="9144000" cy="3643338"/>
          </a:xfrm>
          <a:prstGeom prst="rect">
            <a:avLst/>
          </a:prstGeom>
          <a:noFill/>
          <a:ln w="9525">
            <a:noFill/>
            <a:miter lim="800000"/>
            <a:headEnd/>
            <a:tailEnd/>
          </a:ln>
        </p:spPr>
      </p:pic>
      <p:sp>
        <p:nvSpPr>
          <p:cNvPr id="24" name="Title 1"/>
          <p:cNvSpPr txBox="1">
            <a:spLocks/>
          </p:cNvSpPr>
          <p:nvPr/>
        </p:nvSpPr>
        <p:spPr>
          <a:xfrm>
            <a:off x="1357290" y="1988840"/>
            <a:ext cx="6429420" cy="1440160"/>
          </a:xfrm>
          <a:prstGeom prst="rect">
            <a:avLst/>
          </a:prstGeom>
        </p:spPr>
        <p:txBody>
          <a:bodyPr vert="horz" lIns="91411" tIns="45705" rIns="91411" bIns="45705" rtlCol="0" anchor="ctr">
            <a:noAutofit/>
          </a:bodyPr>
          <a:lstStyle/>
          <a:p>
            <a:pPr algn="ctr">
              <a:spcBef>
                <a:spcPct val="0"/>
              </a:spcBef>
              <a:defRPr/>
            </a:pPr>
            <a:r>
              <a:rPr lang="en-US" sz="2400" b="1" dirty="0" smtClean="0">
                <a:solidFill>
                  <a:srgbClr val="002060"/>
                </a:solidFill>
              </a:rPr>
              <a:t>Part 10 – Summing up</a:t>
            </a:r>
          </a:p>
          <a:p>
            <a:pPr algn="ctr">
              <a:spcBef>
                <a:spcPct val="0"/>
              </a:spcBef>
              <a:defRPr/>
            </a:pPr>
            <a:r>
              <a:rPr lang="en-US" sz="2400" b="1" dirty="0" smtClean="0">
                <a:solidFill>
                  <a:srgbClr val="002060"/>
                </a:solidFill>
              </a:rPr>
              <a:t>There was a flood!</a:t>
            </a:r>
          </a:p>
          <a:p>
            <a:pPr algn="ctr">
              <a:spcBef>
                <a:spcPct val="0"/>
              </a:spcBef>
              <a:defRPr/>
            </a:pPr>
            <a:r>
              <a:rPr lang="en-US" sz="2400" b="1" dirty="0" smtClean="0">
                <a:solidFill>
                  <a:srgbClr val="002060"/>
                </a:solidFill>
              </a:rPr>
              <a:t>and there is judgment to come</a:t>
            </a:r>
            <a:endParaRPr lang="en-US" sz="24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
                                      <p:cBhvr>
                                        <p:cTn id="6" dur="48404" fill="hold"/>
                                        <p:tgtEl>
                                          <p:spTgt spid="25"/>
                                        </p:tgtEl>
                                      </p:cBhvr>
                                    </p:cmd>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2000"/>
                                        <p:tgtEl>
                                          <p:spTgt spid="9"/>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par>
                          <p:cTn id="14" fill="hold">
                            <p:stCondLst>
                              <p:cond delay="4000"/>
                            </p:stCondLst>
                            <p:childTnLst>
                              <p:par>
                                <p:cTn id="15" presetID="10" presetClass="entr" presetSubtype="0" fill="hold" nodeType="after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2000"/>
                                        <p:tgtEl>
                                          <p:spTgt spid="8">
                                            <p:txEl>
                                              <p:pRg st="0" end="0"/>
                                            </p:txEl>
                                          </p:spTgt>
                                        </p:tgtEl>
                                      </p:cBhvr>
                                    </p:animEffect>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2000"/>
                                        <p:tgtEl>
                                          <p:spTgt spid="8">
                                            <p:txEl>
                                              <p:pRg st="1" end="1"/>
                                            </p:txEl>
                                          </p:spTgt>
                                        </p:tgtEl>
                                      </p:cBhvr>
                                    </p:animEffect>
                                  </p:childTnLst>
                                </p:cTn>
                              </p:par>
                            </p:childTnLst>
                          </p:cTn>
                        </p:par>
                        <p:par>
                          <p:cTn id="22" fill="hold">
                            <p:stCondLst>
                              <p:cond delay="8000"/>
                            </p:stCondLst>
                            <p:childTnLst>
                              <p:par>
                                <p:cTn id="23" presetID="10" presetClass="entr" presetSubtype="0" fill="hold" nodeType="after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fade">
                                      <p:cBhvr>
                                        <p:cTn id="25" dur="2000"/>
                                        <p:tgtEl>
                                          <p:spTgt spid="20">
                                            <p:txEl>
                                              <p:pRg st="0" end="0"/>
                                            </p:txEl>
                                          </p:spTgt>
                                        </p:tgtEl>
                                      </p:cBhvr>
                                    </p:animEffect>
                                  </p:childTnLst>
                                </p:cTn>
                              </p:par>
                            </p:childTnLst>
                          </p:cTn>
                        </p:par>
                        <p:par>
                          <p:cTn id="26" fill="hold">
                            <p:stCondLst>
                              <p:cond delay="100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2000"/>
                                        <p:tgtEl>
                                          <p:spTgt spid="24"/>
                                        </p:tgtEl>
                                      </p:cBhvr>
                                    </p:animEffect>
                                  </p:childTnLst>
                                </p:cTn>
                              </p:par>
                            </p:childTnLst>
                          </p:cTn>
                        </p:par>
                        <p:par>
                          <p:cTn id="30" fill="hold">
                            <p:stCondLst>
                              <p:cond delay="12000"/>
                            </p:stCondLst>
                            <p:childTnLst>
                              <p:par>
                                <p:cTn id="31" presetID="10"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2000"/>
                                        <p:tgtEl>
                                          <p:spTgt spid="22"/>
                                        </p:tgtEl>
                                      </p:cBhvr>
                                    </p:animEffect>
                                  </p:childTnLst>
                                </p:cTn>
                              </p:par>
                            </p:childTnLst>
                          </p:cTn>
                        </p:par>
                        <p:par>
                          <p:cTn id="34" fill="hold">
                            <p:stCondLst>
                              <p:cond delay="140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000"/>
                                        <p:tgtEl>
                                          <p:spTgt spid="2"/>
                                        </p:tgtEl>
                                      </p:cBhvr>
                                    </p:animEffect>
                                  </p:childTnLst>
                                </p:cTn>
                              </p:par>
                            </p:childTnLst>
                          </p:cTn>
                        </p:par>
                        <p:par>
                          <p:cTn id="38" fill="hold">
                            <p:stCondLst>
                              <p:cond delay="1600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0"/>
                                        <p:tgtEl>
                                          <p:spTgt spid="10"/>
                                        </p:tgtEl>
                                      </p:cBhvr>
                                    </p:animEffect>
                                  </p:childTnLst>
                                </p:cTn>
                              </p:par>
                            </p:childTnLst>
                          </p:cTn>
                        </p:par>
                        <p:par>
                          <p:cTn id="42" fill="hold">
                            <p:stCondLst>
                              <p:cond delay="18000"/>
                            </p:stCondLst>
                            <p:childTnLst>
                              <p:par>
                                <p:cTn id="43" presetID="10" presetClass="entr" presetSubtype="0"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2000"/>
                                        <p:tgtEl>
                                          <p:spTgt spid="18"/>
                                        </p:tgtEl>
                                      </p:cBhvr>
                                    </p:animEffect>
                                  </p:childTnLst>
                                </p:cTn>
                              </p:par>
                            </p:childTnLst>
                          </p:cTn>
                        </p:par>
                        <p:par>
                          <p:cTn id="46" fill="hold">
                            <p:stCondLst>
                              <p:cond delay="20000"/>
                            </p:stCondLst>
                            <p:childTnLst>
                              <p:par>
                                <p:cTn id="47" presetID="10"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par>
                          <p:cTn id="50" fill="hold">
                            <p:stCondLst>
                              <p:cond delay="22000"/>
                            </p:stCondLst>
                            <p:childTnLst>
                              <p:par>
                                <p:cTn id="51" presetID="10"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000"/>
                                        <p:tgtEl>
                                          <p:spTgt spid="11"/>
                                        </p:tgtEl>
                                      </p:cBhvr>
                                    </p:animEffect>
                                  </p:childTnLst>
                                </p:cTn>
                              </p:par>
                            </p:childTnLst>
                          </p:cTn>
                        </p:par>
                        <p:par>
                          <p:cTn id="54" fill="hold">
                            <p:stCondLst>
                              <p:cond delay="24000"/>
                            </p:stCondLst>
                            <p:childTnLst>
                              <p:par>
                                <p:cTn id="55" presetID="1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2000"/>
                                        <p:tgtEl>
                                          <p:spTgt spid="6"/>
                                        </p:tgtEl>
                                      </p:cBhvr>
                                    </p:animEffect>
                                  </p:childTnLst>
                                </p:cTn>
                              </p:par>
                            </p:childTnLst>
                          </p:cTn>
                        </p:par>
                        <p:par>
                          <p:cTn id="58" fill="hold">
                            <p:stCondLst>
                              <p:cond delay="26000"/>
                            </p:stCondLst>
                            <p:childTnLst>
                              <p:par>
                                <p:cTn id="59" presetID="10" presetClass="entr" presetSubtype="0"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2000"/>
                                        <p:tgtEl>
                                          <p:spTgt spid="7"/>
                                        </p:tgtEl>
                                      </p:cBhvr>
                                    </p:animEffect>
                                  </p:childTnLst>
                                </p:cTn>
                              </p:par>
                            </p:childTnLst>
                          </p:cTn>
                        </p:par>
                        <p:par>
                          <p:cTn id="62" fill="hold">
                            <p:stCondLst>
                              <p:cond delay="28000"/>
                            </p:stCondLst>
                            <p:childTnLst>
                              <p:par>
                                <p:cTn id="63" presetID="10"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2000"/>
                                        <p:tgtEl>
                                          <p:spTgt spid="12"/>
                                        </p:tgtEl>
                                      </p:cBhvr>
                                    </p:animEffect>
                                  </p:childTnLst>
                                </p:cTn>
                              </p:par>
                            </p:childTnLst>
                          </p:cTn>
                        </p:par>
                        <p:par>
                          <p:cTn id="66" fill="hold">
                            <p:stCondLst>
                              <p:cond delay="30000"/>
                            </p:stCondLst>
                            <p:childTnLst>
                              <p:par>
                                <p:cTn id="67" presetID="10" presetClass="entr" presetSubtype="0" fill="hold" nodeType="after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2000"/>
                                        <p:tgtEl>
                                          <p:spTgt spid="3"/>
                                        </p:tgtEl>
                                      </p:cBhvr>
                                    </p:animEffect>
                                  </p:childTnLst>
                                </p:cTn>
                              </p:par>
                            </p:childTnLst>
                          </p:cTn>
                        </p:par>
                        <p:par>
                          <p:cTn id="70" fill="hold">
                            <p:stCondLst>
                              <p:cond delay="32000"/>
                            </p:stCondLst>
                            <p:childTnLst>
                              <p:par>
                                <p:cTn id="71" presetID="1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0"/>
                                        <p:tgtEl>
                                          <p:spTgt spid="27"/>
                                        </p:tgtEl>
                                      </p:cBhvr>
                                    </p:animEffect>
                                  </p:childTnLst>
                                </p:cTn>
                              </p:par>
                            </p:childTnLst>
                          </p:cTn>
                        </p:par>
                        <p:par>
                          <p:cTn id="74" fill="hold">
                            <p:stCondLst>
                              <p:cond delay="37000"/>
                            </p:stCondLst>
                            <p:childTnLst>
                              <p:par>
                                <p:cTn id="75" presetID="10" presetClass="exit" presetSubtype="0" fill="hold" grpId="0" nodeType="afterEffect">
                                  <p:stCondLst>
                                    <p:cond delay="0"/>
                                  </p:stCondLst>
                                  <p:childTnLst>
                                    <p:animEffect transition="out" filter="fade">
                                      <p:cBhvr>
                                        <p:cTn id="76" dur="2000"/>
                                        <p:tgtEl>
                                          <p:spTgt spid="21"/>
                                        </p:tgtEl>
                                      </p:cBhvr>
                                    </p:animEffect>
                                    <p:set>
                                      <p:cBhvr>
                                        <p:cTn id="77"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78" fill="hold" display="0">
                  <p:stCondLst>
                    <p:cond delay="indefinite"/>
                  </p:stCondLst>
                  <p:endCondLst>
                    <p:cond evt="onPrev" delay="0">
                      <p:tgtEl>
                        <p:sldTgt/>
                      </p:tgtEl>
                    </p:cond>
                    <p:cond evt="onStopAudio" delay="0">
                      <p:tgtEl>
                        <p:sldTgt/>
                      </p:tgtEl>
                    </p:cond>
                  </p:endCondLst>
                </p:cTn>
                <p:tgtEl>
                  <p:spTgt spid="31"/>
                </p:tgtEl>
              </p:cMediaNode>
            </p:audio>
            <p:audio>
              <p:cMediaNode showWhenStopped="0">
                <p:cTn id="79" fill="hold" display="0">
                  <p:stCondLst>
                    <p:cond delay="indefinite"/>
                  </p:stCondLst>
                  <p:endCondLst>
                    <p:cond evt="onPrev" delay="0">
                      <p:tgtEl>
                        <p:sldTgt/>
                      </p:tgtEl>
                    </p:cond>
                    <p:cond evt="onStopAudio" delay="0">
                      <p:tgtEl>
                        <p:sldTgt/>
                      </p:tgtEl>
                    </p:cond>
                  </p:endCondLst>
                </p:cTn>
                <p:tgtEl>
                  <p:spTgt spid="25"/>
                </p:tgtEl>
              </p:cMediaNode>
            </p:audio>
          </p:childTnLst>
        </p:cTn>
      </p:par>
    </p:tnLst>
    <p:bldLst>
      <p:bldP spid="21" grpId="0" animBg="1"/>
      <p:bldP spid="9" grpId="0"/>
      <p:bldP spid="10" grpId="0"/>
      <p:bldP spid="6" grpId="0" animBg="1"/>
      <p:bldP spid="7" grpId="0" animBg="1"/>
      <p:bldP spid="11" grpId="0" animBg="1"/>
      <p:bldP spid="12" grpId="0" animBg="1"/>
      <p:bldP spid="22" grpId="0" animBg="1"/>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7544" y="116632"/>
            <a:ext cx="6336704" cy="1143000"/>
          </a:xfrm>
        </p:spPr>
        <p:txBody>
          <a:bodyPr anchor="t" anchorCtr="0">
            <a:normAutofit fontScale="90000"/>
          </a:bodyPr>
          <a:lstStyle/>
          <a:p>
            <a:pPr algn="l"/>
            <a:r>
              <a:rPr lang="en-ZA" sz="2400" b="1" dirty="0" smtClean="0">
                <a:solidFill>
                  <a:schemeClr val="tx2"/>
                </a:solidFill>
              </a:rPr>
              <a:t>We live in an unstable Universe</a:t>
            </a:r>
            <a:br>
              <a:rPr lang="en-ZA" sz="2400" b="1" dirty="0" smtClean="0">
                <a:solidFill>
                  <a:schemeClr val="tx2"/>
                </a:solidFill>
              </a:rPr>
            </a:br>
            <a:r>
              <a:rPr lang="en-ZA" sz="2400" b="1" dirty="0" smtClean="0">
                <a:solidFill>
                  <a:schemeClr val="tx2"/>
                </a:solidFill>
              </a:rPr>
              <a:t>Birth of Stars three light year high pillar of gas</a:t>
            </a:r>
            <a:endParaRPr lang="en-ZA" sz="2400" b="1" dirty="0" smtClean="0">
              <a:solidFill>
                <a:srgbClr val="002060"/>
              </a:solidFill>
            </a:endParaRPr>
          </a:p>
        </p:txBody>
      </p:sp>
      <p:pic>
        <p:nvPicPr>
          <p:cNvPr id="14338" name="Picture 2"/>
          <p:cNvPicPr>
            <a:picLocks noChangeAspect="1" noChangeArrowheads="1"/>
          </p:cNvPicPr>
          <p:nvPr/>
        </p:nvPicPr>
        <p:blipFill>
          <a:blip r:embed="rId3" cstate="print"/>
          <a:srcRect/>
          <a:stretch>
            <a:fillRect/>
          </a:stretch>
        </p:blipFill>
        <p:spPr bwMode="auto">
          <a:xfrm>
            <a:off x="1259632" y="1367273"/>
            <a:ext cx="6863408" cy="5490727"/>
          </a:xfrm>
          <a:prstGeom prst="rect">
            <a:avLst/>
          </a:prstGeom>
          <a:noFill/>
          <a:ln w="9525">
            <a:noFill/>
            <a:miter lim="800000"/>
            <a:headEnd/>
            <a:tailEnd/>
          </a:ln>
        </p:spPr>
      </p:pic>
    </p:spTree>
    <p:extLst>
      <p:ext uri="{BB962C8B-B14F-4D97-AF65-F5344CB8AC3E}">
        <p14:creationId xmlns:p14="http://schemas.microsoft.com/office/powerpoint/2010/main" val="60626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Contact information</a:t>
            </a:r>
          </a:p>
        </p:txBody>
      </p:sp>
      <p:sp>
        <p:nvSpPr>
          <p:cNvPr id="41987" name="Rectangle 3"/>
          <p:cNvSpPr>
            <a:spLocks noGrp="1" noChangeArrowheads="1"/>
          </p:cNvSpPr>
          <p:nvPr>
            <p:ph type="body" idx="1"/>
          </p:nvPr>
        </p:nvSpPr>
        <p:spPr>
          <a:xfrm>
            <a:off x="457200" y="1556793"/>
            <a:ext cx="8229600" cy="4872604"/>
          </a:xfrm>
        </p:spPr>
        <p:txBody>
          <a:bodyPr>
            <a:normAutofit/>
          </a:bodyPr>
          <a:lstStyle/>
          <a:p>
            <a:pPr eaLnBrk="1" hangingPunct="1">
              <a:buFont typeface="Wingdings" pitchFamily="2" charset="2"/>
              <a:buChar char="Ø"/>
            </a:pPr>
            <a:r>
              <a:rPr lang="en-US" sz="1800" dirty="0" smtClean="0">
                <a:solidFill>
                  <a:srgbClr val="150C8E"/>
                </a:solidFill>
              </a:rPr>
              <a:t>I can be contacted </a:t>
            </a:r>
            <a:r>
              <a:rPr lang="en-US" sz="1800" smtClean="0">
                <a:solidFill>
                  <a:srgbClr val="150C8E"/>
                </a:solidFill>
              </a:rPr>
              <a:t>at </a:t>
            </a:r>
            <a:r>
              <a:rPr lang="en-US" sz="1800" smtClean="0">
                <a:solidFill>
                  <a:srgbClr val="150C8E"/>
                </a:solidFill>
                <a:hlinkClick r:id="rId3"/>
              </a:rPr>
              <a:t>James@ETI-Ministries.org</a:t>
            </a:r>
            <a:endParaRPr lang="en-US" sz="1800" dirty="0" smtClean="0">
              <a:solidFill>
                <a:srgbClr val="150C8E"/>
              </a:solidFill>
            </a:endParaRPr>
          </a:p>
          <a:p>
            <a:pPr eaLnBrk="1" hangingPunct="1">
              <a:buNone/>
            </a:pPr>
            <a:r>
              <a:rPr lang="en-US" sz="1800" dirty="0" smtClean="0">
                <a:solidFill>
                  <a:srgbClr val="150C8E"/>
                </a:solidFill>
              </a:rPr>
              <a:t>                                or </a:t>
            </a:r>
            <a:r>
              <a:rPr lang="en-US" sz="1800" dirty="0" smtClean="0">
                <a:solidFill>
                  <a:srgbClr val="150C8E"/>
                </a:solidFill>
                <a:hlinkClick r:id="rId4"/>
              </a:rPr>
              <a:t>James@JAR-A.com</a:t>
            </a:r>
            <a:endParaRPr lang="en-US" sz="1800" dirty="0" smtClean="0">
              <a:solidFill>
                <a:srgbClr val="150C8E"/>
              </a:solidFill>
            </a:endParaRPr>
          </a:p>
          <a:p>
            <a:pPr eaLnBrk="1" hangingPunct="1">
              <a:buFont typeface="Wingdings" pitchFamily="2" charset="2"/>
              <a:buChar char="Ø"/>
            </a:pPr>
            <a:endParaRPr lang="en-ZA" sz="1800" dirty="0" smtClean="0">
              <a:solidFill>
                <a:srgbClr val="150C8E"/>
              </a:solidFill>
            </a:endParaRPr>
          </a:p>
          <a:p>
            <a:pPr eaLnBrk="1" hangingPunct="1">
              <a:buNone/>
            </a:pPr>
            <a:r>
              <a:rPr lang="en-ZA" sz="1800" dirty="0" smtClean="0">
                <a:solidFill>
                  <a:srgbClr val="150C8E"/>
                </a:solidFill>
              </a:rPr>
              <a:t>   </a:t>
            </a:r>
          </a:p>
          <a:p>
            <a:pPr>
              <a:buFont typeface="Wingdings" pitchFamily="2" charset="2"/>
              <a:buChar char="Ø"/>
            </a:pPr>
            <a:endParaRPr lang="en-ZA" sz="1800" dirty="0" smtClean="0">
              <a:solidFill>
                <a:srgbClr val="150C8E"/>
              </a:solidFill>
            </a:endParaRPr>
          </a:p>
          <a:p>
            <a:pPr>
              <a:buFont typeface="Wingdings" pitchFamily="2" charset="2"/>
              <a:buChar char="Ø"/>
            </a:pPr>
            <a:endParaRPr lang="en-ZA" sz="1800" dirty="0" smtClean="0">
              <a:solidFill>
                <a:srgbClr val="150C8E"/>
              </a:solidFill>
            </a:endParaRPr>
          </a:p>
          <a:p>
            <a:pPr>
              <a:buFont typeface="Wingdings" pitchFamily="2" charset="2"/>
              <a:buChar char="Ø"/>
            </a:pPr>
            <a:endParaRPr lang="en-ZA" sz="1800" dirty="0" smtClean="0">
              <a:solidFill>
                <a:srgbClr val="150C8E"/>
              </a:solidFill>
            </a:endParaRPr>
          </a:p>
          <a:p>
            <a:pPr>
              <a:buFont typeface="Wingdings" pitchFamily="2" charset="2"/>
              <a:buChar char="Ø"/>
            </a:pPr>
            <a:endParaRPr lang="en-ZA" sz="1800" dirty="0" smtClean="0">
              <a:solidFill>
                <a:srgbClr val="150C8E"/>
              </a:solidFill>
            </a:endParaRPr>
          </a:p>
        </p:txBody>
      </p:sp>
      <p:pic>
        <p:nvPicPr>
          <p:cNvPr id="4" name="Picture 4"/>
          <p:cNvPicPr>
            <a:picLocks noChangeAspect="1" noChangeArrowheads="1"/>
          </p:cNvPicPr>
          <p:nvPr/>
        </p:nvPicPr>
        <p:blipFill>
          <a:blip r:embed="rId5" cstate="print"/>
          <a:srcRect/>
          <a:stretch>
            <a:fillRect/>
          </a:stretch>
        </p:blipFill>
        <p:spPr bwMode="auto">
          <a:xfrm>
            <a:off x="6804248" y="1412776"/>
            <a:ext cx="2339752" cy="544522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1000"/>
                                        <p:tgtEl>
                                          <p:spTgt spid="41987">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1" end="1"/>
                                            </p:txEl>
                                          </p:spTgt>
                                        </p:tgtEl>
                                        <p:attrNameLst>
                                          <p:attrName>style.visibility</p:attrName>
                                        </p:attrNameLst>
                                      </p:cBhvr>
                                      <p:to>
                                        <p:strVal val="visible"/>
                                      </p:to>
                                    </p:set>
                                    <p:animEffect transition="in" filter="fade">
                                      <p:cBhvr>
                                        <p:cTn id="15" dur="1000"/>
                                        <p:tgtEl>
                                          <p:spTgt spid="41987">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987">
                                            <p:txEl>
                                              <p:pRg st="3" end="3"/>
                                            </p:txEl>
                                          </p:spTgt>
                                        </p:tgtEl>
                                        <p:attrNameLst>
                                          <p:attrName>style.visibility</p:attrName>
                                        </p:attrNameLst>
                                      </p:cBhvr>
                                      <p:to>
                                        <p:strVal val="visible"/>
                                      </p:to>
                                    </p:set>
                                    <p:animEffect transition="in" filter="fade">
                                      <p:cBhvr>
                                        <p:cTn id="19" dur="1000"/>
                                        <p:tgtEl>
                                          <p:spTgt spid="419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1424112"/>
            <a:ext cx="9144000" cy="5433888"/>
          </a:xfrm>
          <a:prstGeom prst="rect">
            <a:avLst/>
          </a:prstGeom>
          <a:noFill/>
          <a:ln w="9525">
            <a:noFill/>
            <a:miter lim="800000"/>
            <a:headEnd/>
            <a:tailEnd/>
          </a:ln>
          <a:effectLst/>
        </p:spPr>
      </p:pic>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Dedication</a:t>
            </a:r>
          </a:p>
        </p:txBody>
      </p:sp>
      <p:sp>
        <p:nvSpPr>
          <p:cNvPr id="41987" name="Rectangle 3"/>
          <p:cNvSpPr>
            <a:spLocks noGrp="1" noChangeArrowheads="1"/>
          </p:cNvSpPr>
          <p:nvPr>
            <p:ph type="body" idx="1"/>
          </p:nvPr>
        </p:nvSpPr>
        <p:spPr>
          <a:xfrm>
            <a:off x="457200" y="1700809"/>
            <a:ext cx="5987008" cy="4728588"/>
          </a:xfrm>
        </p:spPr>
        <p:txBody>
          <a:bodyPr/>
          <a:lstStyle/>
          <a:p>
            <a:pPr eaLnBrk="1" hangingPunct="1">
              <a:buFont typeface="Wingdings" pitchFamily="2" charset="2"/>
              <a:buChar char="Ø"/>
            </a:pPr>
            <a:r>
              <a:rPr lang="en-US" sz="1800" dirty="0" smtClean="0">
                <a:solidFill>
                  <a:srgbClr val="150C8E"/>
                </a:solidFill>
              </a:rPr>
              <a:t>This presentation is dedicated to our Creator, Yah {the LORD} the eternally self existing, who is the reason for our existence and the source of our being and who desires our fellowship with Himself for eternity</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In whom we live and move and have our being</a:t>
            </a:r>
            <a:endParaRPr lang="en-US" sz="1800" dirty="0" smtClean="0">
              <a:solidFill>
                <a:srgbClr val="150C8E"/>
              </a:solidFill>
            </a:endParaRP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May Yah the eternally self existing make His face to shine upon you and give you His peace</a:t>
            </a:r>
          </a:p>
          <a:p>
            <a:pPr eaLnBrk="1" hangingPunct="1">
              <a:buFont typeface="Wingdings" pitchFamily="2" charset="2"/>
              <a:buChar char="Ø"/>
            </a:pPr>
            <a:endParaRPr lang="en-ZA" sz="1800" dirty="0" smtClean="0">
              <a:solidFill>
                <a:srgbClr val="150C8E"/>
              </a:solidFill>
            </a:endParaRPr>
          </a:p>
        </p:txBody>
      </p:sp>
      <p:pic>
        <p:nvPicPr>
          <p:cNvPr id="5" name="Picture 4"/>
          <p:cNvPicPr>
            <a:picLocks noChangeAspect="1" noChangeArrowheads="1"/>
          </p:cNvPicPr>
          <p:nvPr/>
        </p:nvPicPr>
        <p:blipFill>
          <a:blip r:embed="rId4" cstate="print"/>
          <a:srcRect/>
          <a:stretch>
            <a:fillRect/>
          </a:stretch>
        </p:blipFill>
        <p:spPr bwMode="auto">
          <a:xfrm>
            <a:off x="6918733" y="1431978"/>
            <a:ext cx="2225267" cy="542602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2000"/>
                                        <p:tgtEl>
                                          <p:spTgt spid="41987">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2000"/>
                                        <p:tgtEl>
                                          <p:spTgt spid="41987">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2000"/>
                                        <p:tgtEl>
                                          <p:spTgt spid="41987">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1428736"/>
            <a:ext cx="9144000" cy="4736568"/>
          </a:xfrm>
          <a:prstGeom prst="rect">
            <a:avLst/>
          </a:prstGeom>
          <a:ln w="9525">
            <a:noFill/>
            <a:miter lim="800000"/>
            <a:headEnd/>
            <a:tailEnd/>
          </a:ln>
          <a:effectLst>
            <a:outerShdw blurRad="50800" dist="50800" dir="5400000" algn="ctr" rotWithShape="0">
              <a:srgbClr val="000000"/>
            </a:outerShdw>
          </a:effectLst>
        </p:spPr>
      </p:pic>
      <p:sp>
        <p:nvSpPr>
          <p:cNvPr id="25" name="TextBox 24"/>
          <p:cNvSpPr txBox="1"/>
          <p:nvPr/>
        </p:nvSpPr>
        <p:spPr>
          <a:xfrm>
            <a:off x="571472" y="6211669"/>
            <a:ext cx="8072494" cy="646331"/>
          </a:xfrm>
          <a:prstGeom prst="rect">
            <a:avLst/>
          </a:prstGeom>
          <a:noFill/>
        </p:spPr>
        <p:txBody>
          <a:bodyPr wrap="square" rtlCol="0">
            <a:spAutoFit/>
          </a:bodyPr>
          <a:lstStyle/>
          <a:p>
            <a:pPr algn="ctr"/>
            <a:r>
              <a:rPr lang="en-ZA" b="1" dirty="0" err="1" smtClean="0">
                <a:solidFill>
                  <a:srgbClr val="002060"/>
                </a:solidFill>
                <a:hlinkClick r:id="rId4"/>
              </a:rPr>
              <a:t>James@ETIMin.org</a:t>
            </a:r>
            <a:endParaRPr lang="en-ZA" b="1" dirty="0" smtClean="0">
              <a:solidFill>
                <a:srgbClr val="002060"/>
              </a:solidFill>
            </a:endParaRPr>
          </a:p>
          <a:p>
            <a:pPr algn="ctr"/>
            <a:r>
              <a:rPr lang="en-ZA" b="1" dirty="0" smtClean="0">
                <a:solidFill>
                  <a:srgbClr val="002060"/>
                </a:solidFill>
              </a:rPr>
              <a:t>Telephone: ++27-(0)83-251-6644</a:t>
            </a:r>
          </a:p>
        </p:txBody>
      </p:sp>
      <p:sp>
        <p:nvSpPr>
          <p:cNvPr id="20" name="TextBox 19"/>
          <p:cNvSpPr txBox="1"/>
          <p:nvPr/>
        </p:nvSpPr>
        <p:spPr>
          <a:xfrm>
            <a:off x="0" y="181089"/>
            <a:ext cx="6804248" cy="1015663"/>
          </a:xfrm>
          <a:prstGeom prst="rect">
            <a:avLst/>
          </a:prstGeom>
          <a:noFill/>
        </p:spPr>
        <p:txBody>
          <a:bodyPr wrap="square" rtlCol="0">
            <a:spAutoFit/>
          </a:bodyPr>
          <a:lstStyle/>
          <a:p>
            <a:r>
              <a:rPr lang="en-ZA" sz="2000" b="1" dirty="0" smtClean="0">
                <a:solidFill>
                  <a:srgbClr val="002060"/>
                </a:solidFill>
              </a:rPr>
              <a:t>If you do not act within 48 hours you probably never will – act TODAY! </a:t>
            </a:r>
            <a:r>
              <a:rPr lang="en-ZA" sz="2000" b="1" dirty="0" smtClean="0">
                <a:solidFill>
                  <a:srgbClr val="002060"/>
                </a:solidFill>
                <a:sym typeface="Wingdings" pitchFamily="2" charset="2"/>
              </a:rPr>
              <a:t></a:t>
            </a:r>
          </a:p>
          <a:p>
            <a:r>
              <a:rPr lang="en-ZA" sz="2000" b="1" dirty="0" smtClean="0">
                <a:solidFill>
                  <a:srgbClr val="002060"/>
                </a:solidFill>
                <a:sym typeface="Wingdings" pitchFamily="2" charset="2"/>
              </a:rPr>
              <a:t>Write down your top three action points NOW</a:t>
            </a:r>
            <a:endParaRPr lang="en-US" sz="2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2000"/>
                                        <p:tgtEl>
                                          <p:spTgt spid="25">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5">
                                            <p:txEl>
                                              <p:pRg st="1" end="1"/>
                                            </p:txEl>
                                          </p:spTgt>
                                        </p:tgtEl>
                                        <p:attrNameLst>
                                          <p:attrName>style.visibility</p:attrName>
                                        </p:attrNameLst>
                                      </p:cBhvr>
                                      <p:to>
                                        <p:strVal val="visible"/>
                                      </p:to>
                                    </p:set>
                                    <p:animEffect transition="in" filter="fade">
                                      <p:cBhvr>
                                        <p:cTn id="15" dur="20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idge over Lush Gorge iStock_000005395408Medium.jpg"/>
          <p:cNvPicPr>
            <a:picLocks noChangeAspect="1"/>
          </p:cNvPicPr>
          <p:nvPr/>
        </p:nvPicPr>
        <p:blipFill>
          <a:blip r:embed="rId3" cstate="print"/>
          <a:stretch>
            <a:fillRect/>
          </a:stretch>
        </p:blipFill>
        <p:spPr>
          <a:xfrm>
            <a:off x="0" y="1412776"/>
            <a:ext cx="9144000" cy="5445224"/>
          </a:xfrm>
          <a:prstGeom prst="rect">
            <a:avLst/>
          </a:prstGeom>
        </p:spPr>
      </p:pic>
      <p:sp>
        <p:nvSpPr>
          <p:cNvPr id="6" name="TextBox 5"/>
          <p:cNvSpPr txBox="1"/>
          <p:nvPr/>
        </p:nvSpPr>
        <p:spPr>
          <a:xfrm>
            <a:off x="251520" y="188640"/>
            <a:ext cx="7000924" cy="1015663"/>
          </a:xfrm>
          <a:prstGeom prst="rect">
            <a:avLst/>
          </a:prstGeom>
          <a:noFill/>
        </p:spPr>
        <p:txBody>
          <a:bodyPr wrap="square" rtlCol="0">
            <a:spAutoFit/>
          </a:bodyPr>
          <a:lstStyle/>
          <a:p>
            <a:r>
              <a:rPr lang="en-ZA" sz="2000" b="1" dirty="0" smtClean="0">
                <a:solidFill>
                  <a:srgbClr val="002060"/>
                </a:solidFill>
              </a:rPr>
              <a:t>Make sure that your theory of geological and topographic formation and your religious beliefs are like a bridge, designed NOT to fail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Stock_000009253299Wav44100.wav">
            <a:hlinkClick r:id="" action="ppaction://media"/>
          </p:cNvPr>
          <p:cNvPicPr>
            <a:picLocks noRot="1" noChangeAspect="1"/>
          </p:cNvPicPr>
          <p:nvPr>
            <a:audioFile r:link="rId1"/>
          </p:nvPr>
        </p:nvPicPr>
        <p:blipFill>
          <a:blip r:embed="rId5" cstate="print"/>
          <a:stretch>
            <a:fillRect/>
          </a:stretch>
        </p:blipFill>
        <p:spPr>
          <a:xfrm>
            <a:off x="8839200" y="6553200"/>
            <a:ext cx="304800" cy="304800"/>
          </a:xfrm>
          <a:prstGeom prst="rect">
            <a:avLst/>
          </a:prstGeom>
        </p:spPr>
      </p:pic>
      <p:pic>
        <p:nvPicPr>
          <p:cNvPr id="11" name="iStock_000009253299Wav44100 End of Presentation.mp3">
            <a:hlinkClick r:id="" action="ppaction://media"/>
          </p:cNvPr>
          <p:cNvPicPr>
            <a:picLocks noRot="1" noChangeAspect="1"/>
          </p:cNvPicPr>
          <p:nvPr>
            <a:audioFile r:link="rId2"/>
          </p:nvPr>
        </p:nvPicPr>
        <p:blipFill>
          <a:blip r:embed="rId6" cstate="print"/>
          <a:stretch>
            <a:fillRect/>
          </a:stretch>
        </p:blipFill>
        <p:spPr>
          <a:xfrm>
            <a:off x="8839200" y="6553200"/>
            <a:ext cx="304800" cy="304800"/>
          </a:xfrm>
          <a:prstGeom prst="rect">
            <a:avLst/>
          </a:prstGeom>
        </p:spPr>
      </p:pic>
      <p:sp>
        <p:nvSpPr>
          <p:cNvPr id="13" name="Rectangle 12"/>
          <p:cNvSpPr/>
          <p:nvPr/>
        </p:nvSpPr>
        <p:spPr>
          <a:xfrm>
            <a:off x="8676456" y="6453336"/>
            <a:ext cx="467544" cy="40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7" cstate="print"/>
          <a:srcRect/>
          <a:stretch>
            <a:fillRect/>
          </a:stretch>
        </p:blipFill>
        <p:spPr bwMode="auto">
          <a:xfrm>
            <a:off x="0" y="1928802"/>
            <a:ext cx="9153525" cy="3552825"/>
          </a:xfrm>
          <a:prstGeom prst="rect">
            <a:avLst/>
          </a:prstGeom>
          <a:noFill/>
          <a:ln w="9525">
            <a:noFill/>
            <a:miter lim="800000"/>
            <a:headEnd/>
            <a:tailEnd/>
          </a:ln>
        </p:spPr>
      </p:pic>
      <p:sp>
        <p:nvSpPr>
          <p:cNvPr id="20" name="Title 1"/>
          <p:cNvSpPr txBox="1">
            <a:spLocks/>
          </p:cNvSpPr>
          <p:nvPr/>
        </p:nvSpPr>
        <p:spPr>
          <a:xfrm>
            <a:off x="230812" y="698967"/>
            <a:ext cx="6429420" cy="78581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mj-lt"/>
                <a:ea typeface="+mj-ea"/>
                <a:cs typeface="+mj-cs"/>
              </a:rPr>
              <a:t>What does it all mean?</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9" name="TextBox 8"/>
          <p:cNvSpPr txBox="1"/>
          <p:nvPr/>
        </p:nvSpPr>
        <p:spPr>
          <a:xfrm>
            <a:off x="2071670" y="2071678"/>
            <a:ext cx="4929222" cy="646331"/>
          </a:xfrm>
          <a:prstGeom prst="rect">
            <a:avLst/>
          </a:prstGeom>
          <a:noFill/>
        </p:spPr>
        <p:txBody>
          <a:bodyPr wrap="square" rtlCol="0">
            <a:spAutoFit/>
          </a:bodyPr>
          <a:lstStyle/>
          <a:p>
            <a:pPr algn="ctr"/>
            <a:r>
              <a:rPr lang="en-ZA" b="1" dirty="0" smtClean="0">
                <a:solidFill>
                  <a:srgbClr val="002060"/>
                </a:solidFill>
                <a:latin typeface="Verdana" pitchFamily="34" charset="0"/>
              </a:rPr>
              <a:t>Part 11 -- End notes</a:t>
            </a:r>
          </a:p>
          <a:p>
            <a:pPr algn="ctr"/>
            <a:r>
              <a:rPr lang="en-ZA" b="1" dirty="0" smtClean="0">
                <a:solidFill>
                  <a:srgbClr val="002060"/>
                </a:solidFill>
                <a:latin typeface="Verdana" pitchFamily="34" charset="0"/>
              </a:rPr>
              <a:t>Some important information</a:t>
            </a:r>
            <a:endParaRPr lang="en-US" b="1" dirty="0">
              <a:solidFill>
                <a:srgbClr val="002060"/>
              </a:solidFill>
              <a:latin typeface="Verdana" pitchFamily="34" charset="0"/>
            </a:endParaRPr>
          </a:p>
        </p:txBody>
      </p:sp>
      <p:sp>
        <p:nvSpPr>
          <p:cNvPr id="12" name="Title 1"/>
          <p:cNvSpPr txBox="1">
            <a:spLocks/>
          </p:cNvSpPr>
          <p:nvPr/>
        </p:nvSpPr>
        <p:spPr>
          <a:xfrm>
            <a:off x="214282" y="0"/>
            <a:ext cx="6429420" cy="1340768"/>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mj-lt"/>
                <a:ea typeface="+mj-ea"/>
                <a:cs typeface="+mj-cs"/>
              </a:rPr>
              <a:t>Turning history on its head</a:t>
            </a:r>
          </a:p>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mj-lt"/>
                <a:ea typeface="+mj-ea"/>
                <a:cs typeface="+mj-cs"/>
              </a:rPr>
              <a:t>Massive evidence of a global flood</a:t>
            </a:r>
            <a:br>
              <a:rPr kumimoji="0" lang="en-US" sz="2400" b="1" i="0" u="none" strike="noStrike" kern="1200" cap="none" spc="0" normalizeH="0" baseline="0" noProof="0" dirty="0" smtClean="0">
                <a:ln>
                  <a:noFill/>
                </a:ln>
                <a:solidFill>
                  <a:srgbClr val="002060"/>
                </a:solidFill>
                <a:effectLst/>
                <a:uLnTx/>
                <a:uFillTx/>
                <a:latin typeface="+mj-lt"/>
                <a:ea typeface="+mj-ea"/>
                <a:cs typeface="+mj-cs"/>
              </a:rPr>
            </a:b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14" name="TextBox 13"/>
          <p:cNvSpPr txBox="1"/>
          <p:nvPr/>
        </p:nvSpPr>
        <p:spPr>
          <a:xfrm>
            <a:off x="0" y="6273225"/>
            <a:ext cx="9144000" cy="615553"/>
          </a:xfrm>
          <a:prstGeom prst="rect">
            <a:avLst/>
          </a:prstGeom>
          <a:noFill/>
        </p:spPr>
        <p:txBody>
          <a:bodyPr wrap="square" rtlCol="0">
            <a:spAutoFit/>
          </a:bodyPr>
          <a:lstStyle/>
          <a:p>
            <a:r>
              <a:rPr lang="en-ZA" b="1" dirty="0" smtClean="0">
                <a:solidFill>
                  <a:srgbClr val="002060"/>
                </a:solidFill>
                <a:latin typeface="Verdana" pitchFamily="34" charset="0"/>
              </a:rPr>
              <a:t>Contact me </a:t>
            </a:r>
            <a:r>
              <a:rPr lang="en-ZA" b="1" dirty="0" smtClean="0">
                <a:solidFill>
                  <a:srgbClr val="002060"/>
                </a:solidFill>
                <a:latin typeface="Verdana" pitchFamily="34" charset="0"/>
                <a:hlinkClick r:id="rId8"/>
              </a:rPr>
              <a:t>James@ETI-Ministries.org</a:t>
            </a:r>
            <a:r>
              <a:rPr lang="en-ZA" b="1" dirty="0" smtClean="0">
                <a:solidFill>
                  <a:srgbClr val="002060"/>
                </a:solidFill>
                <a:latin typeface="Verdana" pitchFamily="34" charset="0"/>
              </a:rPr>
              <a:t>  </a:t>
            </a:r>
            <a:r>
              <a:rPr lang="en-ZA" sz="1600" b="1" dirty="0" smtClean="0">
                <a:solidFill>
                  <a:srgbClr val="002060"/>
                </a:solidFill>
                <a:latin typeface="Verdana" pitchFamily="34" charset="0"/>
              </a:rPr>
              <a:t>Website </a:t>
            </a:r>
            <a:r>
              <a:rPr lang="en-ZA" sz="1600" b="1" dirty="0" smtClean="0">
                <a:solidFill>
                  <a:srgbClr val="002060"/>
                </a:solidFill>
                <a:latin typeface="Verdana" pitchFamily="34" charset="0"/>
                <a:hlinkClick r:id="rId9"/>
              </a:rPr>
              <a:t>www.ETI-Ministries.org</a:t>
            </a:r>
            <a:endParaRPr lang="en-ZA" sz="1600" b="1" dirty="0" smtClean="0">
              <a:solidFill>
                <a:srgbClr val="002060"/>
              </a:solidFill>
              <a:latin typeface="Verdana" pitchFamily="34" charset="0"/>
            </a:endParaRPr>
          </a:p>
          <a:p>
            <a:endParaRPr lang="en-US" sz="1600" b="1" dirty="0">
              <a:solidFill>
                <a:srgbClr val="002060"/>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88" fill="hold"/>
                                        <p:tgtEl>
                                          <p:spTgt spid="11"/>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2000"/>
                                        <p:tgtEl>
                                          <p:spTgt spid="12">
                                            <p:txEl>
                                              <p:pRg st="1" end="1"/>
                                            </p:txEl>
                                          </p:spTgt>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fade">
                                      <p:cBhvr>
                                        <p:cTn id="18" dur="2000"/>
                                        <p:tgtEl>
                                          <p:spTgt spid="20">
                                            <p:txEl>
                                              <p:pRg st="0" end="0"/>
                                            </p:txEl>
                                          </p:spTgt>
                                        </p:tgtEl>
                                      </p:cBhvr>
                                    </p:animEffect>
                                  </p:childTnLst>
                                </p:cTn>
                              </p:par>
                            </p:childTnLst>
                          </p:cTn>
                        </p:par>
                        <p:par>
                          <p:cTn id="19" fill="hold">
                            <p:stCondLst>
                              <p:cond delay="60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par>
                          <p:cTn id="23" fill="hold">
                            <p:stCondLst>
                              <p:cond delay="80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childTnLst>
                                </p:cTn>
                              </p:par>
                            </p:childTnLst>
                          </p:cTn>
                        </p:par>
                        <p:par>
                          <p:cTn id="27" fill="hold">
                            <p:stCondLst>
                              <p:cond delay="10000"/>
                            </p:stCondLst>
                            <p:childTnLst>
                              <p:par>
                                <p:cTn id="28" presetID="10" presetClass="exit" presetSubtype="0" fill="hold" grpId="0" nodeType="afterEffect">
                                  <p:stCondLst>
                                    <p:cond delay="0"/>
                                  </p:stCondLst>
                                  <p:childTnLst>
                                    <p:animEffect transition="out" filter="fade">
                                      <p:cBhvr>
                                        <p:cTn id="29" dur="2000"/>
                                        <p:tgtEl>
                                          <p:spTgt spid="21"/>
                                        </p:tgtEl>
                                      </p:cBhvr>
                                    </p:animEffect>
                                    <p:set>
                                      <p:cBhvr>
                                        <p:cTn id="30" dur="1" fill="hold">
                                          <p:stCondLst>
                                            <p:cond delay="1999"/>
                                          </p:stCondLst>
                                        </p:cTn>
                                        <p:tgtEl>
                                          <p:spTgt spid="21"/>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4" fill="hold" display="0">
                  <p:stCondLst>
                    <p:cond delay="indefinite"/>
                  </p:stCondLst>
                  <p:endCondLst>
                    <p:cond evt="onPrev" delay="0">
                      <p:tgtEl>
                        <p:sldTgt/>
                      </p:tgtEl>
                    </p:cond>
                    <p:cond evt="onStopAudio" delay="0">
                      <p:tgtEl>
                        <p:sldTgt/>
                      </p:tgtEl>
                    </p:cond>
                  </p:endCondLst>
                </p:cTn>
                <p:tgtEl>
                  <p:spTgt spid="7"/>
                </p:tgtEl>
              </p:cMediaNode>
            </p:audio>
            <p:audio>
              <p:cMediaNode showWhenStopped="0">
                <p:cTn id="35" fill="hold" display="0">
                  <p:stCondLst>
                    <p:cond delay="indefinite"/>
                  </p:stCondLst>
                  <p:endCondLst>
                    <p:cond evt="onPrev" delay="0">
                      <p:tgtEl>
                        <p:sldTgt/>
                      </p:tgtEl>
                    </p:cond>
                    <p:cond evt="onStopAudio" delay="0">
                      <p:tgtEl>
                        <p:sldTgt/>
                      </p:tgtEl>
                    </p:cond>
                    <p:cond evt="onNext" delay="0">
                      <p:tgtEl>
                        <p:sldTgt/>
                      </p:tgtEl>
                    </p:cond>
                  </p:endCondLst>
                </p:cTn>
                <p:tgtEl>
                  <p:spTgt spid="11"/>
                </p:tgtEl>
              </p:cMediaNode>
            </p:audio>
          </p:childTnLst>
        </p:cTn>
      </p:par>
    </p:tnLst>
    <p:bldLst>
      <p:bldP spid="21" grpId="0" animBg="1"/>
      <p:bldP spid="9"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23528" y="53752"/>
            <a:ext cx="6696744" cy="1143000"/>
          </a:xfrm>
        </p:spPr>
        <p:txBody>
          <a:bodyPr anchor="t" anchorCtr="0">
            <a:normAutofit fontScale="90000"/>
          </a:bodyPr>
          <a:lstStyle/>
          <a:p>
            <a:pPr algn="l"/>
            <a:r>
              <a:rPr lang="en-ZA" sz="2400" b="1" dirty="0" smtClean="0">
                <a:solidFill>
                  <a:schemeClr val="tx2"/>
                </a:solidFill>
              </a:rPr>
              <a:t>Comet </a:t>
            </a:r>
            <a:r>
              <a:rPr lang="en-ZA" sz="2400" b="1" dirty="0" err="1" smtClean="0">
                <a:solidFill>
                  <a:schemeClr val="tx2"/>
                </a:solidFill>
              </a:rPr>
              <a:t>Lulin</a:t>
            </a:r>
            <a:r>
              <a:rPr lang="en-ZA" sz="2400" b="1" dirty="0" smtClean="0">
                <a:solidFill>
                  <a:schemeClr val="tx2"/>
                </a:solidFill>
              </a:rPr>
              <a:t> “dirty snowball” 160 times further than the moon (</a:t>
            </a:r>
            <a:r>
              <a:rPr lang="en-ZA" sz="2400" b="1" dirty="0" err="1" smtClean="0">
                <a:solidFill>
                  <a:schemeClr val="tx2"/>
                </a:solidFill>
              </a:rPr>
              <a:t>ie</a:t>
            </a:r>
            <a:r>
              <a:rPr lang="en-ZA" sz="2400" b="1" dirty="0" smtClean="0">
                <a:solidFill>
                  <a:schemeClr val="tx2"/>
                </a:solidFill>
              </a:rPr>
              <a:t> close!)</a:t>
            </a:r>
            <a:endParaRPr lang="en-ZA" sz="2400" b="1" dirty="0" smtClean="0">
              <a:solidFill>
                <a:srgbClr val="002060"/>
              </a:solidFill>
            </a:endParaRPr>
          </a:p>
        </p:txBody>
      </p:sp>
      <p:pic>
        <p:nvPicPr>
          <p:cNvPr id="2" name="Picture 2"/>
          <p:cNvPicPr>
            <a:picLocks noChangeAspect="1" noChangeArrowheads="1"/>
          </p:cNvPicPr>
          <p:nvPr/>
        </p:nvPicPr>
        <p:blipFill>
          <a:blip r:embed="rId3" cstate="print"/>
          <a:srcRect/>
          <a:stretch>
            <a:fillRect/>
          </a:stretch>
        </p:blipFill>
        <p:spPr bwMode="auto">
          <a:xfrm>
            <a:off x="1043608" y="1340768"/>
            <a:ext cx="7268053" cy="5739751"/>
          </a:xfrm>
          <a:prstGeom prst="rect">
            <a:avLst/>
          </a:prstGeom>
          <a:noFill/>
          <a:ln w="9525">
            <a:noFill/>
            <a:miter lim="800000"/>
            <a:headEnd/>
            <a:tailEnd/>
          </a:ln>
        </p:spPr>
      </p:pic>
    </p:spTree>
    <p:extLst>
      <p:ext uri="{BB962C8B-B14F-4D97-AF65-F5344CB8AC3E}">
        <p14:creationId xmlns:p14="http://schemas.microsoft.com/office/powerpoint/2010/main" val="336909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796136" y="1844824"/>
            <a:ext cx="3144788" cy="2423506"/>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5436096" y="1628800"/>
            <a:ext cx="3533775" cy="3200400"/>
          </a:xfrm>
          <a:prstGeom prst="rect">
            <a:avLst/>
          </a:prstGeom>
          <a:noFill/>
          <a:ln w="9525">
            <a:noFill/>
            <a:miter lim="800000"/>
            <a:headEnd/>
            <a:tailEnd/>
          </a:ln>
          <a:effectLst/>
        </p:spPr>
      </p:pic>
      <p:sp>
        <p:nvSpPr>
          <p:cNvPr id="41986" name="Rectangle 2"/>
          <p:cNvSpPr>
            <a:spLocks noGrp="1" noChangeArrowheads="1"/>
          </p:cNvSpPr>
          <p:nvPr>
            <p:ph type="title"/>
          </p:nvPr>
        </p:nvSpPr>
        <p:spPr/>
        <p:txBody>
          <a:bodyPr anchor="t" anchorCtr="0">
            <a:normAutofit/>
          </a:bodyPr>
          <a:lstStyle/>
          <a:p>
            <a:pPr algn="l"/>
            <a:r>
              <a:rPr lang="en-ZA" sz="2400" b="1" dirty="0" smtClean="0">
                <a:solidFill>
                  <a:schemeClr val="tx2"/>
                </a:solidFill>
              </a:rPr>
              <a:t>What if ... ?</a:t>
            </a:r>
            <a:br>
              <a:rPr lang="en-ZA" sz="2400" b="1" dirty="0" smtClean="0">
                <a:solidFill>
                  <a:schemeClr val="tx2"/>
                </a:solidFill>
              </a:rPr>
            </a:br>
            <a:r>
              <a:rPr lang="en-ZA" sz="2400" b="1" dirty="0" smtClean="0">
                <a:solidFill>
                  <a:schemeClr val="tx2"/>
                </a:solidFill>
              </a:rPr>
              <a:t>A massive ice block hit the earth?</a:t>
            </a:r>
            <a:endParaRPr lang="en-ZA" sz="2400" b="1" dirty="0" smtClean="0">
              <a:solidFill>
                <a:srgbClr val="002060"/>
              </a:solidFill>
            </a:endParaRPr>
          </a:p>
        </p:txBody>
      </p:sp>
    </p:spTree>
    <p:extLst>
      <p:ext uri="{BB962C8B-B14F-4D97-AF65-F5344CB8AC3E}">
        <p14:creationId xmlns:p14="http://schemas.microsoft.com/office/powerpoint/2010/main" val="301989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additive="base">
                                        <p:cTn id="11" dur="500" fill="hold"/>
                                        <p:tgtEl>
                                          <p:spTgt spid="1027"/>
                                        </p:tgtEl>
                                        <p:attrNameLst>
                                          <p:attrName>ppt_x</p:attrName>
                                        </p:attrNameLst>
                                      </p:cBhvr>
                                      <p:tavLst>
                                        <p:tav tm="0">
                                          <p:val>
                                            <p:strVal val="0-#ppt_w/2"/>
                                          </p:val>
                                        </p:tav>
                                        <p:tav tm="100000">
                                          <p:val>
                                            <p:strVal val="#ppt_x"/>
                                          </p:val>
                                        </p:tav>
                                      </p:tavLst>
                                    </p:anim>
                                    <p:anim calcmode="lin" valueType="num">
                                      <p:cBhvr additive="base">
                                        <p:cTn id="12"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struction Site cut.wav">
            <a:hlinkClick r:id="" action="ppaction://media"/>
          </p:cNvPr>
          <p:cNvPicPr>
            <a:picLocks noRot="1" noChangeAspect="1"/>
          </p:cNvPicPr>
          <p:nvPr>
            <a:wavAudioFile r:embed="rId1" name="Construction Site cut.wav"/>
          </p:nvPr>
        </p:nvPicPr>
        <p:blipFill>
          <a:blip r:embed="rId5" cstate="print"/>
          <a:stretch>
            <a:fillRect/>
          </a:stretch>
        </p:blipFill>
        <p:spPr>
          <a:xfrm>
            <a:off x="0" y="1695440"/>
            <a:ext cx="304800" cy="304800"/>
          </a:xfrm>
          <a:prstGeom prst="rect">
            <a:avLst/>
          </a:prstGeom>
        </p:spPr>
      </p:pic>
      <p:pic>
        <p:nvPicPr>
          <p:cNvPr id="10" name="iStock_000008636573Wav44100 Explosion Large.wav">
            <a:hlinkClick r:id="" action="ppaction://media"/>
          </p:cNvPr>
          <p:cNvPicPr>
            <a:picLocks noRot="1" noChangeAspect="1"/>
          </p:cNvPicPr>
          <p:nvPr>
            <a:wavAudioFile r:embed="rId2" name="iStock_000008636573Wav44100 Explosion Large.wav"/>
          </p:nvPr>
        </p:nvPicPr>
        <p:blipFill>
          <a:blip r:embed="rId6" cstate="print"/>
          <a:stretch>
            <a:fillRect/>
          </a:stretch>
        </p:blipFill>
        <p:spPr>
          <a:xfrm>
            <a:off x="142844" y="1766878"/>
            <a:ext cx="304800" cy="304800"/>
          </a:xfrm>
          <a:prstGeom prst="rect">
            <a:avLst/>
          </a:prstGeom>
        </p:spPr>
      </p:pic>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Catastrophic and dramatic change is fast NOT gradual</a:t>
            </a:r>
            <a:endParaRPr lang="en-ZA" sz="2400" b="1" dirty="0">
              <a:solidFill>
                <a:schemeClr val="tx2"/>
              </a:solidFill>
              <a:latin typeface="Verdana" pitchFamily="34" charset="0"/>
            </a:endParaRPr>
          </a:p>
        </p:txBody>
      </p:sp>
      <p:sp>
        <p:nvSpPr>
          <p:cNvPr id="13" name="Rectangle 12"/>
          <p:cNvSpPr/>
          <p:nvPr/>
        </p:nvSpPr>
        <p:spPr>
          <a:xfrm>
            <a:off x="0" y="1500174"/>
            <a:ext cx="1000132"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7" cstate="print"/>
          <a:srcRect/>
          <a:stretch>
            <a:fillRect/>
          </a:stretch>
        </p:blipFill>
        <p:spPr bwMode="auto">
          <a:xfrm>
            <a:off x="0" y="1370624"/>
            <a:ext cx="9144001" cy="5487376"/>
          </a:xfrm>
          <a:prstGeom prst="rect">
            <a:avLst/>
          </a:prstGeom>
          <a:noFill/>
          <a:ln w="9525">
            <a:noFill/>
            <a:miter lim="800000"/>
            <a:headEnd/>
            <a:tailEnd/>
          </a:ln>
        </p:spPr>
      </p:pic>
      <p:pic>
        <p:nvPicPr>
          <p:cNvPr id="11" name="Picture 2"/>
          <p:cNvPicPr>
            <a:picLocks noChangeAspect="1" noChangeArrowheads="1"/>
          </p:cNvPicPr>
          <p:nvPr/>
        </p:nvPicPr>
        <p:blipFill>
          <a:blip r:embed="rId8" cstate="print"/>
          <a:srcRect/>
          <a:stretch>
            <a:fillRect/>
          </a:stretch>
        </p:blipFill>
        <p:spPr bwMode="auto">
          <a:xfrm>
            <a:off x="1" y="1340768"/>
            <a:ext cx="9144000" cy="5517232"/>
          </a:xfrm>
          <a:prstGeom prst="rect">
            <a:avLst/>
          </a:prstGeom>
          <a:noFill/>
          <a:ln w="9525">
            <a:noFill/>
            <a:miter lim="800000"/>
            <a:headEnd/>
            <a:tailEnd/>
          </a:ln>
        </p:spPr>
      </p:pic>
      <p:pic>
        <p:nvPicPr>
          <p:cNvPr id="6147" name="Picture 3"/>
          <p:cNvPicPr>
            <a:picLocks noChangeAspect="1" noChangeArrowheads="1"/>
          </p:cNvPicPr>
          <p:nvPr/>
        </p:nvPicPr>
        <p:blipFill>
          <a:blip r:embed="rId9" cstate="print"/>
          <a:srcRect/>
          <a:stretch>
            <a:fillRect/>
          </a:stretch>
        </p:blipFill>
        <p:spPr bwMode="auto">
          <a:xfrm>
            <a:off x="0" y="1370639"/>
            <a:ext cx="9144000" cy="5487361"/>
          </a:xfrm>
          <a:prstGeom prst="rect">
            <a:avLst/>
          </a:prstGeom>
          <a:noFill/>
          <a:ln w="9525">
            <a:noFill/>
            <a:miter lim="800000"/>
            <a:headEnd/>
            <a:tailEnd/>
          </a:ln>
        </p:spPr>
      </p:pic>
      <p:pic>
        <p:nvPicPr>
          <p:cNvPr id="6148" name="Picture 4"/>
          <p:cNvPicPr>
            <a:picLocks noChangeAspect="1" noChangeArrowheads="1"/>
          </p:cNvPicPr>
          <p:nvPr/>
        </p:nvPicPr>
        <p:blipFill>
          <a:blip r:embed="rId10" cstate="print"/>
          <a:srcRect/>
          <a:stretch>
            <a:fillRect/>
          </a:stretch>
        </p:blipFill>
        <p:spPr bwMode="auto">
          <a:xfrm>
            <a:off x="1" y="1340769"/>
            <a:ext cx="9144000" cy="5517232"/>
          </a:xfrm>
          <a:prstGeom prst="rect">
            <a:avLst/>
          </a:prstGeom>
          <a:noFill/>
          <a:ln w="9525">
            <a:noFill/>
            <a:miter lim="800000"/>
            <a:headEnd/>
            <a:tailEnd/>
          </a:ln>
        </p:spPr>
      </p:pic>
    </p:spTree>
    <p:extLst>
      <p:ext uri="{BB962C8B-B14F-4D97-AF65-F5344CB8AC3E}">
        <p14:creationId xmlns:p14="http://schemas.microsoft.com/office/powerpoint/2010/main" val="149591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 fill="hold"/>
                                        <p:tgtEl>
                                          <p:spTgt spid="10"/>
                                        </p:tgtEl>
                                      </p:cBhvr>
                                    </p:cmd>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6147"/>
                                        </p:tgtEl>
                                        <p:attrNameLst>
                                          <p:attrName>style.visibility</p:attrName>
                                        </p:attrNameLst>
                                      </p:cBhvr>
                                      <p:to>
                                        <p:strVal val="visible"/>
                                      </p:to>
                                    </p:set>
                                    <p:animEffect transition="in" filter="fade">
                                      <p:cBhvr>
                                        <p:cTn id="18" dur="2000"/>
                                        <p:tgtEl>
                                          <p:spTgt spid="6147"/>
                                        </p:tgtEl>
                                      </p:cBhvr>
                                    </p:animEffect>
                                  </p:childTnLst>
                                </p:cTn>
                              </p:par>
                            </p:childTnLst>
                          </p:cTn>
                        </p:par>
                        <p:par>
                          <p:cTn id="19" fill="hold">
                            <p:stCondLst>
                              <p:cond delay="6000"/>
                            </p:stCondLst>
                            <p:childTnLst>
                              <p:par>
                                <p:cTn id="20" presetID="10" presetClass="entr" presetSubtype="0" fill="hold" nodeType="after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fade">
                                      <p:cBhvr>
                                        <p:cTn id="22" dur="2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3" fill="hold" display="0">
                  <p:stCondLst>
                    <p:cond delay="indefinite"/>
                  </p:stCondLst>
                  <p:endCondLst>
                    <p:cond evt="onPrev" delay="0">
                      <p:tgtEl>
                        <p:sldTgt/>
                      </p:tgtEl>
                    </p:cond>
                    <p:cond evt="onStopAudio" delay="0">
                      <p:tgtEl>
                        <p:sldTgt/>
                      </p:tgtEl>
                    </p:cond>
                  </p:endCondLst>
                </p:cTn>
                <p:tgtEl>
                  <p:spTgt spid="10"/>
                </p:tgtEl>
              </p:cMediaNode>
            </p:audio>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p:cNvPicPr>
            <a:picLocks noChangeAspect="1" noChangeArrowheads="1"/>
          </p:cNvPicPr>
          <p:nvPr/>
        </p:nvPicPr>
        <p:blipFill>
          <a:blip r:embed="rId3" cstate="print"/>
          <a:srcRect/>
          <a:stretch>
            <a:fillRect/>
          </a:stretch>
        </p:blipFill>
        <p:spPr bwMode="auto">
          <a:xfrm>
            <a:off x="5868144" y="6175027"/>
            <a:ext cx="2232248" cy="585788"/>
          </a:xfrm>
          <a:prstGeom prst="rect">
            <a:avLst/>
          </a:prstGeom>
          <a:noFill/>
          <a:ln w="9525">
            <a:noFill/>
            <a:miter lim="800000"/>
            <a:headEnd/>
            <a:tailEnd/>
          </a:ln>
          <a:effectLst/>
        </p:spPr>
      </p:pic>
      <p:cxnSp>
        <p:nvCxnSpPr>
          <p:cNvPr id="7" name="Straight Connector 6"/>
          <p:cNvCxnSpPr/>
          <p:nvPr/>
        </p:nvCxnSpPr>
        <p:spPr>
          <a:xfrm rot="5400000" flipH="1">
            <a:off x="5893265" y="5221515"/>
            <a:ext cx="48069" cy="298265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1986" name="Rectangle 2"/>
          <p:cNvSpPr>
            <a:spLocks noGrp="1" noChangeArrowheads="1"/>
          </p:cNvSpPr>
          <p:nvPr>
            <p:ph type="title"/>
          </p:nvPr>
        </p:nvSpPr>
        <p:spPr>
          <a:xfrm>
            <a:off x="457200" y="274638"/>
            <a:ext cx="6347048" cy="1143000"/>
          </a:xfrm>
        </p:spPr>
        <p:txBody>
          <a:bodyPr anchor="t" anchorCtr="0">
            <a:normAutofit/>
          </a:bodyPr>
          <a:lstStyle/>
          <a:p>
            <a:pPr algn="l"/>
            <a:r>
              <a:rPr lang="en-ZA" sz="2400" b="1" dirty="0" smtClean="0">
                <a:solidFill>
                  <a:schemeClr val="tx2"/>
                </a:solidFill>
              </a:rPr>
              <a:t>South African Gold Mines</a:t>
            </a:r>
            <a:endParaRPr lang="en-ZA" sz="2400" b="1" dirty="0" smtClean="0">
              <a:solidFill>
                <a:srgbClr val="002060"/>
              </a:solidFill>
            </a:endParaRPr>
          </a:p>
        </p:txBody>
      </p:sp>
      <p:pic>
        <p:nvPicPr>
          <p:cNvPr id="19459" name="Picture 3"/>
          <p:cNvPicPr>
            <a:picLocks noChangeAspect="1" noChangeArrowheads="1"/>
          </p:cNvPicPr>
          <p:nvPr/>
        </p:nvPicPr>
        <p:blipFill>
          <a:blip r:embed="rId4" cstate="print"/>
          <a:srcRect/>
          <a:stretch>
            <a:fillRect/>
          </a:stretch>
        </p:blipFill>
        <p:spPr bwMode="auto">
          <a:xfrm>
            <a:off x="7501162" y="4365104"/>
            <a:ext cx="1642837" cy="2492896"/>
          </a:xfrm>
          <a:prstGeom prst="rect">
            <a:avLst/>
          </a:prstGeom>
          <a:noFill/>
          <a:ln w="9525">
            <a:noFill/>
            <a:miter lim="800000"/>
            <a:headEnd/>
            <a:tailEnd/>
          </a:ln>
          <a:effectLst/>
        </p:spPr>
      </p:pic>
      <p:pic>
        <p:nvPicPr>
          <p:cNvPr id="19460" name="Picture 4"/>
          <p:cNvPicPr>
            <a:picLocks noChangeAspect="1" noChangeArrowheads="1"/>
          </p:cNvPicPr>
          <p:nvPr/>
        </p:nvPicPr>
        <p:blipFill>
          <a:blip r:embed="rId5" cstate="print"/>
          <a:srcRect/>
          <a:stretch>
            <a:fillRect/>
          </a:stretch>
        </p:blipFill>
        <p:spPr bwMode="auto">
          <a:xfrm>
            <a:off x="6281747" y="5805265"/>
            <a:ext cx="1202665" cy="792087"/>
          </a:xfrm>
          <a:prstGeom prst="rect">
            <a:avLst/>
          </a:prstGeom>
          <a:noFill/>
          <a:ln w="9525">
            <a:noFill/>
            <a:miter lim="800000"/>
            <a:headEnd/>
            <a:tailEnd/>
          </a:ln>
          <a:effectLst/>
        </p:spPr>
      </p:pic>
      <p:pic>
        <p:nvPicPr>
          <p:cNvPr id="11" name="Picture 2"/>
          <p:cNvPicPr>
            <a:picLocks noChangeAspect="1" noChangeArrowheads="1"/>
          </p:cNvPicPr>
          <p:nvPr/>
        </p:nvPicPr>
        <p:blipFill>
          <a:blip r:embed="rId6" cstate="print"/>
          <a:srcRect/>
          <a:stretch>
            <a:fillRect/>
          </a:stretch>
        </p:blipFill>
        <p:spPr bwMode="auto">
          <a:xfrm>
            <a:off x="0" y="1412775"/>
            <a:ext cx="2601889" cy="1951417"/>
          </a:xfrm>
          <a:prstGeom prst="rect">
            <a:avLst/>
          </a:prstGeom>
          <a:noFill/>
          <a:ln w="9525">
            <a:noFill/>
            <a:miter lim="800000"/>
            <a:headEnd/>
            <a:tailEnd/>
          </a:ln>
          <a:effectLst/>
        </p:spPr>
      </p:pic>
      <p:pic>
        <p:nvPicPr>
          <p:cNvPr id="12" name="Picture 2"/>
          <p:cNvPicPr>
            <a:picLocks noChangeAspect="1" noChangeArrowheads="1"/>
          </p:cNvPicPr>
          <p:nvPr/>
        </p:nvPicPr>
        <p:blipFill>
          <a:blip r:embed="rId7" cstate="print"/>
          <a:srcRect/>
          <a:stretch>
            <a:fillRect/>
          </a:stretch>
        </p:blipFill>
        <p:spPr bwMode="auto">
          <a:xfrm>
            <a:off x="0" y="5077983"/>
            <a:ext cx="2950117" cy="1780017"/>
          </a:xfrm>
          <a:prstGeom prst="rect">
            <a:avLst/>
          </a:prstGeom>
          <a:noFill/>
          <a:ln w="9525">
            <a:noFill/>
            <a:miter lim="800000"/>
            <a:headEnd/>
            <a:tailEnd/>
          </a:ln>
          <a:effectLst/>
        </p:spPr>
      </p:pic>
      <p:pic>
        <p:nvPicPr>
          <p:cNvPr id="13" name="Picture 2"/>
          <p:cNvPicPr>
            <a:picLocks noChangeAspect="1" noChangeArrowheads="1"/>
          </p:cNvPicPr>
          <p:nvPr/>
        </p:nvPicPr>
        <p:blipFill>
          <a:blip r:embed="rId8" cstate="print"/>
          <a:srcRect/>
          <a:stretch>
            <a:fillRect/>
          </a:stretch>
        </p:blipFill>
        <p:spPr bwMode="auto">
          <a:xfrm>
            <a:off x="3630" y="3364193"/>
            <a:ext cx="2304256" cy="1713790"/>
          </a:xfrm>
          <a:prstGeom prst="rect">
            <a:avLst/>
          </a:prstGeom>
          <a:noFill/>
          <a:ln w="9525">
            <a:noFill/>
            <a:miter lim="800000"/>
            <a:headEnd/>
            <a:tailEnd/>
          </a:ln>
          <a:effectLst/>
        </p:spPr>
      </p:pic>
      <p:pic>
        <p:nvPicPr>
          <p:cNvPr id="14" name="Picture 3"/>
          <p:cNvPicPr>
            <a:picLocks noChangeAspect="1" noChangeArrowheads="1"/>
          </p:cNvPicPr>
          <p:nvPr/>
        </p:nvPicPr>
        <p:blipFill>
          <a:blip r:embed="rId9" cstate="print"/>
          <a:srcRect/>
          <a:stretch>
            <a:fillRect/>
          </a:stretch>
        </p:blipFill>
        <p:spPr bwMode="auto">
          <a:xfrm>
            <a:off x="2307886" y="3364193"/>
            <a:ext cx="2378001" cy="1713790"/>
          </a:xfrm>
          <a:prstGeom prst="rect">
            <a:avLst/>
          </a:prstGeom>
          <a:noFill/>
          <a:ln w="9525">
            <a:noFill/>
            <a:miter lim="800000"/>
            <a:headEnd/>
            <a:tailEnd/>
          </a:ln>
          <a:effec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540" y="1412774"/>
            <a:ext cx="3667127" cy="108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11" cstate="print"/>
          <a:srcRect/>
          <a:stretch>
            <a:fillRect/>
          </a:stretch>
        </p:blipFill>
        <p:spPr bwMode="auto">
          <a:xfrm>
            <a:off x="5953482" y="1412776"/>
            <a:ext cx="3100844" cy="2808312"/>
          </a:xfrm>
          <a:prstGeom prst="rect">
            <a:avLst/>
          </a:prstGeom>
          <a:noFill/>
          <a:ln w="9525">
            <a:noFill/>
            <a:miter lim="800000"/>
            <a:headEnd/>
            <a:tailEnd/>
          </a:ln>
          <a:effectLst/>
        </p:spPr>
      </p:pic>
      <p:pic>
        <p:nvPicPr>
          <p:cNvPr id="16" name="Picture 2"/>
          <p:cNvPicPr>
            <a:picLocks noChangeAspect="1" noChangeArrowheads="1"/>
          </p:cNvPicPr>
          <p:nvPr/>
        </p:nvPicPr>
        <p:blipFill>
          <a:blip r:embed="rId12" cstate="print"/>
          <a:srcRect/>
          <a:stretch>
            <a:fillRect/>
          </a:stretch>
        </p:blipFill>
        <p:spPr bwMode="auto">
          <a:xfrm>
            <a:off x="2601888" y="2492896"/>
            <a:ext cx="3351593" cy="871297"/>
          </a:xfrm>
          <a:prstGeom prst="rect">
            <a:avLst/>
          </a:prstGeom>
          <a:noFill/>
          <a:ln w="9525">
            <a:noFill/>
            <a:miter lim="800000"/>
            <a:headEnd/>
            <a:tailEnd/>
          </a:ln>
        </p:spPr>
      </p:pic>
      <p:pic>
        <p:nvPicPr>
          <p:cNvPr id="17" name="Picture 3"/>
          <p:cNvPicPr>
            <a:picLocks noChangeAspect="1" noChangeArrowheads="1"/>
          </p:cNvPicPr>
          <p:nvPr/>
        </p:nvPicPr>
        <p:blipFill>
          <a:blip r:embed="rId13" cstate="print"/>
          <a:srcRect/>
          <a:stretch>
            <a:fillRect/>
          </a:stretch>
        </p:blipFill>
        <p:spPr bwMode="auto">
          <a:xfrm>
            <a:off x="4677494" y="3364193"/>
            <a:ext cx="1604253" cy="1713790"/>
          </a:xfrm>
          <a:prstGeom prst="rect">
            <a:avLst/>
          </a:prstGeom>
          <a:noFill/>
          <a:ln w="9525">
            <a:noFill/>
            <a:miter lim="800000"/>
            <a:headEnd/>
            <a:tailEnd/>
          </a:ln>
          <a:effectLst/>
        </p:spPr>
      </p:pic>
      <p:pic>
        <p:nvPicPr>
          <p:cNvPr id="18" name="Picture 2"/>
          <p:cNvPicPr>
            <a:picLocks noChangeAspect="1" noChangeArrowheads="1"/>
          </p:cNvPicPr>
          <p:nvPr/>
        </p:nvPicPr>
        <p:blipFill>
          <a:blip r:embed="rId14" cstate="print"/>
          <a:srcRect/>
          <a:stretch>
            <a:fillRect/>
          </a:stretch>
        </p:blipFill>
        <p:spPr bwMode="auto">
          <a:xfrm>
            <a:off x="6281747" y="4092191"/>
            <a:ext cx="1222157" cy="985792"/>
          </a:xfrm>
          <a:prstGeom prst="rect">
            <a:avLst/>
          </a:prstGeom>
          <a:noFill/>
          <a:ln w="9525">
            <a:noFill/>
            <a:miter lim="800000"/>
            <a:headEnd/>
            <a:tailEnd/>
          </a:ln>
          <a:effectLst/>
        </p:spPr>
      </p:pic>
      <p:pic>
        <p:nvPicPr>
          <p:cNvPr id="19" name="Picture 2"/>
          <p:cNvPicPr>
            <a:picLocks noChangeAspect="1" noChangeArrowheads="1"/>
          </p:cNvPicPr>
          <p:nvPr/>
        </p:nvPicPr>
        <p:blipFill>
          <a:blip r:embed="rId15" cstate="print"/>
          <a:srcRect/>
          <a:stretch>
            <a:fillRect/>
          </a:stretch>
        </p:blipFill>
        <p:spPr bwMode="auto">
          <a:xfrm>
            <a:off x="2950117" y="5077984"/>
            <a:ext cx="2774011" cy="1833614"/>
          </a:xfrm>
          <a:prstGeom prst="rect">
            <a:avLst/>
          </a:prstGeom>
          <a:noFill/>
          <a:ln w="9525">
            <a:noFill/>
            <a:miter lim="800000"/>
            <a:headEnd/>
            <a:tailEnd/>
          </a:ln>
          <a:effectLst/>
        </p:spPr>
      </p:pic>
    </p:spTree>
    <p:extLst>
      <p:ext uri="{BB962C8B-B14F-4D97-AF65-F5344CB8AC3E}">
        <p14:creationId xmlns:p14="http://schemas.microsoft.com/office/powerpoint/2010/main" val="184015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Hard metamorphosed rock</a:t>
            </a:r>
            <a:br>
              <a:rPr lang="en-ZA" sz="2400" b="1" dirty="0" smtClean="0">
                <a:solidFill>
                  <a:srgbClr val="002060"/>
                </a:solidFill>
              </a:rPr>
            </a:br>
            <a:endParaRPr lang="en-ZA" sz="2400" b="1" dirty="0" smtClean="0">
              <a:solidFill>
                <a:srgbClr val="002060"/>
              </a:solidFill>
            </a:endParaRPr>
          </a:p>
        </p:txBody>
      </p:sp>
      <p:pic>
        <p:nvPicPr>
          <p:cNvPr id="5" name="Picture 4"/>
          <p:cNvPicPr>
            <a:picLocks noChangeAspect="1" noChangeArrowheads="1"/>
          </p:cNvPicPr>
          <p:nvPr/>
        </p:nvPicPr>
        <p:blipFill>
          <a:blip r:embed="rId3" cstate="print"/>
          <a:srcRect/>
          <a:stretch>
            <a:fillRect/>
          </a:stretch>
        </p:blipFill>
        <p:spPr bwMode="auto">
          <a:xfrm>
            <a:off x="0" y="3567047"/>
            <a:ext cx="4499992" cy="3290953"/>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cstate="print"/>
          <a:srcRect/>
          <a:stretch>
            <a:fillRect/>
          </a:stretch>
        </p:blipFill>
        <p:spPr bwMode="auto">
          <a:xfrm>
            <a:off x="3941763" y="2276872"/>
            <a:ext cx="5202237" cy="3902075"/>
          </a:xfrm>
          <a:prstGeom prst="rect">
            <a:avLst/>
          </a:prstGeom>
          <a:noFill/>
          <a:ln w="9525">
            <a:noFill/>
            <a:miter lim="800000"/>
            <a:headEnd/>
            <a:tailEnd/>
          </a:ln>
          <a:effectLst/>
        </p:spPr>
      </p:pic>
      <p:sp>
        <p:nvSpPr>
          <p:cNvPr id="7" name="TextBox 6"/>
          <p:cNvSpPr txBox="1"/>
          <p:nvPr/>
        </p:nvSpPr>
        <p:spPr>
          <a:xfrm>
            <a:off x="3491880" y="1484784"/>
            <a:ext cx="5832648" cy="646331"/>
          </a:xfrm>
          <a:prstGeom prst="rect">
            <a:avLst/>
          </a:prstGeom>
          <a:noFill/>
        </p:spPr>
        <p:txBody>
          <a:bodyPr wrap="square" rtlCol="0">
            <a:spAutoFit/>
          </a:bodyPr>
          <a:lstStyle/>
          <a:p>
            <a:pPr algn="ctr"/>
            <a:r>
              <a:rPr lang="en-ZA" dirty="0" err="1" smtClean="0">
                <a:solidFill>
                  <a:srgbClr val="002060"/>
                </a:solidFill>
              </a:rPr>
              <a:t>Northcliff</a:t>
            </a:r>
            <a:r>
              <a:rPr lang="en-ZA" dirty="0" smtClean="0">
                <a:solidFill>
                  <a:srgbClr val="002060"/>
                </a:solidFill>
              </a:rPr>
              <a:t> – vitrified (ceramic) Quartzite – intense heat and pressure</a:t>
            </a:r>
            <a:endParaRPr lang="en-US" dirty="0">
              <a:solidFill>
                <a:srgbClr val="002060"/>
              </a:solidFill>
            </a:endParaRPr>
          </a:p>
        </p:txBody>
      </p:sp>
      <p:sp>
        <p:nvSpPr>
          <p:cNvPr id="8" name="TextBox 7"/>
          <p:cNvSpPr txBox="1"/>
          <p:nvPr/>
        </p:nvSpPr>
        <p:spPr>
          <a:xfrm>
            <a:off x="251520" y="2492896"/>
            <a:ext cx="3203848" cy="923330"/>
          </a:xfrm>
          <a:prstGeom prst="rect">
            <a:avLst/>
          </a:prstGeom>
          <a:noFill/>
        </p:spPr>
        <p:txBody>
          <a:bodyPr wrap="square" rtlCol="0">
            <a:spAutoFit/>
          </a:bodyPr>
          <a:lstStyle/>
          <a:p>
            <a:pPr algn="ctr"/>
            <a:r>
              <a:rPr lang="en-ZA" dirty="0" smtClean="0">
                <a:solidFill>
                  <a:srgbClr val="002060"/>
                </a:solidFill>
              </a:rPr>
              <a:t>Gold mine– vitrified (ceramic) Quartzite – intense heat and pressure</a:t>
            </a:r>
            <a:endParaRPr lang="en-US" dirty="0">
              <a:solidFill>
                <a:srgbClr val="002060"/>
              </a:solidFill>
            </a:endParaRPr>
          </a:p>
        </p:txBody>
      </p:sp>
    </p:spTree>
    <p:extLst>
      <p:ext uri="{BB962C8B-B14F-4D97-AF65-F5344CB8AC3E}">
        <p14:creationId xmlns:p14="http://schemas.microsoft.com/office/powerpoint/2010/main" val="262758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1000"/>
                                        <p:tgtEl>
                                          <p:spTgt spid="3074"/>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Great depth and extent</a:t>
            </a:r>
            <a:br>
              <a:rPr lang="en-ZA" sz="2400" b="1" dirty="0" smtClean="0">
                <a:solidFill>
                  <a:srgbClr val="002060"/>
                </a:solidFill>
              </a:rPr>
            </a:br>
            <a:r>
              <a:rPr lang="en-ZA" sz="2400" b="1" dirty="0" err="1" smtClean="0">
                <a:solidFill>
                  <a:srgbClr val="002060"/>
                </a:solidFill>
              </a:rPr>
              <a:t>Stratigraphic</a:t>
            </a:r>
            <a:r>
              <a:rPr lang="en-ZA" sz="2400" b="1" dirty="0" smtClean="0">
                <a:solidFill>
                  <a:srgbClr val="002060"/>
                </a:solidFill>
              </a:rPr>
              <a:t> column</a:t>
            </a:r>
          </a:p>
        </p:txBody>
      </p:sp>
      <p:sp>
        <p:nvSpPr>
          <p:cNvPr id="41987" name="Rectangle 3"/>
          <p:cNvSpPr>
            <a:spLocks noGrp="1" noChangeArrowheads="1"/>
          </p:cNvSpPr>
          <p:nvPr>
            <p:ph type="body" idx="1"/>
          </p:nvPr>
        </p:nvSpPr>
        <p:spPr>
          <a:xfrm>
            <a:off x="4499992" y="1484784"/>
            <a:ext cx="4392488" cy="4525963"/>
          </a:xfrm>
        </p:spPr>
        <p:txBody>
          <a:bodyPr>
            <a:normAutofit fontScale="92500" lnSpcReduction="20000"/>
          </a:bodyPr>
          <a:lstStyle/>
          <a:p>
            <a:pPr eaLnBrk="1" hangingPunct="1">
              <a:buFont typeface="Wingdings" pitchFamily="2" charset="2"/>
              <a:buChar char="Ø"/>
            </a:pPr>
            <a:r>
              <a:rPr lang="en-US" sz="1800" dirty="0" err="1" smtClean="0">
                <a:solidFill>
                  <a:srgbClr val="150C8E"/>
                </a:solidFill>
              </a:rPr>
              <a:t>Stratigraphic</a:t>
            </a:r>
            <a:r>
              <a:rPr lang="en-US" sz="1800" dirty="0" smtClean="0">
                <a:solidFill>
                  <a:srgbClr val="150C8E"/>
                </a:solidFill>
              </a:rPr>
              <a:t> column over </a:t>
            </a:r>
            <a:r>
              <a:rPr lang="en-US" sz="1800" dirty="0" err="1" smtClean="0">
                <a:solidFill>
                  <a:srgbClr val="150C8E"/>
                </a:solidFill>
              </a:rPr>
              <a:t>2,000m</a:t>
            </a:r>
            <a:r>
              <a:rPr lang="en-US" sz="1800" dirty="0" smtClean="0">
                <a:solidFill>
                  <a:srgbClr val="150C8E"/>
                </a:solidFill>
              </a:rPr>
              <a:t> vertical depth = 7.4 x </a:t>
            </a:r>
            <a:r>
              <a:rPr lang="en-US" sz="1800" dirty="0" err="1" smtClean="0">
                <a:solidFill>
                  <a:srgbClr val="150C8E"/>
                </a:solidFill>
              </a:rPr>
              <a:t>Hillbrow</a:t>
            </a:r>
            <a:r>
              <a:rPr lang="en-US" sz="1800" dirty="0" smtClean="0">
                <a:solidFill>
                  <a:srgbClr val="150C8E"/>
                </a:solidFill>
              </a:rPr>
              <a:t> Tower</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i.e. The body of water in which this material was deposited was able to receive the discharge of two (2) </a:t>
            </a:r>
            <a:r>
              <a:rPr lang="en-ZA" sz="1800" dirty="0" err="1" smtClean="0">
                <a:solidFill>
                  <a:srgbClr val="150C8E"/>
                </a:solidFill>
              </a:rPr>
              <a:t>kilometers</a:t>
            </a:r>
            <a:r>
              <a:rPr lang="en-ZA" sz="1800" dirty="0" smtClean="0">
                <a:solidFill>
                  <a:srgbClr val="150C8E"/>
                </a:solidFill>
              </a:rPr>
              <a:t> vertical depth of sediment</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And there had to be a source of material for two </a:t>
            </a:r>
            <a:r>
              <a:rPr lang="en-ZA" sz="1800" dirty="0" err="1" smtClean="0">
                <a:solidFill>
                  <a:srgbClr val="150C8E"/>
                </a:solidFill>
              </a:rPr>
              <a:t>kilometers</a:t>
            </a:r>
            <a:r>
              <a:rPr lang="en-ZA" sz="1800" dirty="0" smtClean="0">
                <a:solidFill>
                  <a:srgbClr val="150C8E"/>
                </a:solidFill>
              </a:rPr>
              <a:t> of deposition</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And the deepest mines are close to four (4) </a:t>
            </a:r>
            <a:r>
              <a:rPr lang="en-ZA" sz="1800" dirty="0" err="1" smtClean="0">
                <a:solidFill>
                  <a:srgbClr val="150C8E"/>
                </a:solidFill>
              </a:rPr>
              <a:t>kilometers</a:t>
            </a:r>
            <a:r>
              <a:rPr lang="en-ZA" sz="1800" dirty="0" smtClean="0">
                <a:solidFill>
                  <a:srgbClr val="150C8E"/>
                </a:solidFill>
              </a:rPr>
              <a:t> deep, that is over two (2) </a:t>
            </a:r>
            <a:r>
              <a:rPr lang="en-ZA" sz="1800" dirty="0" err="1" smtClean="0">
                <a:solidFill>
                  <a:srgbClr val="150C8E"/>
                </a:solidFill>
              </a:rPr>
              <a:t>kilometers</a:t>
            </a:r>
            <a:r>
              <a:rPr lang="en-ZA" sz="1800" dirty="0" smtClean="0">
                <a:solidFill>
                  <a:srgbClr val="150C8E"/>
                </a:solidFill>
              </a:rPr>
              <a:t> BELOW current SEA LEVEL</a:t>
            </a:r>
          </a:p>
        </p:txBody>
      </p:sp>
      <p:pic>
        <p:nvPicPr>
          <p:cNvPr id="8195" name="Picture 3"/>
          <p:cNvPicPr>
            <a:picLocks noChangeAspect="1" noChangeArrowheads="1"/>
          </p:cNvPicPr>
          <p:nvPr/>
        </p:nvPicPr>
        <p:blipFill>
          <a:blip r:embed="rId3" cstate="print"/>
          <a:srcRect/>
          <a:stretch>
            <a:fillRect/>
          </a:stretch>
        </p:blipFill>
        <p:spPr bwMode="auto">
          <a:xfrm>
            <a:off x="251520" y="1471428"/>
            <a:ext cx="3888432" cy="5386572"/>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8715375" y="5191125"/>
            <a:ext cx="428625" cy="1666875"/>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3835461" y="6021288"/>
            <a:ext cx="86756" cy="337384"/>
          </a:xfrm>
          <a:prstGeom prst="rect">
            <a:avLst/>
          </a:prstGeom>
          <a:noFill/>
          <a:ln w="9525">
            <a:noFill/>
            <a:miter lim="800000"/>
            <a:headEnd/>
            <a:tailEnd/>
          </a:ln>
        </p:spPr>
      </p:pic>
      <p:cxnSp>
        <p:nvCxnSpPr>
          <p:cNvPr id="9" name="Straight Connector 8"/>
          <p:cNvCxnSpPr>
            <a:stCxn id="2052" idx="0"/>
          </p:cNvCxnSpPr>
          <p:nvPr/>
        </p:nvCxnSpPr>
        <p:spPr>
          <a:xfrm rot="5400000" flipH="1" flipV="1">
            <a:off x="5881604" y="3226435"/>
            <a:ext cx="792088" cy="4797619"/>
          </a:xfrm>
          <a:prstGeom prst="line">
            <a:avLst/>
          </a:prstGeom>
          <a:ln w="25400">
            <a:headEnd type="stealt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2052" idx="2"/>
          </p:cNvCxnSpPr>
          <p:nvPr/>
        </p:nvCxnSpPr>
        <p:spPr>
          <a:xfrm rot="16200000" flipH="1">
            <a:off x="6027983" y="4209527"/>
            <a:ext cx="499330" cy="4797619"/>
          </a:xfrm>
          <a:prstGeom prst="line">
            <a:avLst/>
          </a:prstGeom>
          <a:ln w="25400">
            <a:headEnd type="stealt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97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1000"/>
                                        <p:tgtEl>
                                          <p:spTgt spid="41987">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1000"/>
                                        <p:tgtEl>
                                          <p:spTgt spid="2052"/>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41987">
                                            <p:txEl>
                                              <p:pRg st="2" end="2"/>
                                            </p:txEl>
                                          </p:spTgt>
                                        </p:tgtEl>
                                        <p:attrNameLst>
                                          <p:attrName>style.visibility</p:attrName>
                                        </p:attrNameLst>
                                      </p:cBhvr>
                                      <p:to>
                                        <p:strVal val="visible"/>
                                      </p:to>
                                    </p:set>
                                    <p:animEffect transition="in" filter="fade">
                                      <p:cBhvr>
                                        <p:cTn id="29" dur="1000"/>
                                        <p:tgtEl>
                                          <p:spTgt spid="41987">
                                            <p:txEl>
                                              <p:pRg st="2" end="2"/>
                                            </p:txEl>
                                          </p:spTgt>
                                        </p:tgtEl>
                                      </p:cBhvr>
                                    </p:animEffect>
                                  </p:childTnLst>
                                </p:cTn>
                              </p:par>
                            </p:childTnLst>
                          </p:cTn>
                        </p:par>
                        <p:par>
                          <p:cTn id="30" fill="hold">
                            <p:stCondLst>
                              <p:cond delay="5000"/>
                            </p:stCondLst>
                            <p:childTnLst>
                              <p:par>
                                <p:cTn id="31" presetID="10" presetClass="entr" presetSubtype="0" fill="hold" nodeType="afterEffect">
                                  <p:stCondLst>
                                    <p:cond delay="0"/>
                                  </p:stCondLst>
                                  <p:childTnLst>
                                    <p:set>
                                      <p:cBhvr>
                                        <p:cTn id="32" dur="1" fill="hold">
                                          <p:stCondLst>
                                            <p:cond delay="0"/>
                                          </p:stCondLst>
                                        </p:cTn>
                                        <p:tgtEl>
                                          <p:spTgt spid="41987">
                                            <p:txEl>
                                              <p:pRg st="4" end="4"/>
                                            </p:txEl>
                                          </p:spTgt>
                                        </p:tgtEl>
                                        <p:attrNameLst>
                                          <p:attrName>style.visibility</p:attrName>
                                        </p:attrNameLst>
                                      </p:cBhvr>
                                      <p:to>
                                        <p:strVal val="visible"/>
                                      </p:to>
                                    </p:set>
                                    <p:animEffect transition="in" filter="fade">
                                      <p:cBhvr>
                                        <p:cTn id="33" dur="1000"/>
                                        <p:tgtEl>
                                          <p:spTgt spid="41987">
                                            <p:txEl>
                                              <p:pRg st="4" end="4"/>
                                            </p:txEl>
                                          </p:spTgt>
                                        </p:tgtEl>
                                      </p:cBhvr>
                                    </p:animEffect>
                                  </p:childTnLst>
                                </p:cTn>
                              </p:par>
                            </p:childTnLst>
                          </p:cTn>
                        </p:par>
                        <p:par>
                          <p:cTn id="34" fill="hold">
                            <p:stCondLst>
                              <p:cond delay="6000"/>
                            </p:stCondLst>
                            <p:childTnLst>
                              <p:par>
                                <p:cTn id="35" presetID="10" presetClass="entr" presetSubtype="0" fill="hold" nodeType="afterEffect">
                                  <p:stCondLst>
                                    <p:cond delay="0"/>
                                  </p:stCondLst>
                                  <p:childTnLst>
                                    <p:set>
                                      <p:cBhvr>
                                        <p:cTn id="36" dur="1" fill="hold">
                                          <p:stCondLst>
                                            <p:cond delay="0"/>
                                          </p:stCondLst>
                                        </p:cTn>
                                        <p:tgtEl>
                                          <p:spTgt spid="41987">
                                            <p:txEl>
                                              <p:pRg st="6" end="6"/>
                                            </p:txEl>
                                          </p:spTgt>
                                        </p:tgtEl>
                                        <p:attrNameLst>
                                          <p:attrName>style.visibility</p:attrName>
                                        </p:attrNameLst>
                                      </p:cBhvr>
                                      <p:to>
                                        <p:strVal val="visible"/>
                                      </p:to>
                                    </p:set>
                                    <p:animEffect transition="in" filter="fade">
                                      <p:cBhvr>
                                        <p:cTn id="37" dur="1000"/>
                                        <p:tgtEl>
                                          <p:spTgt spid="419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Dipping at about 30 degrees</a:t>
            </a:r>
          </a:p>
        </p:txBody>
      </p:sp>
      <p:sp>
        <p:nvSpPr>
          <p:cNvPr id="41987" name="Rectangle 3"/>
          <p:cNvSpPr>
            <a:spLocks noGrp="1" noChangeArrowheads="1"/>
          </p:cNvSpPr>
          <p:nvPr>
            <p:ph type="body" idx="1"/>
          </p:nvPr>
        </p:nvSpPr>
        <p:spPr>
          <a:xfrm>
            <a:off x="395536" y="1556792"/>
            <a:ext cx="8229600" cy="4525963"/>
          </a:xfrm>
        </p:spPr>
        <p:txBody>
          <a:bodyPr/>
          <a:lstStyle/>
          <a:p>
            <a:pPr eaLnBrk="1" hangingPunct="1">
              <a:buNone/>
            </a:pPr>
            <a:r>
              <a:rPr lang="en-US" sz="1800" dirty="0" smtClean="0">
                <a:solidFill>
                  <a:srgbClr val="150C8E"/>
                </a:solidFill>
              </a:rPr>
              <a:t>Horizontally deposited under water but now dipping about thirty degrees</a:t>
            </a:r>
          </a:p>
          <a:p>
            <a:pPr eaLnBrk="1" hangingPunct="1">
              <a:buNone/>
            </a:pPr>
            <a:endParaRPr lang="en-ZA" sz="1800" dirty="0" smtClean="0">
              <a:solidFill>
                <a:srgbClr val="150C8E"/>
              </a:solidFill>
            </a:endParaRPr>
          </a:p>
          <a:p>
            <a:pPr eaLnBrk="1" hangingPunct="1">
              <a:buNone/>
            </a:pPr>
            <a:r>
              <a:rPr lang="en-ZA" sz="1800" dirty="0" smtClean="0">
                <a:solidFill>
                  <a:srgbClr val="150C8E"/>
                </a:solidFill>
              </a:rPr>
              <a:t>How did this</a:t>
            </a:r>
          </a:p>
          <a:p>
            <a:pPr eaLnBrk="1" hangingPunct="1">
              <a:buNone/>
            </a:pPr>
            <a:r>
              <a:rPr lang="en-ZA" sz="1800" dirty="0" smtClean="0">
                <a:solidFill>
                  <a:srgbClr val="150C8E"/>
                </a:solidFill>
              </a:rPr>
              <a:t>Happen?</a:t>
            </a:r>
            <a:endParaRPr lang="en-US" sz="1800" dirty="0" smtClean="0">
              <a:solidFill>
                <a:srgbClr val="150C8E"/>
              </a:solidFill>
            </a:endParaRPr>
          </a:p>
          <a:p>
            <a:pPr eaLnBrk="1" hangingPunct="1">
              <a:buFont typeface="Wingdings" pitchFamily="2" charset="2"/>
              <a:buChar char="Ø"/>
            </a:pPr>
            <a:endParaRPr lang="en-US" sz="1800" dirty="0" smtClean="0">
              <a:solidFill>
                <a:srgbClr val="150C8E"/>
              </a:solidFill>
            </a:endParaRPr>
          </a:p>
          <a:p>
            <a:pPr eaLnBrk="1" hangingPunct="1">
              <a:buFont typeface="Wingdings" pitchFamily="2" charset="2"/>
              <a:buChar char="Ø"/>
            </a:pPr>
            <a:endParaRPr lang="en-ZA" sz="1800" dirty="0" smtClean="0">
              <a:solidFill>
                <a:srgbClr val="150C8E"/>
              </a:solidFill>
            </a:endParaRPr>
          </a:p>
        </p:txBody>
      </p:sp>
      <p:pic>
        <p:nvPicPr>
          <p:cNvPr id="4098" name="Picture 2"/>
          <p:cNvPicPr>
            <a:picLocks noChangeAspect="1" noChangeArrowheads="1"/>
          </p:cNvPicPr>
          <p:nvPr/>
        </p:nvPicPr>
        <p:blipFill>
          <a:blip r:embed="rId3" cstate="print"/>
          <a:srcRect/>
          <a:stretch>
            <a:fillRect/>
          </a:stretch>
        </p:blipFill>
        <p:spPr bwMode="auto">
          <a:xfrm>
            <a:off x="2167504" y="2177480"/>
            <a:ext cx="6976496" cy="4680520"/>
          </a:xfrm>
          <a:prstGeom prst="rect">
            <a:avLst/>
          </a:prstGeom>
          <a:noFill/>
          <a:ln w="9525">
            <a:noFill/>
            <a:miter lim="800000"/>
            <a:headEnd/>
            <a:tailEnd/>
          </a:ln>
          <a:effectLst/>
        </p:spPr>
      </p:pic>
      <p:pic>
        <p:nvPicPr>
          <p:cNvPr id="5" name="Picture 4"/>
          <p:cNvPicPr>
            <a:picLocks noChangeAspect="1" noChangeArrowheads="1"/>
          </p:cNvPicPr>
          <p:nvPr/>
        </p:nvPicPr>
        <p:blipFill>
          <a:blip r:embed="rId4" cstate="print"/>
          <a:srcRect/>
          <a:stretch>
            <a:fillRect/>
          </a:stretch>
        </p:blipFill>
        <p:spPr bwMode="auto">
          <a:xfrm>
            <a:off x="0" y="5445224"/>
            <a:ext cx="1931805" cy="1412776"/>
          </a:xfrm>
          <a:prstGeom prst="rect">
            <a:avLst/>
          </a:prstGeom>
          <a:noFill/>
          <a:ln w="9525">
            <a:noFill/>
            <a:miter lim="800000"/>
            <a:headEnd/>
            <a:tailEnd/>
          </a:ln>
          <a:effectLst/>
        </p:spPr>
      </p:pic>
      <p:cxnSp>
        <p:nvCxnSpPr>
          <p:cNvPr id="6" name="Straight Connector 5"/>
          <p:cNvCxnSpPr/>
          <p:nvPr/>
        </p:nvCxnSpPr>
        <p:spPr>
          <a:xfrm flipV="1">
            <a:off x="0" y="4985792"/>
            <a:ext cx="3168352" cy="1872208"/>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19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987">
                                            <p:txEl>
                                              <p:pRg st="0" end="0"/>
                                            </p:txEl>
                                          </p:spTgt>
                                        </p:tgtEl>
                                        <p:attrNameLst>
                                          <p:attrName>style.visibility</p:attrName>
                                        </p:attrNameLst>
                                      </p:cBhvr>
                                      <p:to>
                                        <p:strVal val="visible"/>
                                      </p:to>
                                    </p:set>
                                    <p:animEffect transition="in" filter="fade">
                                      <p:cBhvr>
                                        <p:cTn id="19" dur="1000"/>
                                        <p:tgtEl>
                                          <p:spTgt spid="41987">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1987">
                                            <p:txEl>
                                              <p:pRg st="2" end="2"/>
                                            </p:txEl>
                                          </p:spTgt>
                                        </p:tgtEl>
                                        <p:attrNameLst>
                                          <p:attrName>style.visibility</p:attrName>
                                        </p:attrNameLst>
                                      </p:cBhvr>
                                      <p:to>
                                        <p:strVal val="visible"/>
                                      </p:to>
                                    </p:set>
                                    <p:animEffect transition="in" filter="fade">
                                      <p:cBhvr>
                                        <p:cTn id="22" dur="1000"/>
                                        <p:tgtEl>
                                          <p:spTgt spid="41987">
                                            <p:txEl>
                                              <p:pRg st="2" end="2"/>
                                            </p:txEl>
                                          </p:spTgt>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41987">
                                            <p:txEl>
                                              <p:pRg st="3" end="3"/>
                                            </p:txEl>
                                          </p:spTgt>
                                        </p:tgtEl>
                                        <p:attrNameLst>
                                          <p:attrName>style.visibility</p:attrName>
                                        </p:attrNameLst>
                                      </p:cBhvr>
                                      <p:to>
                                        <p:strVal val="visible"/>
                                      </p:to>
                                    </p:set>
                                    <p:animEffect transition="in" filter="fade">
                                      <p:cBhvr>
                                        <p:cTn id="26" dur="1000"/>
                                        <p:tgtEl>
                                          <p:spTgt spid="419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329378" cy="1143000"/>
          </a:xfrm>
        </p:spPr>
        <p:txBody>
          <a:bodyPr anchor="t" anchorCtr="0">
            <a:normAutofit/>
          </a:bodyPr>
          <a:lstStyle/>
          <a:p>
            <a:pPr algn="l"/>
            <a:r>
              <a:rPr lang="en-ZA" sz="2400" b="1" dirty="0" smtClean="0">
                <a:solidFill>
                  <a:srgbClr val="002060"/>
                </a:solidFill>
              </a:rPr>
              <a:t>Highly complex geology</a:t>
            </a:r>
          </a:p>
        </p:txBody>
      </p:sp>
      <p:pic>
        <p:nvPicPr>
          <p:cNvPr id="6146" name="Picture 2"/>
          <p:cNvPicPr>
            <a:picLocks noChangeAspect="1" noChangeArrowheads="1"/>
          </p:cNvPicPr>
          <p:nvPr/>
        </p:nvPicPr>
        <p:blipFill>
          <a:blip r:embed="rId3" cstate="print"/>
          <a:srcRect/>
          <a:stretch>
            <a:fillRect/>
          </a:stretch>
        </p:blipFill>
        <p:spPr bwMode="auto">
          <a:xfrm>
            <a:off x="0" y="1412776"/>
            <a:ext cx="7260299" cy="5445224"/>
          </a:xfrm>
          <a:prstGeom prst="rect">
            <a:avLst/>
          </a:prstGeom>
          <a:noFill/>
          <a:ln w="9525">
            <a:noFill/>
            <a:miter lim="800000"/>
            <a:headEnd/>
            <a:tailEnd/>
          </a:ln>
          <a:effectLst/>
        </p:spPr>
      </p:pic>
      <p:cxnSp>
        <p:nvCxnSpPr>
          <p:cNvPr id="19" name="Straight Connector 18"/>
          <p:cNvCxnSpPr/>
          <p:nvPr/>
        </p:nvCxnSpPr>
        <p:spPr>
          <a:xfrm rot="5400000" flipH="1" flipV="1">
            <a:off x="3851920" y="1484784"/>
            <a:ext cx="3528392" cy="2808312"/>
          </a:xfrm>
          <a:prstGeom prst="line">
            <a:avLst/>
          </a:prstGeom>
          <a:ln w="50800">
            <a:headEnd type="stealt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45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Highly faulted</a:t>
            </a:r>
          </a:p>
        </p:txBody>
      </p:sp>
      <p:pic>
        <p:nvPicPr>
          <p:cNvPr id="7172" name="Picture 4"/>
          <p:cNvPicPr>
            <a:picLocks noChangeAspect="1" noChangeArrowheads="1"/>
          </p:cNvPicPr>
          <p:nvPr/>
        </p:nvPicPr>
        <p:blipFill>
          <a:blip r:embed="rId3" cstate="print"/>
          <a:srcRect/>
          <a:stretch>
            <a:fillRect/>
          </a:stretch>
        </p:blipFill>
        <p:spPr bwMode="auto">
          <a:xfrm>
            <a:off x="179512" y="1412777"/>
            <a:ext cx="8784976" cy="4608512"/>
          </a:xfrm>
          <a:prstGeom prst="rect">
            <a:avLst/>
          </a:prstGeom>
          <a:noFill/>
          <a:ln w="9525">
            <a:noFill/>
            <a:miter lim="800000"/>
            <a:headEnd/>
            <a:tailEnd/>
          </a:ln>
          <a:effectLst/>
        </p:spPr>
      </p:pic>
      <p:sp>
        <p:nvSpPr>
          <p:cNvPr id="18" name="Rectangle 17"/>
          <p:cNvSpPr/>
          <p:nvPr/>
        </p:nvSpPr>
        <p:spPr>
          <a:xfrm>
            <a:off x="0" y="1772816"/>
            <a:ext cx="914400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rot="16200000" flipV="1">
            <a:off x="2015716" y="872716"/>
            <a:ext cx="2088232" cy="1728192"/>
          </a:xfrm>
          <a:prstGeom prst="line">
            <a:avLst/>
          </a:prstGeom>
          <a:ln w="50800">
            <a:headEnd type="stealth"/>
            <a:tailEnd type="non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0" y="5373216"/>
            <a:ext cx="91440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rot="10800000">
            <a:off x="3707904" y="1916832"/>
            <a:ext cx="3672408" cy="720080"/>
          </a:xfrm>
          <a:prstGeom prst="line">
            <a:avLst/>
          </a:prstGeom>
          <a:ln w="50800">
            <a:headEnd type="stealth"/>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2483768" y="1556792"/>
            <a:ext cx="2952328" cy="1152128"/>
          </a:xfrm>
          <a:prstGeom prst="line">
            <a:avLst/>
          </a:prstGeom>
          <a:ln w="50800">
            <a:headEnd type="stealth"/>
            <a:tailEnd type="none"/>
          </a:ln>
        </p:spPr>
        <p:style>
          <a:lnRef idx="1">
            <a:schemeClr val="accent1"/>
          </a:lnRef>
          <a:fillRef idx="0">
            <a:schemeClr val="accent1"/>
          </a:fillRef>
          <a:effectRef idx="0">
            <a:schemeClr val="accent1"/>
          </a:effectRef>
          <a:fontRef idx="minor">
            <a:schemeClr val="tx1"/>
          </a:fontRef>
        </p:style>
      </p:cxnSp>
      <p:sp>
        <p:nvSpPr>
          <p:cNvPr id="11" name="Rectangle 3"/>
          <p:cNvSpPr txBox="1">
            <a:spLocks noChangeArrowheads="1"/>
          </p:cNvSpPr>
          <p:nvPr/>
        </p:nvSpPr>
        <p:spPr>
          <a:xfrm>
            <a:off x="179512" y="1412776"/>
            <a:ext cx="8229600" cy="1165527"/>
          </a:xfrm>
          <a:prstGeom prst="rect">
            <a:avLst/>
          </a:prstGeom>
        </p:spPr>
        <p:txBody>
          <a:bodyPr vert="horz" lIns="91411" tIns="45705" rIns="91411" bIns="45705" rtlCol="0">
            <a:normAutofit/>
          </a:bodyPr>
          <a:lstStyle/>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r>
              <a:rPr kumimoji="0" lang="en-US" sz="1800" b="0" i="0" u="none" strike="noStrike" kern="1200" cap="none" spc="0" normalizeH="0" baseline="0" noProof="0" dirty="0" smtClean="0">
                <a:ln>
                  <a:noFill/>
                </a:ln>
                <a:solidFill>
                  <a:srgbClr val="150C8E"/>
                </a:solidFill>
                <a:effectLst/>
                <a:uLnTx/>
                <a:uFillTx/>
                <a:latin typeface="+mn-lt"/>
                <a:ea typeface="+mn-ea"/>
                <a:cs typeface="+mn-cs"/>
              </a:rPr>
              <a:t>Top cut off level</a:t>
            </a:r>
          </a:p>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r>
              <a:rPr kumimoji="0" lang="en-ZA" sz="1800" b="0" i="0" u="none" strike="noStrike" kern="1200" cap="none" spc="0" normalizeH="0" baseline="0" noProof="0" dirty="0" smtClean="0">
                <a:ln>
                  <a:noFill/>
                </a:ln>
                <a:solidFill>
                  <a:srgbClr val="150C8E"/>
                </a:solidFill>
                <a:effectLst/>
                <a:uLnTx/>
                <a:uFillTx/>
                <a:latin typeface="+mn-lt"/>
                <a:ea typeface="+mn-ea"/>
                <a:cs typeface="+mn-cs"/>
              </a:rPr>
              <a:t>Horizontal deposits</a:t>
            </a:r>
            <a:r>
              <a:rPr kumimoji="0" lang="en-ZA" sz="1800" b="0" i="0" u="none" strike="noStrike" kern="1200" cap="none" spc="0" normalizeH="0" noProof="0" dirty="0" smtClean="0">
                <a:ln>
                  <a:noFill/>
                </a:ln>
                <a:solidFill>
                  <a:srgbClr val="150C8E"/>
                </a:solidFill>
                <a:effectLst/>
                <a:uLnTx/>
                <a:uFillTx/>
                <a:latin typeface="+mn-lt"/>
                <a:ea typeface="+mn-ea"/>
                <a:cs typeface="+mn-cs"/>
              </a:rPr>
              <a:t> on top</a:t>
            </a:r>
            <a:endParaRPr kumimoji="0" lang="en-US" sz="1800" b="0" i="0" u="none" strike="noStrike" kern="1200" cap="none" spc="0" normalizeH="0" baseline="0" noProof="0" dirty="0" smtClean="0">
              <a:ln>
                <a:noFill/>
              </a:ln>
              <a:solidFill>
                <a:srgbClr val="150C8E"/>
              </a:solidFill>
              <a:effectLst/>
              <a:uLnTx/>
              <a:uFillTx/>
              <a:latin typeface="+mn-lt"/>
              <a:ea typeface="+mn-ea"/>
              <a:cs typeface="+mn-cs"/>
            </a:endParaRPr>
          </a:p>
          <a:p>
            <a:pPr marL="342790" marR="0" lvl="0" indent="-342790" algn="l" defTabSz="914107" rtl="0" eaLnBrk="1" fontAlgn="auto" latinLnBrk="0" hangingPunct="1">
              <a:lnSpc>
                <a:spcPct val="100000"/>
              </a:lnSpc>
              <a:spcBef>
                <a:spcPct val="20000"/>
              </a:spcBef>
              <a:spcAft>
                <a:spcPts val="0"/>
              </a:spcAft>
              <a:buClrTx/>
              <a:buSzTx/>
              <a:tabLst/>
              <a:defRPr/>
            </a:pPr>
            <a:endParaRPr kumimoji="0" lang="en-US" sz="1800" b="0" i="0" u="none" strike="noStrike" kern="1200" cap="none" spc="0" normalizeH="0" baseline="0" noProof="0" dirty="0" smtClean="0">
              <a:ln>
                <a:noFill/>
              </a:ln>
              <a:solidFill>
                <a:srgbClr val="150C8E"/>
              </a:solidFill>
              <a:effectLst/>
              <a:uLnTx/>
              <a:uFillTx/>
              <a:latin typeface="+mn-lt"/>
              <a:ea typeface="+mn-ea"/>
              <a:cs typeface="+mn-cs"/>
            </a:endParaRPr>
          </a:p>
        </p:txBody>
      </p:sp>
    </p:spTree>
    <p:extLst>
      <p:ext uri="{BB962C8B-B14F-4D97-AF65-F5344CB8AC3E}">
        <p14:creationId xmlns:p14="http://schemas.microsoft.com/office/powerpoint/2010/main" val="240513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1000"/>
                                        <p:tgtEl>
                                          <p:spTgt spid="11">
                                            <p:txEl>
                                              <p:pRg st="0" end="0"/>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1000"/>
                                        <p:tgtEl>
                                          <p:spTgt spid="11">
                                            <p:txEl>
                                              <p:pRg st="1" end="1"/>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p:cNvPicPr>
            <a:picLocks noChangeAspect="1" noChangeArrowheads="1"/>
          </p:cNvPicPr>
          <p:nvPr/>
        </p:nvPicPr>
        <p:blipFill>
          <a:blip r:embed="rId3" cstate="print"/>
          <a:srcRect/>
          <a:stretch>
            <a:fillRect/>
          </a:stretch>
        </p:blipFill>
        <p:spPr bwMode="auto">
          <a:xfrm>
            <a:off x="5868144" y="6175027"/>
            <a:ext cx="2232248" cy="585788"/>
          </a:xfrm>
          <a:prstGeom prst="rect">
            <a:avLst/>
          </a:prstGeom>
          <a:noFill/>
          <a:ln w="9525">
            <a:noFill/>
            <a:miter lim="800000"/>
            <a:headEnd/>
            <a:tailEnd/>
          </a:ln>
          <a:effectLst/>
        </p:spPr>
      </p:pic>
      <p:cxnSp>
        <p:nvCxnSpPr>
          <p:cNvPr id="7" name="Straight Connector 6"/>
          <p:cNvCxnSpPr/>
          <p:nvPr/>
        </p:nvCxnSpPr>
        <p:spPr>
          <a:xfrm rot="5400000" flipH="1">
            <a:off x="5893265" y="5221515"/>
            <a:ext cx="48069" cy="298265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1986" name="Rectangle 2"/>
          <p:cNvSpPr>
            <a:spLocks noGrp="1" noChangeArrowheads="1"/>
          </p:cNvSpPr>
          <p:nvPr>
            <p:ph type="title"/>
          </p:nvPr>
        </p:nvSpPr>
        <p:spPr>
          <a:xfrm>
            <a:off x="467544" y="154487"/>
            <a:ext cx="6347048" cy="1143000"/>
          </a:xfrm>
        </p:spPr>
        <p:txBody>
          <a:bodyPr anchor="t" anchorCtr="0">
            <a:normAutofit/>
          </a:bodyPr>
          <a:lstStyle/>
          <a:p>
            <a:pPr algn="l"/>
            <a:r>
              <a:rPr lang="en-ZA" sz="2400" b="1" dirty="0" smtClean="0">
                <a:solidFill>
                  <a:schemeClr val="tx2"/>
                </a:solidFill>
              </a:rPr>
              <a:t>Summing up – The Introduction</a:t>
            </a:r>
            <a:endParaRPr lang="en-ZA" sz="2400" b="1" dirty="0" smtClean="0">
              <a:solidFill>
                <a:srgbClr val="002060"/>
              </a:solidFill>
            </a:endParaRPr>
          </a:p>
        </p:txBody>
      </p:sp>
      <p:pic>
        <p:nvPicPr>
          <p:cNvPr id="19459" name="Picture 3"/>
          <p:cNvPicPr>
            <a:picLocks noChangeAspect="1" noChangeArrowheads="1"/>
          </p:cNvPicPr>
          <p:nvPr/>
        </p:nvPicPr>
        <p:blipFill>
          <a:blip r:embed="rId4" cstate="print"/>
          <a:srcRect/>
          <a:stretch>
            <a:fillRect/>
          </a:stretch>
        </p:blipFill>
        <p:spPr bwMode="auto">
          <a:xfrm>
            <a:off x="7501162" y="4365104"/>
            <a:ext cx="1642837" cy="2492896"/>
          </a:xfrm>
          <a:prstGeom prst="rect">
            <a:avLst/>
          </a:prstGeom>
          <a:noFill/>
          <a:ln w="9525">
            <a:noFill/>
            <a:miter lim="800000"/>
            <a:headEnd/>
            <a:tailEnd/>
          </a:ln>
          <a:effectLst/>
        </p:spPr>
      </p:pic>
      <p:pic>
        <p:nvPicPr>
          <p:cNvPr id="19460" name="Picture 4"/>
          <p:cNvPicPr>
            <a:picLocks noChangeAspect="1" noChangeArrowheads="1"/>
          </p:cNvPicPr>
          <p:nvPr/>
        </p:nvPicPr>
        <p:blipFill>
          <a:blip r:embed="rId5" cstate="print"/>
          <a:srcRect/>
          <a:stretch>
            <a:fillRect/>
          </a:stretch>
        </p:blipFill>
        <p:spPr bwMode="auto">
          <a:xfrm>
            <a:off x="6281747" y="5805265"/>
            <a:ext cx="1202665" cy="792087"/>
          </a:xfrm>
          <a:prstGeom prst="rect">
            <a:avLst/>
          </a:prstGeom>
          <a:noFill/>
          <a:ln w="9525">
            <a:noFill/>
            <a:miter lim="800000"/>
            <a:headEnd/>
            <a:tailEnd/>
          </a:ln>
          <a:effectLst/>
        </p:spPr>
      </p:pic>
      <p:pic>
        <p:nvPicPr>
          <p:cNvPr id="11" name="Picture 2"/>
          <p:cNvPicPr>
            <a:picLocks noChangeAspect="1" noChangeArrowheads="1"/>
          </p:cNvPicPr>
          <p:nvPr/>
        </p:nvPicPr>
        <p:blipFill>
          <a:blip r:embed="rId6" cstate="print"/>
          <a:srcRect/>
          <a:stretch>
            <a:fillRect/>
          </a:stretch>
        </p:blipFill>
        <p:spPr bwMode="auto">
          <a:xfrm>
            <a:off x="0" y="1412775"/>
            <a:ext cx="2601889" cy="1951417"/>
          </a:xfrm>
          <a:prstGeom prst="rect">
            <a:avLst/>
          </a:prstGeom>
          <a:noFill/>
          <a:ln w="9525">
            <a:noFill/>
            <a:miter lim="800000"/>
            <a:headEnd/>
            <a:tailEnd/>
          </a:ln>
          <a:effectLst/>
        </p:spPr>
      </p:pic>
      <p:pic>
        <p:nvPicPr>
          <p:cNvPr id="12" name="Picture 2"/>
          <p:cNvPicPr>
            <a:picLocks noChangeAspect="1" noChangeArrowheads="1"/>
          </p:cNvPicPr>
          <p:nvPr/>
        </p:nvPicPr>
        <p:blipFill>
          <a:blip r:embed="rId7" cstate="print"/>
          <a:srcRect/>
          <a:stretch>
            <a:fillRect/>
          </a:stretch>
        </p:blipFill>
        <p:spPr bwMode="auto">
          <a:xfrm>
            <a:off x="0" y="5077983"/>
            <a:ext cx="2950117" cy="1780017"/>
          </a:xfrm>
          <a:prstGeom prst="rect">
            <a:avLst/>
          </a:prstGeom>
          <a:noFill/>
          <a:ln w="9525">
            <a:noFill/>
            <a:miter lim="800000"/>
            <a:headEnd/>
            <a:tailEnd/>
          </a:ln>
          <a:effectLst/>
        </p:spPr>
      </p:pic>
      <p:pic>
        <p:nvPicPr>
          <p:cNvPr id="13" name="Picture 2"/>
          <p:cNvPicPr>
            <a:picLocks noChangeAspect="1" noChangeArrowheads="1"/>
          </p:cNvPicPr>
          <p:nvPr/>
        </p:nvPicPr>
        <p:blipFill>
          <a:blip r:embed="rId8" cstate="print"/>
          <a:srcRect/>
          <a:stretch>
            <a:fillRect/>
          </a:stretch>
        </p:blipFill>
        <p:spPr bwMode="auto">
          <a:xfrm>
            <a:off x="3630" y="3364193"/>
            <a:ext cx="2304256" cy="1713790"/>
          </a:xfrm>
          <a:prstGeom prst="rect">
            <a:avLst/>
          </a:prstGeom>
          <a:noFill/>
          <a:ln w="9525">
            <a:noFill/>
            <a:miter lim="800000"/>
            <a:headEnd/>
            <a:tailEnd/>
          </a:ln>
          <a:effectLst/>
        </p:spPr>
      </p:pic>
      <p:pic>
        <p:nvPicPr>
          <p:cNvPr id="14" name="Picture 3"/>
          <p:cNvPicPr>
            <a:picLocks noChangeAspect="1" noChangeArrowheads="1"/>
          </p:cNvPicPr>
          <p:nvPr/>
        </p:nvPicPr>
        <p:blipFill>
          <a:blip r:embed="rId9" cstate="print"/>
          <a:srcRect/>
          <a:stretch>
            <a:fillRect/>
          </a:stretch>
        </p:blipFill>
        <p:spPr bwMode="auto">
          <a:xfrm>
            <a:off x="2307886" y="3364193"/>
            <a:ext cx="2378001" cy="1713790"/>
          </a:xfrm>
          <a:prstGeom prst="rect">
            <a:avLst/>
          </a:prstGeom>
          <a:noFill/>
          <a:ln w="9525">
            <a:noFill/>
            <a:miter lim="800000"/>
            <a:headEnd/>
            <a:tailEnd/>
          </a:ln>
          <a:effec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540" y="1412774"/>
            <a:ext cx="3667127" cy="108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11" cstate="print"/>
          <a:srcRect/>
          <a:stretch>
            <a:fillRect/>
          </a:stretch>
        </p:blipFill>
        <p:spPr bwMode="auto">
          <a:xfrm>
            <a:off x="5953482" y="1412776"/>
            <a:ext cx="3100844" cy="2808312"/>
          </a:xfrm>
          <a:prstGeom prst="rect">
            <a:avLst/>
          </a:prstGeom>
          <a:noFill/>
          <a:ln w="9525">
            <a:noFill/>
            <a:miter lim="800000"/>
            <a:headEnd/>
            <a:tailEnd/>
          </a:ln>
          <a:effectLst/>
        </p:spPr>
      </p:pic>
      <p:pic>
        <p:nvPicPr>
          <p:cNvPr id="16" name="Picture 2"/>
          <p:cNvPicPr>
            <a:picLocks noChangeAspect="1" noChangeArrowheads="1"/>
          </p:cNvPicPr>
          <p:nvPr/>
        </p:nvPicPr>
        <p:blipFill>
          <a:blip r:embed="rId12" cstate="print"/>
          <a:srcRect/>
          <a:stretch>
            <a:fillRect/>
          </a:stretch>
        </p:blipFill>
        <p:spPr bwMode="auto">
          <a:xfrm>
            <a:off x="2601888" y="2492896"/>
            <a:ext cx="3351593" cy="871297"/>
          </a:xfrm>
          <a:prstGeom prst="rect">
            <a:avLst/>
          </a:prstGeom>
          <a:noFill/>
          <a:ln w="9525">
            <a:noFill/>
            <a:miter lim="800000"/>
            <a:headEnd/>
            <a:tailEnd/>
          </a:ln>
        </p:spPr>
      </p:pic>
      <p:pic>
        <p:nvPicPr>
          <p:cNvPr id="17" name="Picture 3"/>
          <p:cNvPicPr>
            <a:picLocks noChangeAspect="1" noChangeArrowheads="1"/>
          </p:cNvPicPr>
          <p:nvPr/>
        </p:nvPicPr>
        <p:blipFill>
          <a:blip r:embed="rId13" cstate="print"/>
          <a:srcRect/>
          <a:stretch>
            <a:fillRect/>
          </a:stretch>
        </p:blipFill>
        <p:spPr bwMode="auto">
          <a:xfrm>
            <a:off x="4677494" y="3364193"/>
            <a:ext cx="1604253" cy="1713790"/>
          </a:xfrm>
          <a:prstGeom prst="rect">
            <a:avLst/>
          </a:prstGeom>
          <a:noFill/>
          <a:ln w="9525">
            <a:noFill/>
            <a:miter lim="800000"/>
            <a:headEnd/>
            <a:tailEnd/>
          </a:ln>
          <a:effectLst/>
        </p:spPr>
      </p:pic>
      <p:pic>
        <p:nvPicPr>
          <p:cNvPr id="18" name="Picture 2"/>
          <p:cNvPicPr>
            <a:picLocks noChangeAspect="1" noChangeArrowheads="1"/>
          </p:cNvPicPr>
          <p:nvPr/>
        </p:nvPicPr>
        <p:blipFill>
          <a:blip r:embed="rId14" cstate="print"/>
          <a:srcRect/>
          <a:stretch>
            <a:fillRect/>
          </a:stretch>
        </p:blipFill>
        <p:spPr bwMode="auto">
          <a:xfrm>
            <a:off x="6281747" y="4092191"/>
            <a:ext cx="1222157" cy="985792"/>
          </a:xfrm>
          <a:prstGeom prst="rect">
            <a:avLst/>
          </a:prstGeom>
          <a:noFill/>
          <a:ln w="9525">
            <a:noFill/>
            <a:miter lim="800000"/>
            <a:headEnd/>
            <a:tailEnd/>
          </a:ln>
          <a:effectLst/>
        </p:spPr>
      </p:pic>
      <p:pic>
        <p:nvPicPr>
          <p:cNvPr id="19" name="Picture 2"/>
          <p:cNvPicPr>
            <a:picLocks noChangeAspect="1" noChangeArrowheads="1"/>
          </p:cNvPicPr>
          <p:nvPr/>
        </p:nvPicPr>
        <p:blipFill>
          <a:blip r:embed="rId15" cstate="print"/>
          <a:srcRect/>
          <a:stretch>
            <a:fillRect/>
          </a:stretch>
        </p:blipFill>
        <p:spPr bwMode="auto">
          <a:xfrm>
            <a:off x="2950117" y="5077984"/>
            <a:ext cx="2774011" cy="1833614"/>
          </a:xfrm>
          <a:prstGeom prst="rect">
            <a:avLst/>
          </a:prstGeom>
          <a:noFill/>
          <a:ln w="9525">
            <a:noFill/>
            <a:miter lim="800000"/>
            <a:headEnd/>
            <a:tailEnd/>
          </a:ln>
          <a:effectLst/>
        </p:spPr>
      </p:pic>
      <p:sp>
        <p:nvSpPr>
          <p:cNvPr id="20" name="TextBox 19"/>
          <p:cNvSpPr txBox="1"/>
          <p:nvPr/>
        </p:nvSpPr>
        <p:spPr>
          <a:xfrm>
            <a:off x="467544" y="692696"/>
            <a:ext cx="6552728" cy="584775"/>
          </a:xfrm>
          <a:prstGeom prst="rect">
            <a:avLst/>
          </a:prstGeom>
          <a:noFill/>
        </p:spPr>
        <p:txBody>
          <a:bodyPr wrap="square" rtlCol="0">
            <a:spAutoFit/>
          </a:bodyPr>
          <a:lstStyle/>
          <a:p>
            <a:r>
              <a:rPr lang="en-ZA" b="1" dirty="0" smtClean="0">
                <a:solidFill>
                  <a:srgbClr val="002060"/>
                </a:solidFill>
                <a:latin typeface="Verdana" pitchFamily="34" charset="0"/>
              </a:rPr>
              <a:t>Contact me on </a:t>
            </a:r>
            <a:r>
              <a:rPr lang="en-ZA" b="1" dirty="0" err="1" smtClean="0">
                <a:solidFill>
                  <a:srgbClr val="002060"/>
                </a:solidFill>
                <a:latin typeface="Verdana" pitchFamily="34" charset="0"/>
                <a:hlinkClick r:id="rId16"/>
              </a:rPr>
              <a:t>James@ETIMin.org</a:t>
            </a:r>
            <a:r>
              <a:rPr lang="en-ZA" b="1" dirty="0" smtClean="0">
                <a:solidFill>
                  <a:srgbClr val="002060"/>
                </a:solidFill>
                <a:latin typeface="Verdana" pitchFamily="34" charset="0"/>
              </a:rPr>
              <a:t> </a:t>
            </a:r>
          </a:p>
          <a:p>
            <a:r>
              <a:rPr lang="en-ZA" sz="1400" b="1" dirty="0" smtClean="0">
                <a:solidFill>
                  <a:srgbClr val="002060"/>
                </a:solidFill>
                <a:latin typeface="Verdana" pitchFamily="34" charset="0"/>
              </a:rPr>
              <a:t>Or phone ++27-(0)83-251-6644 or fax ++27-(0)86-540-0178</a:t>
            </a:r>
            <a:endParaRPr lang="en-US" sz="1400" b="1" dirty="0">
              <a:solidFill>
                <a:srgbClr val="002060"/>
              </a:solidFill>
              <a:latin typeface="Verdana" pitchFamily="34" charset="0"/>
            </a:endParaRPr>
          </a:p>
        </p:txBody>
      </p:sp>
    </p:spTree>
    <p:extLst>
      <p:ext uri="{BB962C8B-B14F-4D97-AF65-F5344CB8AC3E}">
        <p14:creationId xmlns:p14="http://schemas.microsoft.com/office/powerpoint/2010/main" val="26021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94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p:cNvPicPr>
            <a:picLocks noChangeAspect="1" noChangeArrowheads="1"/>
          </p:cNvPicPr>
          <p:nvPr/>
        </p:nvPicPr>
        <p:blipFill>
          <a:blip r:embed="rId3" cstate="print"/>
          <a:srcRect/>
          <a:stretch>
            <a:fillRect/>
          </a:stretch>
        </p:blipFill>
        <p:spPr bwMode="auto">
          <a:xfrm>
            <a:off x="5868144" y="6175027"/>
            <a:ext cx="2232248" cy="585788"/>
          </a:xfrm>
          <a:prstGeom prst="rect">
            <a:avLst/>
          </a:prstGeom>
          <a:noFill/>
          <a:ln w="9525">
            <a:noFill/>
            <a:miter lim="800000"/>
            <a:headEnd/>
            <a:tailEnd/>
          </a:ln>
          <a:effectLst/>
        </p:spPr>
      </p:pic>
      <p:cxnSp>
        <p:nvCxnSpPr>
          <p:cNvPr id="7" name="Straight Connector 6"/>
          <p:cNvCxnSpPr/>
          <p:nvPr/>
        </p:nvCxnSpPr>
        <p:spPr>
          <a:xfrm rot="5400000" flipH="1">
            <a:off x="5893265" y="5221515"/>
            <a:ext cx="48069" cy="298265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1986" name="Rectangle 2"/>
          <p:cNvSpPr>
            <a:spLocks noGrp="1" noChangeArrowheads="1"/>
          </p:cNvSpPr>
          <p:nvPr>
            <p:ph type="title"/>
          </p:nvPr>
        </p:nvSpPr>
        <p:spPr>
          <a:xfrm>
            <a:off x="457200" y="274638"/>
            <a:ext cx="6347048" cy="1143000"/>
          </a:xfrm>
        </p:spPr>
        <p:txBody>
          <a:bodyPr anchor="t" anchorCtr="0">
            <a:normAutofit/>
          </a:bodyPr>
          <a:lstStyle/>
          <a:p>
            <a:pPr algn="l"/>
            <a:r>
              <a:rPr lang="en-ZA" sz="2400" b="1" dirty="0" smtClean="0">
                <a:solidFill>
                  <a:schemeClr val="tx2"/>
                </a:solidFill>
              </a:rPr>
              <a:t>Sedimentary (water laid) rocks</a:t>
            </a:r>
            <a:endParaRPr lang="en-ZA" sz="2400" b="1" dirty="0" smtClean="0">
              <a:solidFill>
                <a:srgbClr val="002060"/>
              </a:solidFill>
            </a:endParaRPr>
          </a:p>
        </p:txBody>
      </p:sp>
      <p:pic>
        <p:nvPicPr>
          <p:cNvPr id="19459" name="Picture 3"/>
          <p:cNvPicPr>
            <a:picLocks noChangeAspect="1" noChangeArrowheads="1"/>
          </p:cNvPicPr>
          <p:nvPr/>
        </p:nvPicPr>
        <p:blipFill>
          <a:blip r:embed="rId4" cstate="print"/>
          <a:srcRect/>
          <a:stretch>
            <a:fillRect/>
          </a:stretch>
        </p:blipFill>
        <p:spPr bwMode="auto">
          <a:xfrm>
            <a:off x="7501162" y="4365104"/>
            <a:ext cx="1642837" cy="2492896"/>
          </a:xfrm>
          <a:prstGeom prst="rect">
            <a:avLst/>
          </a:prstGeom>
          <a:noFill/>
          <a:ln w="9525">
            <a:noFill/>
            <a:miter lim="800000"/>
            <a:headEnd/>
            <a:tailEnd/>
          </a:ln>
          <a:effectLst/>
        </p:spPr>
      </p:pic>
      <p:pic>
        <p:nvPicPr>
          <p:cNvPr id="19460" name="Picture 4"/>
          <p:cNvPicPr>
            <a:picLocks noChangeAspect="1" noChangeArrowheads="1"/>
          </p:cNvPicPr>
          <p:nvPr/>
        </p:nvPicPr>
        <p:blipFill>
          <a:blip r:embed="rId5" cstate="print"/>
          <a:srcRect/>
          <a:stretch>
            <a:fillRect/>
          </a:stretch>
        </p:blipFill>
        <p:spPr bwMode="auto">
          <a:xfrm>
            <a:off x="6281747" y="5805265"/>
            <a:ext cx="1202665" cy="792087"/>
          </a:xfrm>
          <a:prstGeom prst="rect">
            <a:avLst/>
          </a:prstGeom>
          <a:noFill/>
          <a:ln w="9525">
            <a:noFill/>
            <a:miter lim="800000"/>
            <a:headEnd/>
            <a:tailEnd/>
          </a:ln>
          <a:effectLst/>
        </p:spPr>
      </p:pic>
      <p:pic>
        <p:nvPicPr>
          <p:cNvPr id="11" name="Picture 2"/>
          <p:cNvPicPr>
            <a:picLocks noChangeAspect="1" noChangeArrowheads="1"/>
          </p:cNvPicPr>
          <p:nvPr/>
        </p:nvPicPr>
        <p:blipFill>
          <a:blip r:embed="rId6" cstate="print"/>
          <a:srcRect/>
          <a:stretch>
            <a:fillRect/>
          </a:stretch>
        </p:blipFill>
        <p:spPr bwMode="auto">
          <a:xfrm>
            <a:off x="0" y="1412775"/>
            <a:ext cx="2601889" cy="1951417"/>
          </a:xfrm>
          <a:prstGeom prst="rect">
            <a:avLst/>
          </a:prstGeom>
          <a:noFill/>
          <a:ln w="9525">
            <a:noFill/>
            <a:miter lim="800000"/>
            <a:headEnd/>
            <a:tailEnd/>
          </a:ln>
          <a:effectLst/>
        </p:spPr>
      </p:pic>
      <p:pic>
        <p:nvPicPr>
          <p:cNvPr id="12" name="Picture 2"/>
          <p:cNvPicPr>
            <a:picLocks noChangeAspect="1" noChangeArrowheads="1"/>
          </p:cNvPicPr>
          <p:nvPr/>
        </p:nvPicPr>
        <p:blipFill>
          <a:blip r:embed="rId7" cstate="print"/>
          <a:srcRect/>
          <a:stretch>
            <a:fillRect/>
          </a:stretch>
        </p:blipFill>
        <p:spPr bwMode="auto">
          <a:xfrm>
            <a:off x="0" y="5077983"/>
            <a:ext cx="2950117" cy="1780017"/>
          </a:xfrm>
          <a:prstGeom prst="rect">
            <a:avLst/>
          </a:prstGeom>
          <a:noFill/>
          <a:ln w="9525">
            <a:noFill/>
            <a:miter lim="800000"/>
            <a:headEnd/>
            <a:tailEnd/>
          </a:ln>
          <a:effectLst/>
        </p:spPr>
      </p:pic>
      <p:pic>
        <p:nvPicPr>
          <p:cNvPr id="13" name="Picture 2"/>
          <p:cNvPicPr>
            <a:picLocks noChangeAspect="1" noChangeArrowheads="1"/>
          </p:cNvPicPr>
          <p:nvPr/>
        </p:nvPicPr>
        <p:blipFill>
          <a:blip r:embed="rId8" cstate="print"/>
          <a:srcRect/>
          <a:stretch>
            <a:fillRect/>
          </a:stretch>
        </p:blipFill>
        <p:spPr bwMode="auto">
          <a:xfrm>
            <a:off x="3630" y="3364193"/>
            <a:ext cx="2304256" cy="1713790"/>
          </a:xfrm>
          <a:prstGeom prst="rect">
            <a:avLst/>
          </a:prstGeom>
          <a:noFill/>
          <a:ln w="9525">
            <a:noFill/>
            <a:miter lim="800000"/>
            <a:headEnd/>
            <a:tailEnd/>
          </a:ln>
          <a:effectLst/>
        </p:spPr>
      </p:pic>
      <p:pic>
        <p:nvPicPr>
          <p:cNvPr id="14" name="Picture 3"/>
          <p:cNvPicPr>
            <a:picLocks noChangeAspect="1" noChangeArrowheads="1"/>
          </p:cNvPicPr>
          <p:nvPr/>
        </p:nvPicPr>
        <p:blipFill>
          <a:blip r:embed="rId9" cstate="print"/>
          <a:srcRect/>
          <a:stretch>
            <a:fillRect/>
          </a:stretch>
        </p:blipFill>
        <p:spPr bwMode="auto">
          <a:xfrm>
            <a:off x="2307886" y="3364193"/>
            <a:ext cx="2378001" cy="1713790"/>
          </a:xfrm>
          <a:prstGeom prst="rect">
            <a:avLst/>
          </a:prstGeom>
          <a:noFill/>
          <a:ln w="9525">
            <a:noFill/>
            <a:miter lim="800000"/>
            <a:headEnd/>
            <a:tailEnd/>
          </a:ln>
          <a:effec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540" y="1412774"/>
            <a:ext cx="3667127" cy="108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11" cstate="print"/>
          <a:srcRect/>
          <a:stretch>
            <a:fillRect/>
          </a:stretch>
        </p:blipFill>
        <p:spPr bwMode="auto">
          <a:xfrm>
            <a:off x="5953482" y="1412776"/>
            <a:ext cx="3100844" cy="2808312"/>
          </a:xfrm>
          <a:prstGeom prst="rect">
            <a:avLst/>
          </a:prstGeom>
          <a:noFill/>
          <a:ln w="9525">
            <a:noFill/>
            <a:miter lim="800000"/>
            <a:headEnd/>
            <a:tailEnd/>
          </a:ln>
          <a:effectLst/>
        </p:spPr>
      </p:pic>
      <p:pic>
        <p:nvPicPr>
          <p:cNvPr id="16" name="Picture 2"/>
          <p:cNvPicPr>
            <a:picLocks noChangeAspect="1" noChangeArrowheads="1"/>
          </p:cNvPicPr>
          <p:nvPr/>
        </p:nvPicPr>
        <p:blipFill>
          <a:blip r:embed="rId12" cstate="print"/>
          <a:srcRect/>
          <a:stretch>
            <a:fillRect/>
          </a:stretch>
        </p:blipFill>
        <p:spPr bwMode="auto">
          <a:xfrm>
            <a:off x="2601888" y="2492896"/>
            <a:ext cx="3351593" cy="871297"/>
          </a:xfrm>
          <a:prstGeom prst="rect">
            <a:avLst/>
          </a:prstGeom>
          <a:noFill/>
          <a:ln w="9525">
            <a:noFill/>
            <a:miter lim="800000"/>
            <a:headEnd/>
            <a:tailEnd/>
          </a:ln>
        </p:spPr>
      </p:pic>
      <p:pic>
        <p:nvPicPr>
          <p:cNvPr id="17" name="Picture 3"/>
          <p:cNvPicPr>
            <a:picLocks noChangeAspect="1" noChangeArrowheads="1"/>
          </p:cNvPicPr>
          <p:nvPr/>
        </p:nvPicPr>
        <p:blipFill>
          <a:blip r:embed="rId13" cstate="print"/>
          <a:srcRect/>
          <a:stretch>
            <a:fillRect/>
          </a:stretch>
        </p:blipFill>
        <p:spPr bwMode="auto">
          <a:xfrm>
            <a:off x="4677494" y="3364193"/>
            <a:ext cx="1604253" cy="1713790"/>
          </a:xfrm>
          <a:prstGeom prst="rect">
            <a:avLst/>
          </a:prstGeom>
          <a:noFill/>
          <a:ln w="9525">
            <a:noFill/>
            <a:miter lim="800000"/>
            <a:headEnd/>
            <a:tailEnd/>
          </a:ln>
          <a:effectLst/>
        </p:spPr>
      </p:pic>
      <p:pic>
        <p:nvPicPr>
          <p:cNvPr id="18" name="Picture 2"/>
          <p:cNvPicPr>
            <a:picLocks noChangeAspect="1" noChangeArrowheads="1"/>
          </p:cNvPicPr>
          <p:nvPr/>
        </p:nvPicPr>
        <p:blipFill>
          <a:blip r:embed="rId14" cstate="print"/>
          <a:srcRect/>
          <a:stretch>
            <a:fillRect/>
          </a:stretch>
        </p:blipFill>
        <p:spPr bwMode="auto">
          <a:xfrm>
            <a:off x="6281747" y="4092191"/>
            <a:ext cx="1222157" cy="985792"/>
          </a:xfrm>
          <a:prstGeom prst="rect">
            <a:avLst/>
          </a:prstGeom>
          <a:noFill/>
          <a:ln w="9525">
            <a:noFill/>
            <a:miter lim="800000"/>
            <a:headEnd/>
            <a:tailEnd/>
          </a:ln>
          <a:effectLst/>
        </p:spPr>
      </p:pic>
      <p:pic>
        <p:nvPicPr>
          <p:cNvPr id="19" name="Picture 2"/>
          <p:cNvPicPr>
            <a:picLocks noChangeAspect="1" noChangeArrowheads="1"/>
          </p:cNvPicPr>
          <p:nvPr/>
        </p:nvPicPr>
        <p:blipFill>
          <a:blip r:embed="rId15" cstate="print"/>
          <a:srcRect/>
          <a:stretch>
            <a:fillRect/>
          </a:stretch>
        </p:blipFill>
        <p:spPr bwMode="auto">
          <a:xfrm>
            <a:off x="2950117" y="5077984"/>
            <a:ext cx="2774011" cy="1833614"/>
          </a:xfrm>
          <a:prstGeom prst="rect">
            <a:avLst/>
          </a:prstGeom>
          <a:noFill/>
          <a:ln w="9525">
            <a:noFill/>
            <a:miter lim="800000"/>
            <a:headEnd/>
            <a:tailEnd/>
          </a:ln>
          <a:effectLst/>
        </p:spPr>
      </p:pic>
    </p:spTree>
    <p:extLst>
      <p:ext uri="{BB962C8B-B14F-4D97-AF65-F5344CB8AC3E}">
        <p14:creationId xmlns:p14="http://schemas.microsoft.com/office/powerpoint/2010/main" val="153039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Throughout South Africa</a:t>
            </a:r>
            <a:br>
              <a:rPr lang="en-ZA" sz="2400" b="1" dirty="0" smtClean="0">
                <a:solidFill>
                  <a:srgbClr val="002060"/>
                </a:solidFill>
              </a:rPr>
            </a:br>
            <a:r>
              <a:rPr lang="en-ZA" sz="2400" b="1" dirty="0" smtClean="0">
                <a:solidFill>
                  <a:srgbClr val="002060"/>
                </a:solidFill>
              </a:rPr>
              <a:t>Table Mountain – Cape Town</a:t>
            </a:r>
          </a:p>
        </p:txBody>
      </p:sp>
      <p:pic>
        <p:nvPicPr>
          <p:cNvPr id="10" name="Picture 4"/>
          <p:cNvPicPr>
            <a:picLocks noChangeAspect="1" noChangeArrowheads="1"/>
          </p:cNvPicPr>
          <p:nvPr/>
        </p:nvPicPr>
        <p:blipFill>
          <a:blip r:embed="rId3" cstate="print"/>
          <a:srcRect/>
          <a:stretch>
            <a:fillRect/>
          </a:stretch>
        </p:blipFill>
        <p:spPr bwMode="auto">
          <a:xfrm>
            <a:off x="-44157" y="1415506"/>
            <a:ext cx="9184709" cy="5445224"/>
          </a:xfrm>
          <a:prstGeom prst="rect">
            <a:avLst/>
          </a:prstGeom>
          <a:noFill/>
          <a:ln w="9525">
            <a:noFill/>
            <a:miter lim="800000"/>
            <a:headEnd/>
            <a:tailEnd/>
          </a:ln>
          <a:effectLst/>
        </p:spPr>
      </p:pic>
    </p:spTree>
    <p:extLst>
      <p:ext uri="{BB962C8B-B14F-4D97-AF65-F5344CB8AC3E}">
        <p14:creationId xmlns:p14="http://schemas.microsoft.com/office/powerpoint/2010/main" val="377061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79512" y="0"/>
            <a:ext cx="8229600" cy="1143000"/>
          </a:xfrm>
        </p:spPr>
        <p:txBody>
          <a:bodyPr anchor="t" anchorCtr="0">
            <a:normAutofit fontScale="90000"/>
          </a:bodyPr>
          <a:lstStyle/>
          <a:p>
            <a:pPr algn="l" eaLnBrk="1" hangingPunct="1"/>
            <a:r>
              <a:rPr lang="en-ZA" sz="2400" b="1" dirty="0" smtClean="0">
                <a:solidFill>
                  <a:srgbClr val="002060"/>
                </a:solidFill>
              </a:rPr>
              <a:t>Throughout South Africa</a:t>
            </a:r>
            <a:br>
              <a:rPr lang="en-ZA" sz="2400" b="1" dirty="0" smtClean="0">
                <a:solidFill>
                  <a:srgbClr val="002060"/>
                </a:solidFill>
              </a:rPr>
            </a:br>
            <a:r>
              <a:rPr lang="en-ZA" sz="2400" b="1" dirty="0" smtClean="0">
                <a:solidFill>
                  <a:srgbClr val="002060"/>
                </a:solidFill>
              </a:rPr>
              <a:t>Fish River Canyon</a:t>
            </a:r>
            <a:br>
              <a:rPr lang="en-ZA" sz="2400" b="1" dirty="0" smtClean="0">
                <a:solidFill>
                  <a:srgbClr val="002060"/>
                </a:solidFill>
              </a:rPr>
            </a:br>
            <a:r>
              <a:rPr lang="en-ZA" sz="2400" b="1" dirty="0" smtClean="0">
                <a:solidFill>
                  <a:srgbClr val="002060"/>
                </a:solidFill>
              </a:rPr>
              <a:t>Namibia</a:t>
            </a:r>
          </a:p>
        </p:txBody>
      </p:sp>
      <p:pic>
        <p:nvPicPr>
          <p:cNvPr id="29" name="Picture 2"/>
          <p:cNvPicPr>
            <a:picLocks noChangeAspect="1" noChangeArrowheads="1"/>
          </p:cNvPicPr>
          <p:nvPr/>
        </p:nvPicPr>
        <p:blipFill>
          <a:blip r:embed="rId3" cstate="print"/>
          <a:srcRect/>
          <a:stretch>
            <a:fillRect/>
          </a:stretch>
        </p:blipFill>
        <p:spPr bwMode="auto">
          <a:xfrm>
            <a:off x="0" y="1394619"/>
            <a:ext cx="9144000" cy="5445224"/>
          </a:xfrm>
          <a:prstGeom prst="rect">
            <a:avLst/>
          </a:prstGeom>
          <a:noFill/>
          <a:ln w="9525">
            <a:noFill/>
            <a:miter lim="800000"/>
            <a:headEnd/>
            <a:tailEnd/>
          </a:ln>
          <a:effectLst/>
        </p:spPr>
      </p:pic>
    </p:spTree>
    <p:extLst>
      <p:ext uri="{BB962C8B-B14F-4D97-AF65-F5344CB8AC3E}">
        <p14:creationId xmlns:p14="http://schemas.microsoft.com/office/powerpoint/2010/main" val="265115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All over the World</a:t>
            </a:r>
            <a:br>
              <a:rPr lang="en-ZA" sz="2400" b="1" dirty="0" smtClean="0">
                <a:solidFill>
                  <a:srgbClr val="002060"/>
                </a:solidFill>
              </a:rPr>
            </a:br>
            <a:r>
              <a:rPr lang="en-ZA" sz="2400" b="1" dirty="0" smtClean="0">
                <a:solidFill>
                  <a:srgbClr val="002060"/>
                </a:solidFill>
              </a:rPr>
              <a:t>Niagara Falls – USA - Canada</a:t>
            </a:r>
          </a:p>
        </p:txBody>
      </p:sp>
      <p:pic>
        <p:nvPicPr>
          <p:cNvPr id="11" name="Picture 5"/>
          <p:cNvPicPr>
            <a:picLocks noChangeAspect="1" noChangeArrowheads="1"/>
          </p:cNvPicPr>
          <p:nvPr/>
        </p:nvPicPr>
        <p:blipFill>
          <a:blip r:embed="rId3" cstate="print"/>
          <a:srcRect/>
          <a:stretch>
            <a:fillRect/>
          </a:stretch>
        </p:blipFill>
        <p:spPr bwMode="auto">
          <a:xfrm>
            <a:off x="0" y="1412776"/>
            <a:ext cx="9144001" cy="5445224"/>
          </a:xfrm>
          <a:prstGeom prst="rect">
            <a:avLst/>
          </a:prstGeom>
          <a:noFill/>
          <a:ln w="9525">
            <a:noFill/>
            <a:miter lim="800000"/>
            <a:headEnd/>
            <a:tailEnd/>
          </a:ln>
          <a:effectLst/>
        </p:spPr>
      </p:pic>
    </p:spTree>
    <p:extLst>
      <p:ext uri="{BB962C8B-B14F-4D97-AF65-F5344CB8AC3E}">
        <p14:creationId xmlns:p14="http://schemas.microsoft.com/office/powerpoint/2010/main" val="103820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All over the World</a:t>
            </a:r>
            <a:br>
              <a:rPr lang="en-ZA" sz="2400" b="1" dirty="0" smtClean="0">
                <a:solidFill>
                  <a:srgbClr val="002060"/>
                </a:solidFill>
              </a:rPr>
            </a:br>
            <a:r>
              <a:rPr lang="en-ZA" sz="2400" b="1" dirty="0" smtClean="0">
                <a:solidFill>
                  <a:srgbClr val="002060"/>
                </a:solidFill>
              </a:rPr>
              <a:t>Grand Canyon -- USA</a:t>
            </a:r>
          </a:p>
        </p:txBody>
      </p:sp>
      <p:pic>
        <p:nvPicPr>
          <p:cNvPr id="1026" name="Picture 2"/>
          <p:cNvPicPr>
            <a:picLocks noChangeAspect="1" noChangeArrowheads="1"/>
          </p:cNvPicPr>
          <p:nvPr/>
        </p:nvPicPr>
        <p:blipFill>
          <a:blip r:embed="rId3" cstate="print"/>
          <a:srcRect/>
          <a:stretch>
            <a:fillRect/>
          </a:stretch>
        </p:blipFill>
        <p:spPr bwMode="auto">
          <a:xfrm>
            <a:off x="0" y="1340768"/>
            <a:ext cx="9144000" cy="5517232"/>
          </a:xfrm>
          <a:prstGeom prst="rect">
            <a:avLst/>
          </a:prstGeom>
          <a:noFill/>
          <a:ln w="9525">
            <a:noFill/>
            <a:miter lim="800000"/>
            <a:headEnd/>
            <a:tailEnd/>
          </a:ln>
          <a:effectLst/>
        </p:spPr>
      </p:pic>
    </p:spTree>
    <p:extLst>
      <p:ext uri="{BB962C8B-B14F-4D97-AF65-F5344CB8AC3E}">
        <p14:creationId xmlns:p14="http://schemas.microsoft.com/office/powerpoint/2010/main" val="314737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472254" cy="1143000"/>
          </a:xfrm>
        </p:spPr>
        <p:txBody>
          <a:bodyPr anchor="t" anchorCtr="0">
            <a:normAutofit/>
          </a:bodyPr>
          <a:lstStyle/>
          <a:p>
            <a:pPr algn="l" eaLnBrk="1" hangingPunct="1"/>
            <a:r>
              <a:rPr lang="en-ZA" sz="2400" b="1" dirty="0" smtClean="0">
                <a:solidFill>
                  <a:srgbClr val="002060"/>
                </a:solidFill>
              </a:rPr>
              <a:t>Massive wave action can move huge volumes of material very rapidly</a:t>
            </a:r>
          </a:p>
        </p:txBody>
      </p:sp>
      <p:pic>
        <p:nvPicPr>
          <p:cNvPr id="32770" name="Picture 2"/>
          <p:cNvPicPr>
            <a:picLocks noChangeAspect="1" noChangeArrowheads="1"/>
          </p:cNvPicPr>
          <p:nvPr/>
        </p:nvPicPr>
        <p:blipFill>
          <a:blip r:embed="rId3" cstate="print"/>
          <a:srcRect/>
          <a:stretch>
            <a:fillRect/>
          </a:stretch>
        </p:blipFill>
        <p:spPr bwMode="auto">
          <a:xfrm>
            <a:off x="0" y="1412776"/>
            <a:ext cx="4499992" cy="3346869"/>
          </a:xfrm>
          <a:prstGeom prst="rect">
            <a:avLst/>
          </a:prstGeom>
          <a:noFill/>
          <a:ln w="9525">
            <a:noFill/>
            <a:miter lim="800000"/>
            <a:headEnd/>
            <a:tailEnd/>
          </a:ln>
          <a:effectLst/>
        </p:spPr>
      </p:pic>
      <p:pic>
        <p:nvPicPr>
          <p:cNvPr id="32771" name="Picture 3"/>
          <p:cNvPicPr>
            <a:picLocks noChangeAspect="1" noChangeArrowheads="1"/>
          </p:cNvPicPr>
          <p:nvPr/>
        </p:nvPicPr>
        <p:blipFill>
          <a:blip r:embed="rId4" cstate="print"/>
          <a:srcRect/>
          <a:stretch>
            <a:fillRect/>
          </a:stretch>
        </p:blipFill>
        <p:spPr bwMode="auto">
          <a:xfrm>
            <a:off x="4499992" y="3374994"/>
            <a:ext cx="4644008" cy="3483006"/>
          </a:xfrm>
          <a:prstGeom prst="rect">
            <a:avLst/>
          </a:prstGeom>
          <a:noFill/>
          <a:ln w="9525">
            <a:noFill/>
            <a:miter lim="800000"/>
            <a:headEnd/>
            <a:tailEnd/>
          </a:ln>
          <a:effectLst/>
        </p:spPr>
      </p:pic>
      <p:cxnSp>
        <p:nvCxnSpPr>
          <p:cNvPr id="9" name="Straight Arrow Connector 8"/>
          <p:cNvCxnSpPr/>
          <p:nvPr/>
        </p:nvCxnSpPr>
        <p:spPr>
          <a:xfrm>
            <a:off x="2987824" y="3645024"/>
            <a:ext cx="2448272" cy="864096"/>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90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1000"/>
                                        <p:tgtEl>
                                          <p:spTgt spid="3277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2771"/>
                                        </p:tgtEl>
                                        <p:attrNameLst>
                                          <p:attrName>style.visibility</p:attrName>
                                        </p:attrNameLst>
                                      </p:cBhvr>
                                      <p:to>
                                        <p:strVal val="visible"/>
                                      </p:to>
                                    </p:set>
                                    <p:animEffect transition="in" filter="fade">
                                      <p:cBhvr>
                                        <p:cTn id="15" dur="10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p:cNvPicPr>
            <a:picLocks noChangeAspect="1" noChangeArrowheads="1"/>
          </p:cNvPicPr>
          <p:nvPr/>
        </p:nvPicPr>
        <p:blipFill>
          <a:blip r:embed="rId3" cstate="print"/>
          <a:srcRect/>
          <a:stretch>
            <a:fillRect/>
          </a:stretch>
        </p:blipFill>
        <p:spPr bwMode="auto">
          <a:xfrm>
            <a:off x="5868144" y="6175027"/>
            <a:ext cx="2232248" cy="585788"/>
          </a:xfrm>
          <a:prstGeom prst="rect">
            <a:avLst/>
          </a:prstGeom>
          <a:noFill/>
          <a:ln w="9525">
            <a:noFill/>
            <a:miter lim="800000"/>
            <a:headEnd/>
            <a:tailEnd/>
          </a:ln>
          <a:effectLst/>
        </p:spPr>
      </p:pic>
      <p:cxnSp>
        <p:nvCxnSpPr>
          <p:cNvPr id="7" name="Straight Connector 6"/>
          <p:cNvCxnSpPr/>
          <p:nvPr/>
        </p:nvCxnSpPr>
        <p:spPr>
          <a:xfrm rot="5400000" flipH="1">
            <a:off x="5893265" y="5221515"/>
            <a:ext cx="48069" cy="298265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1986" name="Rectangle 2"/>
          <p:cNvSpPr>
            <a:spLocks noGrp="1" noChangeArrowheads="1"/>
          </p:cNvSpPr>
          <p:nvPr>
            <p:ph type="title"/>
          </p:nvPr>
        </p:nvSpPr>
        <p:spPr>
          <a:xfrm>
            <a:off x="457200" y="274638"/>
            <a:ext cx="6347048" cy="1143000"/>
          </a:xfrm>
        </p:spPr>
        <p:txBody>
          <a:bodyPr anchor="t" anchorCtr="0">
            <a:normAutofit/>
          </a:bodyPr>
          <a:lstStyle/>
          <a:p>
            <a:pPr algn="l"/>
            <a:r>
              <a:rPr lang="en-ZA" sz="2400" b="1" dirty="0" smtClean="0">
                <a:solidFill>
                  <a:schemeClr val="tx2"/>
                </a:solidFill>
              </a:rPr>
              <a:t>Halfway House Granite Dome</a:t>
            </a:r>
            <a:endParaRPr lang="en-ZA" sz="2400" b="1" dirty="0" smtClean="0">
              <a:solidFill>
                <a:srgbClr val="002060"/>
              </a:solidFill>
            </a:endParaRPr>
          </a:p>
        </p:txBody>
      </p:sp>
      <p:pic>
        <p:nvPicPr>
          <p:cNvPr id="19459" name="Picture 3"/>
          <p:cNvPicPr>
            <a:picLocks noChangeAspect="1" noChangeArrowheads="1"/>
          </p:cNvPicPr>
          <p:nvPr/>
        </p:nvPicPr>
        <p:blipFill>
          <a:blip r:embed="rId4" cstate="print"/>
          <a:srcRect/>
          <a:stretch>
            <a:fillRect/>
          </a:stretch>
        </p:blipFill>
        <p:spPr bwMode="auto">
          <a:xfrm>
            <a:off x="7501162" y="4365104"/>
            <a:ext cx="1642837" cy="2492896"/>
          </a:xfrm>
          <a:prstGeom prst="rect">
            <a:avLst/>
          </a:prstGeom>
          <a:noFill/>
          <a:ln w="9525">
            <a:noFill/>
            <a:miter lim="800000"/>
            <a:headEnd/>
            <a:tailEnd/>
          </a:ln>
          <a:effectLst/>
        </p:spPr>
      </p:pic>
      <p:pic>
        <p:nvPicPr>
          <p:cNvPr id="19460" name="Picture 4"/>
          <p:cNvPicPr>
            <a:picLocks noChangeAspect="1" noChangeArrowheads="1"/>
          </p:cNvPicPr>
          <p:nvPr/>
        </p:nvPicPr>
        <p:blipFill>
          <a:blip r:embed="rId5" cstate="print"/>
          <a:srcRect/>
          <a:stretch>
            <a:fillRect/>
          </a:stretch>
        </p:blipFill>
        <p:spPr bwMode="auto">
          <a:xfrm>
            <a:off x="6281747" y="5805265"/>
            <a:ext cx="1202665" cy="792087"/>
          </a:xfrm>
          <a:prstGeom prst="rect">
            <a:avLst/>
          </a:prstGeom>
          <a:noFill/>
          <a:ln w="9525">
            <a:noFill/>
            <a:miter lim="800000"/>
            <a:headEnd/>
            <a:tailEnd/>
          </a:ln>
          <a:effectLst/>
        </p:spPr>
      </p:pic>
      <p:pic>
        <p:nvPicPr>
          <p:cNvPr id="11" name="Picture 2"/>
          <p:cNvPicPr>
            <a:picLocks noChangeAspect="1" noChangeArrowheads="1"/>
          </p:cNvPicPr>
          <p:nvPr/>
        </p:nvPicPr>
        <p:blipFill>
          <a:blip r:embed="rId6" cstate="print"/>
          <a:srcRect/>
          <a:stretch>
            <a:fillRect/>
          </a:stretch>
        </p:blipFill>
        <p:spPr bwMode="auto">
          <a:xfrm>
            <a:off x="0" y="1412775"/>
            <a:ext cx="2601889" cy="1951417"/>
          </a:xfrm>
          <a:prstGeom prst="rect">
            <a:avLst/>
          </a:prstGeom>
          <a:noFill/>
          <a:ln w="9525">
            <a:noFill/>
            <a:miter lim="800000"/>
            <a:headEnd/>
            <a:tailEnd/>
          </a:ln>
          <a:effectLst/>
        </p:spPr>
      </p:pic>
      <p:pic>
        <p:nvPicPr>
          <p:cNvPr id="12" name="Picture 2"/>
          <p:cNvPicPr>
            <a:picLocks noChangeAspect="1" noChangeArrowheads="1"/>
          </p:cNvPicPr>
          <p:nvPr/>
        </p:nvPicPr>
        <p:blipFill>
          <a:blip r:embed="rId7" cstate="print"/>
          <a:srcRect/>
          <a:stretch>
            <a:fillRect/>
          </a:stretch>
        </p:blipFill>
        <p:spPr bwMode="auto">
          <a:xfrm>
            <a:off x="0" y="5077983"/>
            <a:ext cx="2950117" cy="1780017"/>
          </a:xfrm>
          <a:prstGeom prst="rect">
            <a:avLst/>
          </a:prstGeom>
          <a:noFill/>
          <a:ln w="9525">
            <a:noFill/>
            <a:miter lim="800000"/>
            <a:headEnd/>
            <a:tailEnd/>
          </a:ln>
          <a:effectLst/>
        </p:spPr>
      </p:pic>
      <p:pic>
        <p:nvPicPr>
          <p:cNvPr id="13" name="Picture 2"/>
          <p:cNvPicPr>
            <a:picLocks noChangeAspect="1" noChangeArrowheads="1"/>
          </p:cNvPicPr>
          <p:nvPr/>
        </p:nvPicPr>
        <p:blipFill>
          <a:blip r:embed="rId8" cstate="print"/>
          <a:srcRect/>
          <a:stretch>
            <a:fillRect/>
          </a:stretch>
        </p:blipFill>
        <p:spPr bwMode="auto">
          <a:xfrm>
            <a:off x="3630" y="3364193"/>
            <a:ext cx="2304256" cy="1713790"/>
          </a:xfrm>
          <a:prstGeom prst="rect">
            <a:avLst/>
          </a:prstGeom>
          <a:noFill/>
          <a:ln w="9525">
            <a:noFill/>
            <a:miter lim="800000"/>
            <a:headEnd/>
            <a:tailEnd/>
          </a:ln>
          <a:effectLst/>
        </p:spPr>
      </p:pic>
      <p:pic>
        <p:nvPicPr>
          <p:cNvPr id="14" name="Picture 3"/>
          <p:cNvPicPr>
            <a:picLocks noChangeAspect="1" noChangeArrowheads="1"/>
          </p:cNvPicPr>
          <p:nvPr/>
        </p:nvPicPr>
        <p:blipFill>
          <a:blip r:embed="rId9" cstate="print"/>
          <a:srcRect/>
          <a:stretch>
            <a:fillRect/>
          </a:stretch>
        </p:blipFill>
        <p:spPr bwMode="auto">
          <a:xfrm>
            <a:off x="2307886" y="3364193"/>
            <a:ext cx="2378001" cy="1713790"/>
          </a:xfrm>
          <a:prstGeom prst="rect">
            <a:avLst/>
          </a:prstGeom>
          <a:noFill/>
          <a:ln w="9525">
            <a:noFill/>
            <a:miter lim="800000"/>
            <a:headEnd/>
            <a:tailEnd/>
          </a:ln>
          <a:effec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540" y="1412774"/>
            <a:ext cx="3667127" cy="108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11" cstate="print"/>
          <a:srcRect/>
          <a:stretch>
            <a:fillRect/>
          </a:stretch>
        </p:blipFill>
        <p:spPr bwMode="auto">
          <a:xfrm>
            <a:off x="5953482" y="1412776"/>
            <a:ext cx="3100844" cy="2808312"/>
          </a:xfrm>
          <a:prstGeom prst="rect">
            <a:avLst/>
          </a:prstGeom>
          <a:noFill/>
          <a:ln w="9525">
            <a:noFill/>
            <a:miter lim="800000"/>
            <a:headEnd/>
            <a:tailEnd/>
          </a:ln>
          <a:effectLst/>
        </p:spPr>
      </p:pic>
      <p:pic>
        <p:nvPicPr>
          <p:cNvPr id="16" name="Picture 2"/>
          <p:cNvPicPr>
            <a:picLocks noChangeAspect="1" noChangeArrowheads="1"/>
          </p:cNvPicPr>
          <p:nvPr/>
        </p:nvPicPr>
        <p:blipFill>
          <a:blip r:embed="rId12" cstate="print"/>
          <a:srcRect/>
          <a:stretch>
            <a:fillRect/>
          </a:stretch>
        </p:blipFill>
        <p:spPr bwMode="auto">
          <a:xfrm>
            <a:off x="2601888" y="2492896"/>
            <a:ext cx="3351593" cy="871297"/>
          </a:xfrm>
          <a:prstGeom prst="rect">
            <a:avLst/>
          </a:prstGeom>
          <a:noFill/>
          <a:ln w="9525">
            <a:noFill/>
            <a:miter lim="800000"/>
            <a:headEnd/>
            <a:tailEnd/>
          </a:ln>
        </p:spPr>
      </p:pic>
      <p:pic>
        <p:nvPicPr>
          <p:cNvPr id="17" name="Picture 3"/>
          <p:cNvPicPr>
            <a:picLocks noChangeAspect="1" noChangeArrowheads="1"/>
          </p:cNvPicPr>
          <p:nvPr/>
        </p:nvPicPr>
        <p:blipFill>
          <a:blip r:embed="rId13" cstate="print"/>
          <a:srcRect/>
          <a:stretch>
            <a:fillRect/>
          </a:stretch>
        </p:blipFill>
        <p:spPr bwMode="auto">
          <a:xfrm>
            <a:off x="4677494" y="3364193"/>
            <a:ext cx="1604253" cy="1713790"/>
          </a:xfrm>
          <a:prstGeom prst="rect">
            <a:avLst/>
          </a:prstGeom>
          <a:noFill/>
          <a:ln w="9525">
            <a:noFill/>
            <a:miter lim="800000"/>
            <a:headEnd/>
            <a:tailEnd/>
          </a:ln>
          <a:effectLst/>
        </p:spPr>
      </p:pic>
      <p:pic>
        <p:nvPicPr>
          <p:cNvPr id="18" name="Picture 2"/>
          <p:cNvPicPr>
            <a:picLocks noChangeAspect="1" noChangeArrowheads="1"/>
          </p:cNvPicPr>
          <p:nvPr/>
        </p:nvPicPr>
        <p:blipFill>
          <a:blip r:embed="rId14" cstate="print"/>
          <a:srcRect/>
          <a:stretch>
            <a:fillRect/>
          </a:stretch>
        </p:blipFill>
        <p:spPr bwMode="auto">
          <a:xfrm>
            <a:off x="6281747" y="4092191"/>
            <a:ext cx="1222157" cy="985792"/>
          </a:xfrm>
          <a:prstGeom prst="rect">
            <a:avLst/>
          </a:prstGeom>
          <a:noFill/>
          <a:ln w="9525">
            <a:noFill/>
            <a:miter lim="800000"/>
            <a:headEnd/>
            <a:tailEnd/>
          </a:ln>
          <a:effectLst/>
        </p:spPr>
      </p:pic>
      <p:pic>
        <p:nvPicPr>
          <p:cNvPr id="19" name="Picture 2"/>
          <p:cNvPicPr>
            <a:picLocks noChangeAspect="1" noChangeArrowheads="1"/>
          </p:cNvPicPr>
          <p:nvPr/>
        </p:nvPicPr>
        <p:blipFill>
          <a:blip r:embed="rId15" cstate="print"/>
          <a:srcRect/>
          <a:stretch>
            <a:fillRect/>
          </a:stretch>
        </p:blipFill>
        <p:spPr bwMode="auto">
          <a:xfrm>
            <a:off x="2950117" y="5077984"/>
            <a:ext cx="2774011" cy="1833614"/>
          </a:xfrm>
          <a:prstGeom prst="rect">
            <a:avLst/>
          </a:prstGeom>
          <a:noFill/>
          <a:ln w="9525">
            <a:noFill/>
            <a:miter lim="800000"/>
            <a:headEnd/>
            <a:tailEnd/>
          </a:ln>
          <a:effectLst/>
        </p:spPr>
      </p:pic>
    </p:spTree>
    <p:extLst>
      <p:ext uri="{BB962C8B-B14F-4D97-AF65-F5344CB8AC3E}">
        <p14:creationId xmlns:p14="http://schemas.microsoft.com/office/powerpoint/2010/main" val="257100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The earth has a molten rock core</a:t>
            </a:r>
          </a:p>
        </p:txBody>
      </p:sp>
      <p:pic>
        <p:nvPicPr>
          <p:cNvPr id="4101" name="Picture 5"/>
          <p:cNvPicPr>
            <a:picLocks noChangeAspect="1" noChangeArrowheads="1"/>
          </p:cNvPicPr>
          <p:nvPr/>
        </p:nvPicPr>
        <p:blipFill>
          <a:blip r:embed="rId3" cstate="print"/>
          <a:srcRect/>
          <a:stretch>
            <a:fillRect/>
          </a:stretch>
        </p:blipFill>
        <p:spPr bwMode="auto">
          <a:xfrm>
            <a:off x="0" y="3562350"/>
            <a:ext cx="3305175" cy="3295650"/>
          </a:xfrm>
          <a:prstGeom prst="rect">
            <a:avLst/>
          </a:prstGeom>
          <a:noFill/>
          <a:ln w="9525">
            <a:noFill/>
            <a:miter lim="800000"/>
            <a:headEnd/>
            <a:tailEnd/>
          </a:ln>
          <a:effectLst/>
        </p:spPr>
      </p:pic>
      <p:pic>
        <p:nvPicPr>
          <p:cNvPr id="4102" name="Picture 6"/>
          <p:cNvPicPr>
            <a:picLocks noChangeAspect="1" noChangeArrowheads="1"/>
          </p:cNvPicPr>
          <p:nvPr/>
        </p:nvPicPr>
        <p:blipFill>
          <a:blip r:embed="rId4" cstate="print"/>
          <a:srcRect/>
          <a:stretch>
            <a:fillRect/>
          </a:stretch>
        </p:blipFill>
        <p:spPr bwMode="auto">
          <a:xfrm>
            <a:off x="2135885" y="1556792"/>
            <a:ext cx="6856881" cy="2160240"/>
          </a:xfrm>
          <a:prstGeom prst="rect">
            <a:avLst/>
          </a:prstGeom>
          <a:noFill/>
          <a:ln w="9525">
            <a:noFill/>
            <a:miter lim="800000"/>
            <a:headEnd/>
            <a:tailEnd/>
          </a:ln>
          <a:effectLst/>
        </p:spPr>
      </p:pic>
      <p:cxnSp>
        <p:nvCxnSpPr>
          <p:cNvPr id="16" name="Straight Arrow Connector 15"/>
          <p:cNvCxnSpPr/>
          <p:nvPr/>
        </p:nvCxnSpPr>
        <p:spPr>
          <a:xfrm flipV="1">
            <a:off x="1979712" y="3501008"/>
            <a:ext cx="2304256" cy="1512168"/>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59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fade">
                                      <p:cBhvr>
                                        <p:cTn id="7" dur="1000"/>
                                        <p:tgtEl>
                                          <p:spTgt spid="410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1000"/>
                                        <p:tgtEl>
                                          <p:spTgt spid="410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What is a dome?</a:t>
            </a:r>
            <a:br>
              <a:rPr lang="en-ZA" sz="2400" b="1" dirty="0" smtClean="0">
                <a:solidFill>
                  <a:srgbClr val="002060"/>
                </a:solidFill>
              </a:rPr>
            </a:br>
            <a:r>
              <a:rPr lang="en-ZA" sz="2400" b="1" dirty="0" smtClean="0">
                <a:solidFill>
                  <a:srgbClr val="002060"/>
                </a:solidFill>
              </a:rPr>
              <a:t>A massive granite intrusion </a:t>
            </a:r>
          </a:p>
        </p:txBody>
      </p:sp>
      <p:pic>
        <p:nvPicPr>
          <p:cNvPr id="4098" name="Picture 2"/>
          <p:cNvPicPr>
            <a:picLocks noChangeAspect="1" noChangeArrowheads="1"/>
          </p:cNvPicPr>
          <p:nvPr/>
        </p:nvPicPr>
        <p:blipFill>
          <a:blip r:embed="rId3" cstate="print"/>
          <a:srcRect/>
          <a:stretch>
            <a:fillRect/>
          </a:stretch>
        </p:blipFill>
        <p:spPr bwMode="auto">
          <a:xfrm>
            <a:off x="106184" y="1485804"/>
            <a:ext cx="5761960" cy="5255564"/>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a:stretch>
            <a:fillRect/>
          </a:stretch>
        </p:blipFill>
        <p:spPr bwMode="auto">
          <a:xfrm>
            <a:off x="4876800" y="3867150"/>
            <a:ext cx="4267200" cy="2990850"/>
          </a:xfrm>
          <a:prstGeom prst="rect">
            <a:avLst/>
          </a:prstGeom>
          <a:noFill/>
          <a:ln w="9525">
            <a:noFill/>
            <a:miter lim="800000"/>
            <a:headEnd/>
            <a:tailEnd/>
          </a:ln>
          <a:effectLst/>
        </p:spPr>
      </p:pic>
      <p:cxnSp>
        <p:nvCxnSpPr>
          <p:cNvPr id="8" name="Straight Arrow Connector 7"/>
          <p:cNvCxnSpPr/>
          <p:nvPr/>
        </p:nvCxnSpPr>
        <p:spPr>
          <a:xfrm rot="5400000">
            <a:off x="3779912" y="2492896"/>
            <a:ext cx="5832648" cy="1944216"/>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V="1">
            <a:off x="3851920" y="3501008"/>
            <a:ext cx="1872208" cy="1152128"/>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56176" y="5157192"/>
            <a:ext cx="1224136" cy="1200329"/>
          </a:xfrm>
          <a:prstGeom prst="rect">
            <a:avLst/>
          </a:prstGeom>
          <a:noFill/>
        </p:spPr>
        <p:txBody>
          <a:bodyPr wrap="square" rtlCol="0">
            <a:spAutoFit/>
          </a:bodyPr>
          <a:lstStyle/>
          <a:p>
            <a:r>
              <a:rPr lang="en-ZA" dirty="0" smtClean="0"/>
              <a:t>Halfway House Granite Dome</a:t>
            </a:r>
            <a:endParaRPr lang="en-US" dirty="0"/>
          </a:p>
        </p:txBody>
      </p:sp>
    </p:spTree>
    <p:extLst>
      <p:ext uri="{BB962C8B-B14F-4D97-AF65-F5344CB8AC3E}">
        <p14:creationId xmlns:p14="http://schemas.microsoft.com/office/powerpoint/2010/main" val="158284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099"/>
                                        </p:tgtEl>
                                        <p:attrNameLst>
                                          <p:attrName>style.visibility</p:attrName>
                                        </p:attrNameLst>
                                      </p:cBhvr>
                                      <p:to>
                                        <p:strVal val="visible"/>
                                      </p:to>
                                    </p:set>
                                    <p:animEffect transition="in" filter="fade">
                                      <p:cBhvr>
                                        <p:cTn id="11" dur="1000"/>
                                        <p:tgtEl>
                                          <p:spTgt spid="4099"/>
                                        </p:tgtEl>
                                      </p:cBhvr>
                                    </p:animEffect>
                                  </p:childTnLst>
                                </p:cTn>
                              </p:par>
                            </p:childTnLst>
                          </p:cTn>
                        </p:par>
                        <p:par>
                          <p:cTn id="12" fill="hold">
                            <p:stCondLst>
                              <p:cond delay="2000"/>
                            </p:stCondLst>
                            <p:childTnLst>
                              <p:par>
                                <p:cTn id="13" presetID="2" presetClass="entr" presetSubtype="9"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0-#ppt_h/2"/>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fontScale="90000"/>
          </a:bodyPr>
          <a:lstStyle/>
          <a:p>
            <a:pPr algn="l" eaLnBrk="1" hangingPunct="1"/>
            <a:r>
              <a:rPr lang="en-ZA" sz="2400" b="1" dirty="0" smtClean="0">
                <a:solidFill>
                  <a:srgbClr val="002060"/>
                </a:solidFill>
              </a:rPr>
              <a:t>What is a dome?</a:t>
            </a:r>
            <a:br>
              <a:rPr lang="en-ZA" sz="2400" b="1" dirty="0" smtClean="0">
                <a:solidFill>
                  <a:srgbClr val="002060"/>
                </a:solidFill>
              </a:rPr>
            </a:br>
            <a:r>
              <a:rPr lang="en-ZA" sz="2400" b="1" dirty="0" err="1" smtClean="0">
                <a:solidFill>
                  <a:srgbClr val="002060"/>
                </a:solidFill>
              </a:rPr>
              <a:t>Upthrust</a:t>
            </a:r>
            <a:r>
              <a:rPr lang="en-ZA" sz="2400" b="1" dirty="0" smtClean="0">
                <a:solidFill>
                  <a:srgbClr val="002060"/>
                </a:solidFill>
              </a:rPr>
              <a:t> of molten rock through a weak</a:t>
            </a:r>
            <a:br>
              <a:rPr lang="en-ZA" sz="2400" b="1" dirty="0" smtClean="0">
                <a:solidFill>
                  <a:srgbClr val="002060"/>
                </a:solidFill>
              </a:rPr>
            </a:br>
            <a:r>
              <a:rPr lang="en-ZA" sz="2400" b="1" dirty="0" smtClean="0">
                <a:solidFill>
                  <a:srgbClr val="002060"/>
                </a:solidFill>
              </a:rPr>
              <a:t>zone in the earth’s crust </a:t>
            </a:r>
          </a:p>
        </p:txBody>
      </p:sp>
      <p:pic>
        <p:nvPicPr>
          <p:cNvPr id="5122" name="Picture 2"/>
          <p:cNvPicPr>
            <a:picLocks noChangeAspect="1" noChangeArrowheads="1"/>
          </p:cNvPicPr>
          <p:nvPr/>
        </p:nvPicPr>
        <p:blipFill>
          <a:blip r:embed="rId3" cstate="print"/>
          <a:srcRect/>
          <a:stretch>
            <a:fillRect/>
          </a:stretch>
        </p:blipFill>
        <p:spPr bwMode="auto">
          <a:xfrm>
            <a:off x="0" y="1628800"/>
            <a:ext cx="14353001" cy="5229200"/>
          </a:xfrm>
          <a:prstGeom prst="rect">
            <a:avLst/>
          </a:prstGeom>
          <a:noFill/>
          <a:ln w="9525">
            <a:noFill/>
            <a:miter lim="800000"/>
            <a:headEnd/>
            <a:tailEnd/>
          </a:ln>
        </p:spPr>
      </p:pic>
      <p:sp>
        <p:nvSpPr>
          <p:cNvPr id="6" name="Freeform 5"/>
          <p:cNvSpPr/>
          <p:nvPr/>
        </p:nvSpPr>
        <p:spPr>
          <a:xfrm>
            <a:off x="0" y="5013176"/>
            <a:ext cx="9144000" cy="1010653"/>
          </a:xfrm>
          <a:custGeom>
            <a:avLst/>
            <a:gdLst>
              <a:gd name="connsiteX0" fmla="*/ 770021 w 5329990"/>
              <a:gd name="connsiteY0" fmla="*/ 866274 h 1010653"/>
              <a:gd name="connsiteX1" fmla="*/ 1034716 w 5329990"/>
              <a:gd name="connsiteY1" fmla="*/ 818148 h 1010653"/>
              <a:gd name="connsiteX2" fmla="*/ 1275348 w 5329990"/>
              <a:gd name="connsiteY2" fmla="*/ 782053 h 1010653"/>
              <a:gd name="connsiteX3" fmla="*/ 1564106 w 5329990"/>
              <a:gd name="connsiteY3" fmla="*/ 782053 h 1010653"/>
              <a:gd name="connsiteX4" fmla="*/ 1840832 w 5329990"/>
              <a:gd name="connsiteY4" fmla="*/ 794085 h 1010653"/>
              <a:gd name="connsiteX5" fmla="*/ 2057400 w 5329990"/>
              <a:gd name="connsiteY5" fmla="*/ 806116 h 1010653"/>
              <a:gd name="connsiteX6" fmla="*/ 2261937 w 5329990"/>
              <a:gd name="connsiteY6" fmla="*/ 830179 h 1010653"/>
              <a:gd name="connsiteX7" fmla="*/ 2418348 w 5329990"/>
              <a:gd name="connsiteY7" fmla="*/ 878306 h 1010653"/>
              <a:gd name="connsiteX8" fmla="*/ 2574758 w 5329990"/>
              <a:gd name="connsiteY8" fmla="*/ 926432 h 1010653"/>
              <a:gd name="connsiteX9" fmla="*/ 2767263 w 5329990"/>
              <a:gd name="connsiteY9" fmla="*/ 962527 h 1010653"/>
              <a:gd name="connsiteX10" fmla="*/ 2863516 w 5329990"/>
              <a:gd name="connsiteY10" fmla="*/ 974558 h 1010653"/>
              <a:gd name="connsiteX11" fmla="*/ 3068053 w 5329990"/>
              <a:gd name="connsiteY11" fmla="*/ 938464 h 1010653"/>
              <a:gd name="connsiteX12" fmla="*/ 3212432 w 5329990"/>
              <a:gd name="connsiteY12" fmla="*/ 986590 h 1010653"/>
              <a:gd name="connsiteX13" fmla="*/ 3296653 w 5329990"/>
              <a:gd name="connsiteY13" fmla="*/ 914400 h 1010653"/>
              <a:gd name="connsiteX14" fmla="*/ 3441032 w 5329990"/>
              <a:gd name="connsiteY14" fmla="*/ 926432 h 1010653"/>
              <a:gd name="connsiteX15" fmla="*/ 3645569 w 5329990"/>
              <a:gd name="connsiteY15" fmla="*/ 974558 h 1010653"/>
              <a:gd name="connsiteX16" fmla="*/ 3850106 w 5329990"/>
              <a:gd name="connsiteY16" fmla="*/ 1010653 h 1010653"/>
              <a:gd name="connsiteX17" fmla="*/ 3958390 w 5329990"/>
              <a:gd name="connsiteY17" fmla="*/ 914400 h 1010653"/>
              <a:gd name="connsiteX18" fmla="*/ 3970421 w 5329990"/>
              <a:gd name="connsiteY18" fmla="*/ 866274 h 1010653"/>
              <a:gd name="connsiteX19" fmla="*/ 4054642 w 5329990"/>
              <a:gd name="connsiteY19" fmla="*/ 914400 h 1010653"/>
              <a:gd name="connsiteX20" fmla="*/ 4114800 w 5329990"/>
              <a:gd name="connsiteY20" fmla="*/ 926432 h 1010653"/>
              <a:gd name="connsiteX21" fmla="*/ 4211053 w 5329990"/>
              <a:gd name="connsiteY21" fmla="*/ 974558 h 1010653"/>
              <a:gd name="connsiteX22" fmla="*/ 4295274 w 5329990"/>
              <a:gd name="connsiteY22" fmla="*/ 974558 h 1010653"/>
              <a:gd name="connsiteX23" fmla="*/ 4451685 w 5329990"/>
              <a:gd name="connsiteY23" fmla="*/ 962527 h 1010653"/>
              <a:gd name="connsiteX24" fmla="*/ 4523874 w 5329990"/>
              <a:gd name="connsiteY24" fmla="*/ 914400 h 1010653"/>
              <a:gd name="connsiteX25" fmla="*/ 4547937 w 5329990"/>
              <a:gd name="connsiteY25" fmla="*/ 878306 h 1010653"/>
              <a:gd name="connsiteX26" fmla="*/ 4608095 w 5329990"/>
              <a:gd name="connsiteY26" fmla="*/ 938464 h 1010653"/>
              <a:gd name="connsiteX27" fmla="*/ 4680285 w 5329990"/>
              <a:gd name="connsiteY27" fmla="*/ 938464 h 1010653"/>
              <a:gd name="connsiteX28" fmla="*/ 4740442 w 5329990"/>
              <a:gd name="connsiteY28" fmla="*/ 890337 h 1010653"/>
              <a:gd name="connsiteX29" fmla="*/ 4776537 w 5329990"/>
              <a:gd name="connsiteY29" fmla="*/ 866274 h 1010653"/>
              <a:gd name="connsiteX30" fmla="*/ 4836695 w 5329990"/>
              <a:gd name="connsiteY30" fmla="*/ 866274 h 1010653"/>
              <a:gd name="connsiteX31" fmla="*/ 4920916 w 5329990"/>
              <a:gd name="connsiteY31" fmla="*/ 926432 h 1010653"/>
              <a:gd name="connsiteX32" fmla="*/ 5005137 w 5329990"/>
              <a:gd name="connsiteY32" fmla="*/ 950495 h 1010653"/>
              <a:gd name="connsiteX33" fmla="*/ 5113421 w 5329990"/>
              <a:gd name="connsiteY33" fmla="*/ 974558 h 1010653"/>
              <a:gd name="connsiteX34" fmla="*/ 5269832 w 5329990"/>
              <a:gd name="connsiteY34" fmla="*/ 986590 h 1010653"/>
              <a:gd name="connsiteX35" fmla="*/ 5317958 w 5329990"/>
              <a:gd name="connsiteY35" fmla="*/ 914400 h 1010653"/>
              <a:gd name="connsiteX36" fmla="*/ 5329990 w 5329990"/>
              <a:gd name="connsiteY36" fmla="*/ 866274 h 1010653"/>
              <a:gd name="connsiteX37" fmla="*/ 4439653 w 5329990"/>
              <a:gd name="connsiteY37" fmla="*/ 577516 h 1010653"/>
              <a:gd name="connsiteX38" fmla="*/ 3501190 w 5329990"/>
              <a:gd name="connsiteY38" fmla="*/ 264695 h 1010653"/>
              <a:gd name="connsiteX39" fmla="*/ 2695074 w 5329990"/>
              <a:gd name="connsiteY39" fmla="*/ 84222 h 1010653"/>
              <a:gd name="connsiteX40" fmla="*/ 2081463 w 5329990"/>
              <a:gd name="connsiteY40" fmla="*/ 12032 h 1010653"/>
              <a:gd name="connsiteX41" fmla="*/ 1479885 w 5329990"/>
              <a:gd name="connsiteY41" fmla="*/ 0 h 1010653"/>
              <a:gd name="connsiteX42" fmla="*/ 974558 w 5329990"/>
              <a:gd name="connsiteY42" fmla="*/ 0 h 1010653"/>
              <a:gd name="connsiteX43" fmla="*/ 288758 w 5329990"/>
              <a:gd name="connsiteY43" fmla="*/ 60158 h 1010653"/>
              <a:gd name="connsiteX44" fmla="*/ 0 w 5329990"/>
              <a:gd name="connsiteY44" fmla="*/ 144379 h 1010653"/>
              <a:gd name="connsiteX45" fmla="*/ 24063 w 5329990"/>
              <a:gd name="connsiteY45" fmla="*/ 854243 h 1010653"/>
              <a:gd name="connsiteX46" fmla="*/ 48127 w 5329990"/>
              <a:gd name="connsiteY46" fmla="*/ 938464 h 1010653"/>
              <a:gd name="connsiteX47" fmla="*/ 144379 w 5329990"/>
              <a:gd name="connsiteY47" fmla="*/ 926432 h 1010653"/>
              <a:gd name="connsiteX48" fmla="*/ 288758 w 5329990"/>
              <a:gd name="connsiteY48" fmla="*/ 902369 h 1010653"/>
              <a:gd name="connsiteX49" fmla="*/ 445169 w 5329990"/>
              <a:gd name="connsiteY49" fmla="*/ 830179 h 1010653"/>
              <a:gd name="connsiteX50" fmla="*/ 529390 w 5329990"/>
              <a:gd name="connsiteY50" fmla="*/ 794085 h 1010653"/>
              <a:gd name="connsiteX51" fmla="*/ 565485 w 5329990"/>
              <a:gd name="connsiteY51" fmla="*/ 770022 h 1010653"/>
              <a:gd name="connsiteX52" fmla="*/ 613611 w 5329990"/>
              <a:gd name="connsiteY52" fmla="*/ 830179 h 1010653"/>
              <a:gd name="connsiteX53" fmla="*/ 673769 w 5329990"/>
              <a:gd name="connsiteY53" fmla="*/ 866274 h 1010653"/>
              <a:gd name="connsiteX54" fmla="*/ 770021 w 5329990"/>
              <a:gd name="connsiteY54" fmla="*/ 866274 h 101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329990" h="1010653">
                <a:moveTo>
                  <a:pt x="770021" y="866274"/>
                </a:moveTo>
                <a:lnTo>
                  <a:pt x="1034716" y="818148"/>
                </a:lnTo>
                <a:lnTo>
                  <a:pt x="1275348" y="782053"/>
                </a:lnTo>
                <a:lnTo>
                  <a:pt x="1564106" y="782053"/>
                </a:lnTo>
                <a:lnTo>
                  <a:pt x="1840832" y="794085"/>
                </a:lnTo>
                <a:lnTo>
                  <a:pt x="2057400" y="806116"/>
                </a:lnTo>
                <a:lnTo>
                  <a:pt x="2261937" y="830179"/>
                </a:lnTo>
                <a:lnTo>
                  <a:pt x="2418348" y="878306"/>
                </a:lnTo>
                <a:lnTo>
                  <a:pt x="2574758" y="926432"/>
                </a:lnTo>
                <a:lnTo>
                  <a:pt x="2767263" y="962527"/>
                </a:lnTo>
                <a:lnTo>
                  <a:pt x="2863516" y="974558"/>
                </a:lnTo>
                <a:lnTo>
                  <a:pt x="3068053" y="938464"/>
                </a:lnTo>
                <a:lnTo>
                  <a:pt x="3212432" y="986590"/>
                </a:lnTo>
                <a:lnTo>
                  <a:pt x="3296653" y="914400"/>
                </a:lnTo>
                <a:lnTo>
                  <a:pt x="3441032" y="926432"/>
                </a:lnTo>
                <a:lnTo>
                  <a:pt x="3645569" y="974558"/>
                </a:lnTo>
                <a:lnTo>
                  <a:pt x="3850106" y="1010653"/>
                </a:lnTo>
                <a:lnTo>
                  <a:pt x="3958390" y="914400"/>
                </a:lnTo>
                <a:lnTo>
                  <a:pt x="3970421" y="866274"/>
                </a:lnTo>
                <a:lnTo>
                  <a:pt x="4054642" y="914400"/>
                </a:lnTo>
                <a:lnTo>
                  <a:pt x="4114800" y="926432"/>
                </a:lnTo>
                <a:lnTo>
                  <a:pt x="4211053" y="974558"/>
                </a:lnTo>
                <a:lnTo>
                  <a:pt x="4295274" y="974558"/>
                </a:lnTo>
                <a:lnTo>
                  <a:pt x="4451685" y="962527"/>
                </a:lnTo>
                <a:lnTo>
                  <a:pt x="4523874" y="914400"/>
                </a:lnTo>
                <a:lnTo>
                  <a:pt x="4547937" y="878306"/>
                </a:lnTo>
                <a:lnTo>
                  <a:pt x="4608095" y="938464"/>
                </a:lnTo>
                <a:lnTo>
                  <a:pt x="4680285" y="938464"/>
                </a:lnTo>
                <a:lnTo>
                  <a:pt x="4740442" y="890337"/>
                </a:lnTo>
                <a:lnTo>
                  <a:pt x="4776537" y="866274"/>
                </a:lnTo>
                <a:lnTo>
                  <a:pt x="4836695" y="866274"/>
                </a:lnTo>
                <a:lnTo>
                  <a:pt x="4920916" y="926432"/>
                </a:lnTo>
                <a:lnTo>
                  <a:pt x="5005137" y="950495"/>
                </a:lnTo>
                <a:lnTo>
                  <a:pt x="5113421" y="974558"/>
                </a:lnTo>
                <a:lnTo>
                  <a:pt x="5269832" y="986590"/>
                </a:lnTo>
                <a:lnTo>
                  <a:pt x="5317958" y="914400"/>
                </a:lnTo>
                <a:lnTo>
                  <a:pt x="5329990" y="866274"/>
                </a:lnTo>
                <a:lnTo>
                  <a:pt x="4439653" y="577516"/>
                </a:lnTo>
                <a:lnTo>
                  <a:pt x="3501190" y="264695"/>
                </a:lnTo>
                <a:lnTo>
                  <a:pt x="2695074" y="84222"/>
                </a:lnTo>
                <a:lnTo>
                  <a:pt x="2081463" y="12032"/>
                </a:lnTo>
                <a:lnTo>
                  <a:pt x="1479885" y="0"/>
                </a:lnTo>
                <a:lnTo>
                  <a:pt x="974558" y="0"/>
                </a:lnTo>
                <a:lnTo>
                  <a:pt x="288758" y="60158"/>
                </a:lnTo>
                <a:lnTo>
                  <a:pt x="0" y="144379"/>
                </a:lnTo>
                <a:lnTo>
                  <a:pt x="24063" y="854243"/>
                </a:lnTo>
                <a:lnTo>
                  <a:pt x="48127" y="938464"/>
                </a:lnTo>
                <a:lnTo>
                  <a:pt x="144379" y="926432"/>
                </a:lnTo>
                <a:lnTo>
                  <a:pt x="288758" y="902369"/>
                </a:lnTo>
                <a:lnTo>
                  <a:pt x="445169" y="830179"/>
                </a:lnTo>
                <a:lnTo>
                  <a:pt x="529390" y="794085"/>
                </a:lnTo>
                <a:lnTo>
                  <a:pt x="565485" y="770022"/>
                </a:lnTo>
                <a:lnTo>
                  <a:pt x="613611" y="830179"/>
                </a:lnTo>
                <a:lnTo>
                  <a:pt x="673769" y="866274"/>
                </a:lnTo>
                <a:lnTo>
                  <a:pt x="770021" y="866274"/>
                </a:lnTo>
                <a:close/>
              </a:path>
            </a:pathLst>
          </a:cu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0" y="1628800"/>
            <a:ext cx="9144000" cy="3096344"/>
          </a:xfrm>
          <a:prstGeom prst="rect">
            <a:avLst/>
          </a:prstGeom>
          <a:solidFill>
            <a:schemeClr val="bg1"/>
          </a:solidFill>
        </p:spPr>
        <p:txBody>
          <a:bodyPr vert="horz" lIns="91411" tIns="45705" rIns="91411" bIns="45705" rtlCol="0">
            <a:normAutofit/>
          </a:bodyPr>
          <a:lstStyle/>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r>
              <a:rPr kumimoji="0" lang="en-ZA" sz="1800" b="0" i="0" u="none" strike="noStrike" kern="1200" cap="none" spc="0" normalizeH="0" baseline="0" noProof="0" dirty="0" smtClean="0">
                <a:ln>
                  <a:noFill/>
                </a:ln>
                <a:solidFill>
                  <a:srgbClr val="150C8E"/>
                </a:solidFill>
                <a:effectLst/>
                <a:uLnTx/>
                <a:uFillTx/>
                <a:latin typeface="+mn-lt"/>
                <a:ea typeface="+mn-ea"/>
                <a:cs typeface="+mn-cs"/>
              </a:rPr>
              <a:t>Forces up horizontally bedded rocks in an arch over the intrusion</a:t>
            </a:r>
            <a:endParaRPr kumimoji="0" lang="en-US" sz="1800" b="0" i="0" u="none" strike="noStrike" kern="1200" cap="none" spc="0" normalizeH="0" baseline="0" noProof="0" dirty="0" smtClean="0">
              <a:ln>
                <a:noFill/>
              </a:ln>
              <a:solidFill>
                <a:srgbClr val="150C8E"/>
              </a:solidFill>
              <a:effectLst/>
              <a:uLnTx/>
              <a:uFillTx/>
              <a:latin typeface="+mn-lt"/>
              <a:ea typeface="+mn-ea"/>
              <a:cs typeface="+mn-cs"/>
            </a:endParaRPr>
          </a:p>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endParaRPr kumimoji="0" lang="en-US" sz="1800" b="0" i="0" u="none" strike="noStrike" kern="1200" cap="none" spc="0" normalizeH="0" baseline="0" noProof="0" dirty="0" smtClean="0">
              <a:ln>
                <a:noFill/>
              </a:ln>
              <a:solidFill>
                <a:srgbClr val="150C8E"/>
              </a:solidFill>
              <a:effectLst/>
              <a:uLnTx/>
              <a:uFillTx/>
              <a:latin typeface="+mn-lt"/>
              <a:ea typeface="+mn-ea"/>
              <a:cs typeface="+mn-cs"/>
            </a:endParaRPr>
          </a:p>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r>
              <a:rPr kumimoji="0" lang="en-ZA" sz="1800" b="0" i="0" u="none" strike="noStrike" kern="1200" cap="none" spc="0" normalizeH="0" baseline="0" noProof="0" dirty="0" smtClean="0">
                <a:ln>
                  <a:noFill/>
                </a:ln>
                <a:solidFill>
                  <a:srgbClr val="150C8E"/>
                </a:solidFill>
                <a:effectLst/>
                <a:uLnTx/>
                <a:uFillTx/>
                <a:latin typeface="+mn-lt"/>
                <a:ea typeface="+mn-ea"/>
                <a:cs typeface="+mn-cs"/>
              </a:rPr>
              <a:t>Bakes them as in a furnace and converts to semi-vitreous (ceramic) quartzite, etc – extremely hard rock</a:t>
            </a:r>
          </a:p>
        </p:txBody>
      </p:sp>
    </p:spTree>
    <p:extLst>
      <p:ext uri="{BB962C8B-B14F-4D97-AF65-F5344CB8AC3E}">
        <p14:creationId xmlns:p14="http://schemas.microsoft.com/office/powerpoint/2010/main" val="95468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0"/>
                                        <p:tgtEl>
                                          <p:spTgt spid="8">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3214662"/>
            <a:ext cx="9144000" cy="3643338"/>
          </a:xfrm>
          <a:prstGeom prst="rect">
            <a:avLst/>
          </a:prstGeom>
          <a:noFill/>
          <a:ln w="9525">
            <a:noFill/>
            <a:miter lim="800000"/>
            <a:headEnd/>
            <a:tailEnd/>
          </a:ln>
        </p:spPr>
      </p:pic>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err="1" smtClean="0">
                <a:solidFill>
                  <a:srgbClr val="002060"/>
                </a:solidFill>
              </a:rPr>
              <a:t>Northcliff</a:t>
            </a:r>
            <a:r>
              <a:rPr lang="en-ZA" sz="2400" b="1" dirty="0" smtClean="0">
                <a:solidFill>
                  <a:srgbClr val="002060"/>
                </a:solidFill>
              </a:rPr>
              <a:t/>
            </a:r>
            <a:br>
              <a:rPr lang="en-ZA" sz="2400" b="1" dirty="0" smtClean="0">
                <a:solidFill>
                  <a:srgbClr val="002060"/>
                </a:solidFill>
              </a:rPr>
            </a:br>
            <a:r>
              <a:rPr lang="en-ZA" sz="2400" b="1" dirty="0" smtClean="0">
                <a:solidFill>
                  <a:srgbClr val="002060"/>
                </a:solidFill>
              </a:rPr>
              <a:t>A landmark for judgment</a:t>
            </a:r>
          </a:p>
        </p:txBody>
      </p:sp>
      <p:sp>
        <p:nvSpPr>
          <p:cNvPr id="41987" name="Rectangle 3"/>
          <p:cNvSpPr>
            <a:spLocks noGrp="1" noChangeArrowheads="1"/>
          </p:cNvSpPr>
          <p:nvPr>
            <p:ph type="body" idx="1"/>
          </p:nvPr>
        </p:nvSpPr>
        <p:spPr>
          <a:xfrm>
            <a:off x="467544" y="1556792"/>
            <a:ext cx="8229600" cy="4525963"/>
          </a:xfrm>
        </p:spPr>
        <p:txBody>
          <a:bodyPr/>
          <a:lstStyle/>
          <a:p>
            <a:pPr eaLnBrk="1" hangingPunct="1">
              <a:buFont typeface="Wingdings" pitchFamily="2" charset="2"/>
              <a:buChar char="Ø"/>
            </a:pPr>
            <a:r>
              <a:rPr lang="en-US" sz="1800" dirty="0" smtClean="0">
                <a:solidFill>
                  <a:srgbClr val="150C8E"/>
                </a:solidFill>
              </a:rPr>
              <a:t>Was the topography we see today formed over millions of years?</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Or was it the result of a sudden catastrophic event?</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How do we explain the mountains and the valleys?</a:t>
            </a:r>
          </a:p>
        </p:txBody>
      </p:sp>
    </p:spTree>
    <p:extLst>
      <p:ext uri="{BB962C8B-B14F-4D97-AF65-F5344CB8AC3E}">
        <p14:creationId xmlns:p14="http://schemas.microsoft.com/office/powerpoint/2010/main" val="353994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1000"/>
                                        <p:tgtEl>
                                          <p:spTgt spid="41987">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1000"/>
                                        <p:tgtEl>
                                          <p:spTgt spid="41987">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1000"/>
                                        <p:tgtEl>
                                          <p:spTgt spid="419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A thin crust</a:t>
            </a:r>
          </a:p>
        </p:txBody>
      </p:sp>
      <p:sp>
        <p:nvSpPr>
          <p:cNvPr id="41987" name="Rectangle 3"/>
          <p:cNvSpPr>
            <a:spLocks noGrp="1" noChangeArrowheads="1"/>
          </p:cNvSpPr>
          <p:nvPr>
            <p:ph type="body" idx="1"/>
          </p:nvPr>
        </p:nvSpPr>
        <p:spPr>
          <a:xfrm>
            <a:off x="467544" y="1556792"/>
            <a:ext cx="8229600" cy="4525963"/>
          </a:xfrm>
        </p:spPr>
        <p:txBody>
          <a:bodyPr/>
          <a:lstStyle/>
          <a:p>
            <a:pPr eaLnBrk="1" hangingPunct="1">
              <a:buFont typeface="Wingdings" pitchFamily="2" charset="2"/>
              <a:buChar char="Ø"/>
            </a:pPr>
            <a:r>
              <a:rPr lang="en-ZA" sz="1800" dirty="0" smtClean="0">
                <a:solidFill>
                  <a:srgbClr val="150C8E"/>
                </a:solidFill>
              </a:rPr>
              <a:t>Implies a thin crust at the time</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Cooling and solidifying from the outside inwards</a:t>
            </a:r>
          </a:p>
        </p:txBody>
      </p:sp>
      <p:pic>
        <p:nvPicPr>
          <p:cNvPr id="6146" name="Picture 2"/>
          <p:cNvPicPr>
            <a:picLocks noChangeAspect="1" noChangeArrowheads="1"/>
          </p:cNvPicPr>
          <p:nvPr/>
        </p:nvPicPr>
        <p:blipFill>
          <a:blip r:embed="rId3" cstate="print"/>
          <a:srcRect/>
          <a:stretch>
            <a:fillRect/>
          </a:stretch>
        </p:blipFill>
        <p:spPr bwMode="auto">
          <a:xfrm>
            <a:off x="0" y="2636912"/>
            <a:ext cx="4932040" cy="4221089"/>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cstate="print"/>
          <a:srcRect/>
          <a:stretch>
            <a:fillRect/>
          </a:stretch>
        </p:blipFill>
        <p:spPr bwMode="auto">
          <a:xfrm>
            <a:off x="4932040" y="2636912"/>
            <a:ext cx="4211960" cy="4221088"/>
          </a:xfrm>
          <a:prstGeom prst="rect">
            <a:avLst/>
          </a:prstGeom>
          <a:noFill/>
          <a:ln w="9525">
            <a:noFill/>
            <a:miter lim="800000"/>
            <a:headEnd/>
            <a:tailEnd/>
          </a:ln>
          <a:effectLst/>
        </p:spPr>
      </p:pic>
    </p:spTree>
    <p:extLst>
      <p:ext uri="{BB962C8B-B14F-4D97-AF65-F5344CB8AC3E}">
        <p14:creationId xmlns:p14="http://schemas.microsoft.com/office/powerpoint/2010/main" val="120811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147"/>
                                        </p:tgtEl>
                                        <p:attrNameLst>
                                          <p:attrName>style.visibility</p:attrName>
                                        </p:attrNameLst>
                                      </p:cBhvr>
                                      <p:to>
                                        <p:strVal val="visible"/>
                                      </p:to>
                                    </p:set>
                                    <p:animEffect transition="in" filter="fade">
                                      <p:cBhvr>
                                        <p:cTn id="11" dur="1000"/>
                                        <p:tgtEl>
                                          <p:spTgt spid="614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0" end="0"/>
                                            </p:txEl>
                                          </p:spTgt>
                                        </p:tgtEl>
                                        <p:attrNameLst>
                                          <p:attrName>style.visibility</p:attrName>
                                        </p:attrNameLst>
                                      </p:cBhvr>
                                      <p:to>
                                        <p:strVal val="visible"/>
                                      </p:to>
                                    </p:set>
                                    <p:animEffect transition="in" filter="fade">
                                      <p:cBhvr>
                                        <p:cTn id="15" dur="1000"/>
                                        <p:tgtEl>
                                          <p:spTgt spid="41987">
                                            <p:txEl>
                                              <p:pRg st="0" end="0"/>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Effect transition="in" filter="fade">
                                      <p:cBhvr>
                                        <p:cTn id="19" dur="1000"/>
                                        <p:tgtEl>
                                          <p:spTgt spid="419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Quartzite – evidence of intense heat</a:t>
            </a:r>
          </a:p>
        </p:txBody>
      </p:sp>
      <p:pic>
        <p:nvPicPr>
          <p:cNvPr id="9218" name="Picture 2"/>
          <p:cNvPicPr>
            <a:picLocks noChangeAspect="1" noChangeArrowheads="1"/>
          </p:cNvPicPr>
          <p:nvPr/>
        </p:nvPicPr>
        <p:blipFill>
          <a:blip r:embed="rId3" cstate="print"/>
          <a:srcRect/>
          <a:stretch>
            <a:fillRect/>
          </a:stretch>
        </p:blipFill>
        <p:spPr bwMode="auto">
          <a:xfrm>
            <a:off x="0" y="1412776"/>
            <a:ext cx="5880654" cy="3528392"/>
          </a:xfrm>
          <a:prstGeom prst="rect">
            <a:avLst/>
          </a:prstGeom>
          <a:noFill/>
          <a:ln w="9525">
            <a:noFill/>
            <a:miter lim="800000"/>
            <a:headEnd/>
            <a:tailEnd/>
          </a:ln>
          <a:effectLst/>
        </p:spPr>
      </p:pic>
      <p:pic>
        <p:nvPicPr>
          <p:cNvPr id="11267" name="Picture 3"/>
          <p:cNvPicPr>
            <a:picLocks noChangeAspect="1" noChangeArrowheads="1"/>
          </p:cNvPicPr>
          <p:nvPr/>
        </p:nvPicPr>
        <p:blipFill>
          <a:blip r:embed="rId4" cstate="print"/>
          <a:srcRect/>
          <a:stretch>
            <a:fillRect/>
          </a:stretch>
        </p:blipFill>
        <p:spPr bwMode="auto">
          <a:xfrm>
            <a:off x="3923928" y="2942946"/>
            <a:ext cx="5220072" cy="3915054"/>
          </a:xfrm>
          <a:prstGeom prst="rect">
            <a:avLst/>
          </a:prstGeom>
          <a:noFill/>
          <a:ln w="9525">
            <a:noFill/>
            <a:miter lim="800000"/>
            <a:headEnd/>
            <a:tailEnd/>
          </a:ln>
          <a:effectLst/>
        </p:spPr>
      </p:pic>
    </p:spTree>
    <p:extLst>
      <p:ext uri="{BB962C8B-B14F-4D97-AF65-F5344CB8AC3E}">
        <p14:creationId xmlns:p14="http://schemas.microsoft.com/office/powerpoint/2010/main" val="349698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267"/>
                                        </p:tgtEl>
                                        <p:attrNameLst>
                                          <p:attrName>style.visibility</p:attrName>
                                        </p:attrNameLst>
                                      </p:cBhvr>
                                      <p:to>
                                        <p:strVal val="visible"/>
                                      </p:to>
                                    </p:set>
                                    <p:animEffect transition="in" filter="fade">
                                      <p:cBhvr>
                                        <p:cTn id="11" dur="1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fontScale="90000"/>
          </a:bodyPr>
          <a:lstStyle/>
          <a:p>
            <a:pPr algn="l"/>
            <a:r>
              <a:rPr lang="en-ZA" sz="2400" b="1" dirty="0" smtClean="0">
                <a:solidFill>
                  <a:srgbClr val="002060"/>
                </a:solidFill>
              </a:rPr>
              <a:t>The rock was NOT rock at the time</a:t>
            </a:r>
            <a:br>
              <a:rPr lang="en-ZA" sz="2400" b="1" dirty="0" smtClean="0">
                <a:solidFill>
                  <a:srgbClr val="002060"/>
                </a:solidFill>
              </a:rPr>
            </a:br>
            <a:r>
              <a:rPr lang="en-ZA" sz="2400" b="1" dirty="0" smtClean="0">
                <a:solidFill>
                  <a:srgbClr val="002060"/>
                </a:solidFill>
              </a:rPr>
              <a:t>soft, newly deposited sand and mud</a:t>
            </a:r>
            <a:br>
              <a:rPr lang="en-ZA" sz="2400" b="1" dirty="0" smtClean="0">
                <a:solidFill>
                  <a:srgbClr val="002060"/>
                </a:solidFill>
              </a:rPr>
            </a:br>
            <a:r>
              <a:rPr lang="en-ZA" sz="2400" b="1" dirty="0" smtClean="0">
                <a:solidFill>
                  <a:srgbClr val="002060"/>
                </a:solidFill>
              </a:rPr>
              <a:t>would CONFORM to the intrusion</a:t>
            </a:r>
          </a:p>
        </p:txBody>
      </p:sp>
      <p:pic>
        <p:nvPicPr>
          <p:cNvPr id="10242" name="Picture 2"/>
          <p:cNvPicPr>
            <a:picLocks noChangeAspect="1" noChangeArrowheads="1"/>
          </p:cNvPicPr>
          <p:nvPr/>
        </p:nvPicPr>
        <p:blipFill>
          <a:blip r:embed="rId3" cstate="print"/>
          <a:srcRect/>
          <a:stretch>
            <a:fillRect/>
          </a:stretch>
        </p:blipFill>
        <p:spPr bwMode="auto">
          <a:xfrm>
            <a:off x="0" y="1412776"/>
            <a:ext cx="9144000" cy="5445225"/>
          </a:xfrm>
          <a:prstGeom prst="rect">
            <a:avLst/>
          </a:prstGeom>
          <a:noFill/>
          <a:ln w="9525">
            <a:noFill/>
            <a:miter lim="800000"/>
            <a:headEnd/>
            <a:tailEnd/>
          </a:ln>
          <a:effectLst/>
        </p:spPr>
      </p:pic>
    </p:spTree>
    <p:extLst>
      <p:ext uri="{BB962C8B-B14F-4D97-AF65-F5344CB8AC3E}">
        <p14:creationId xmlns:p14="http://schemas.microsoft.com/office/powerpoint/2010/main" val="280569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p:cNvPicPr>
            <a:picLocks noChangeAspect="1" noChangeArrowheads="1"/>
          </p:cNvPicPr>
          <p:nvPr/>
        </p:nvPicPr>
        <p:blipFill>
          <a:blip r:embed="rId3" cstate="print"/>
          <a:srcRect/>
          <a:stretch>
            <a:fillRect/>
          </a:stretch>
        </p:blipFill>
        <p:spPr bwMode="auto">
          <a:xfrm>
            <a:off x="5868144" y="6175027"/>
            <a:ext cx="2232248" cy="585788"/>
          </a:xfrm>
          <a:prstGeom prst="rect">
            <a:avLst/>
          </a:prstGeom>
          <a:noFill/>
          <a:ln w="9525">
            <a:noFill/>
            <a:miter lim="800000"/>
            <a:headEnd/>
            <a:tailEnd/>
          </a:ln>
          <a:effectLst/>
        </p:spPr>
      </p:pic>
      <p:cxnSp>
        <p:nvCxnSpPr>
          <p:cNvPr id="7" name="Straight Connector 6"/>
          <p:cNvCxnSpPr/>
          <p:nvPr/>
        </p:nvCxnSpPr>
        <p:spPr>
          <a:xfrm rot="5400000" flipH="1">
            <a:off x="5893265" y="5221515"/>
            <a:ext cx="48069" cy="298265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1986" name="Rectangle 2"/>
          <p:cNvSpPr>
            <a:spLocks noGrp="1" noChangeArrowheads="1"/>
          </p:cNvSpPr>
          <p:nvPr>
            <p:ph type="title"/>
          </p:nvPr>
        </p:nvSpPr>
        <p:spPr>
          <a:xfrm>
            <a:off x="457200" y="274638"/>
            <a:ext cx="6347048" cy="1143000"/>
          </a:xfrm>
        </p:spPr>
        <p:txBody>
          <a:bodyPr anchor="t" anchorCtr="0">
            <a:normAutofit/>
          </a:bodyPr>
          <a:lstStyle/>
          <a:p>
            <a:pPr algn="l"/>
            <a:r>
              <a:rPr lang="en-ZA" sz="2400" b="1" dirty="0" smtClean="0">
                <a:solidFill>
                  <a:schemeClr val="tx2"/>
                </a:solidFill>
              </a:rPr>
              <a:t>African Erosion Surface</a:t>
            </a:r>
            <a:endParaRPr lang="en-ZA" sz="2400" b="1" dirty="0" smtClean="0">
              <a:solidFill>
                <a:srgbClr val="002060"/>
              </a:solidFill>
            </a:endParaRPr>
          </a:p>
        </p:txBody>
      </p:sp>
      <p:pic>
        <p:nvPicPr>
          <p:cNvPr id="19459" name="Picture 3"/>
          <p:cNvPicPr>
            <a:picLocks noChangeAspect="1" noChangeArrowheads="1"/>
          </p:cNvPicPr>
          <p:nvPr/>
        </p:nvPicPr>
        <p:blipFill>
          <a:blip r:embed="rId4" cstate="print"/>
          <a:srcRect/>
          <a:stretch>
            <a:fillRect/>
          </a:stretch>
        </p:blipFill>
        <p:spPr bwMode="auto">
          <a:xfrm>
            <a:off x="7501162" y="4365104"/>
            <a:ext cx="1642837" cy="2492896"/>
          </a:xfrm>
          <a:prstGeom prst="rect">
            <a:avLst/>
          </a:prstGeom>
          <a:noFill/>
          <a:ln w="9525">
            <a:noFill/>
            <a:miter lim="800000"/>
            <a:headEnd/>
            <a:tailEnd/>
          </a:ln>
          <a:effectLst/>
        </p:spPr>
      </p:pic>
      <p:pic>
        <p:nvPicPr>
          <p:cNvPr id="19460" name="Picture 4"/>
          <p:cNvPicPr>
            <a:picLocks noChangeAspect="1" noChangeArrowheads="1"/>
          </p:cNvPicPr>
          <p:nvPr/>
        </p:nvPicPr>
        <p:blipFill>
          <a:blip r:embed="rId5" cstate="print"/>
          <a:srcRect/>
          <a:stretch>
            <a:fillRect/>
          </a:stretch>
        </p:blipFill>
        <p:spPr bwMode="auto">
          <a:xfrm>
            <a:off x="6281747" y="5805265"/>
            <a:ext cx="1202665" cy="792087"/>
          </a:xfrm>
          <a:prstGeom prst="rect">
            <a:avLst/>
          </a:prstGeom>
          <a:noFill/>
          <a:ln w="9525">
            <a:noFill/>
            <a:miter lim="800000"/>
            <a:headEnd/>
            <a:tailEnd/>
          </a:ln>
          <a:effectLst/>
        </p:spPr>
      </p:pic>
      <p:pic>
        <p:nvPicPr>
          <p:cNvPr id="11" name="Picture 2"/>
          <p:cNvPicPr>
            <a:picLocks noChangeAspect="1" noChangeArrowheads="1"/>
          </p:cNvPicPr>
          <p:nvPr/>
        </p:nvPicPr>
        <p:blipFill>
          <a:blip r:embed="rId6" cstate="print"/>
          <a:srcRect/>
          <a:stretch>
            <a:fillRect/>
          </a:stretch>
        </p:blipFill>
        <p:spPr bwMode="auto">
          <a:xfrm>
            <a:off x="0" y="1412775"/>
            <a:ext cx="2601889" cy="1951417"/>
          </a:xfrm>
          <a:prstGeom prst="rect">
            <a:avLst/>
          </a:prstGeom>
          <a:noFill/>
          <a:ln w="9525">
            <a:noFill/>
            <a:miter lim="800000"/>
            <a:headEnd/>
            <a:tailEnd/>
          </a:ln>
          <a:effectLst/>
        </p:spPr>
      </p:pic>
      <p:pic>
        <p:nvPicPr>
          <p:cNvPr id="12" name="Picture 2"/>
          <p:cNvPicPr>
            <a:picLocks noChangeAspect="1" noChangeArrowheads="1"/>
          </p:cNvPicPr>
          <p:nvPr/>
        </p:nvPicPr>
        <p:blipFill>
          <a:blip r:embed="rId7" cstate="print"/>
          <a:srcRect/>
          <a:stretch>
            <a:fillRect/>
          </a:stretch>
        </p:blipFill>
        <p:spPr bwMode="auto">
          <a:xfrm>
            <a:off x="0" y="5077983"/>
            <a:ext cx="2950117" cy="1780017"/>
          </a:xfrm>
          <a:prstGeom prst="rect">
            <a:avLst/>
          </a:prstGeom>
          <a:noFill/>
          <a:ln w="9525">
            <a:noFill/>
            <a:miter lim="800000"/>
            <a:headEnd/>
            <a:tailEnd/>
          </a:ln>
          <a:effectLst/>
        </p:spPr>
      </p:pic>
      <p:pic>
        <p:nvPicPr>
          <p:cNvPr id="13" name="Picture 2"/>
          <p:cNvPicPr>
            <a:picLocks noChangeAspect="1" noChangeArrowheads="1"/>
          </p:cNvPicPr>
          <p:nvPr/>
        </p:nvPicPr>
        <p:blipFill>
          <a:blip r:embed="rId8" cstate="print"/>
          <a:srcRect/>
          <a:stretch>
            <a:fillRect/>
          </a:stretch>
        </p:blipFill>
        <p:spPr bwMode="auto">
          <a:xfrm>
            <a:off x="3630" y="3364193"/>
            <a:ext cx="2304256" cy="1713790"/>
          </a:xfrm>
          <a:prstGeom prst="rect">
            <a:avLst/>
          </a:prstGeom>
          <a:noFill/>
          <a:ln w="9525">
            <a:noFill/>
            <a:miter lim="800000"/>
            <a:headEnd/>
            <a:tailEnd/>
          </a:ln>
          <a:effectLst/>
        </p:spPr>
      </p:pic>
      <p:pic>
        <p:nvPicPr>
          <p:cNvPr id="14" name="Picture 3"/>
          <p:cNvPicPr>
            <a:picLocks noChangeAspect="1" noChangeArrowheads="1"/>
          </p:cNvPicPr>
          <p:nvPr/>
        </p:nvPicPr>
        <p:blipFill>
          <a:blip r:embed="rId9" cstate="print"/>
          <a:srcRect/>
          <a:stretch>
            <a:fillRect/>
          </a:stretch>
        </p:blipFill>
        <p:spPr bwMode="auto">
          <a:xfrm>
            <a:off x="2307886" y="3364193"/>
            <a:ext cx="2378001" cy="1713790"/>
          </a:xfrm>
          <a:prstGeom prst="rect">
            <a:avLst/>
          </a:prstGeom>
          <a:noFill/>
          <a:ln w="9525">
            <a:noFill/>
            <a:miter lim="800000"/>
            <a:headEnd/>
            <a:tailEnd/>
          </a:ln>
          <a:effec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540" y="1412774"/>
            <a:ext cx="3667127" cy="108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11" cstate="print"/>
          <a:srcRect/>
          <a:stretch>
            <a:fillRect/>
          </a:stretch>
        </p:blipFill>
        <p:spPr bwMode="auto">
          <a:xfrm>
            <a:off x="5953482" y="1412776"/>
            <a:ext cx="3100844" cy="2808312"/>
          </a:xfrm>
          <a:prstGeom prst="rect">
            <a:avLst/>
          </a:prstGeom>
          <a:noFill/>
          <a:ln w="9525">
            <a:noFill/>
            <a:miter lim="800000"/>
            <a:headEnd/>
            <a:tailEnd/>
          </a:ln>
          <a:effectLst/>
        </p:spPr>
      </p:pic>
      <p:pic>
        <p:nvPicPr>
          <p:cNvPr id="16" name="Picture 2"/>
          <p:cNvPicPr>
            <a:picLocks noChangeAspect="1" noChangeArrowheads="1"/>
          </p:cNvPicPr>
          <p:nvPr/>
        </p:nvPicPr>
        <p:blipFill>
          <a:blip r:embed="rId12" cstate="print"/>
          <a:srcRect/>
          <a:stretch>
            <a:fillRect/>
          </a:stretch>
        </p:blipFill>
        <p:spPr bwMode="auto">
          <a:xfrm>
            <a:off x="2601888" y="2492896"/>
            <a:ext cx="3351593" cy="871297"/>
          </a:xfrm>
          <a:prstGeom prst="rect">
            <a:avLst/>
          </a:prstGeom>
          <a:noFill/>
          <a:ln w="9525">
            <a:noFill/>
            <a:miter lim="800000"/>
            <a:headEnd/>
            <a:tailEnd/>
          </a:ln>
        </p:spPr>
      </p:pic>
      <p:pic>
        <p:nvPicPr>
          <p:cNvPr id="17" name="Picture 3"/>
          <p:cNvPicPr>
            <a:picLocks noChangeAspect="1" noChangeArrowheads="1"/>
          </p:cNvPicPr>
          <p:nvPr/>
        </p:nvPicPr>
        <p:blipFill>
          <a:blip r:embed="rId13" cstate="print"/>
          <a:srcRect/>
          <a:stretch>
            <a:fillRect/>
          </a:stretch>
        </p:blipFill>
        <p:spPr bwMode="auto">
          <a:xfrm>
            <a:off x="4677494" y="3364193"/>
            <a:ext cx="1604253" cy="1713790"/>
          </a:xfrm>
          <a:prstGeom prst="rect">
            <a:avLst/>
          </a:prstGeom>
          <a:noFill/>
          <a:ln w="9525">
            <a:noFill/>
            <a:miter lim="800000"/>
            <a:headEnd/>
            <a:tailEnd/>
          </a:ln>
          <a:effectLst/>
        </p:spPr>
      </p:pic>
      <p:pic>
        <p:nvPicPr>
          <p:cNvPr id="18" name="Picture 2"/>
          <p:cNvPicPr>
            <a:picLocks noChangeAspect="1" noChangeArrowheads="1"/>
          </p:cNvPicPr>
          <p:nvPr/>
        </p:nvPicPr>
        <p:blipFill>
          <a:blip r:embed="rId14" cstate="print"/>
          <a:srcRect/>
          <a:stretch>
            <a:fillRect/>
          </a:stretch>
        </p:blipFill>
        <p:spPr bwMode="auto">
          <a:xfrm>
            <a:off x="6281747" y="4092191"/>
            <a:ext cx="1222157" cy="985792"/>
          </a:xfrm>
          <a:prstGeom prst="rect">
            <a:avLst/>
          </a:prstGeom>
          <a:noFill/>
          <a:ln w="9525">
            <a:noFill/>
            <a:miter lim="800000"/>
            <a:headEnd/>
            <a:tailEnd/>
          </a:ln>
          <a:effectLst/>
        </p:spPr>
      </p:pic>
      <p:pic>
        <p:nvPicPr>
          <p:cNvPr id="19" name="Picture 2"/>
          <p:cNvPicPr>
            <a:picLocks noChangeAspect="1" noChangeArrowheads="1"/>
          </p:cNvPicPr>
          <p:nvPr/>
        </p:nvPicPr>
        <p:blipFill>
          <a:blip r:embed="rId15" cstate="print"/>
          <a:srcRect/>
          <a:stretch>
            <a:fillRect/>
          </a:stretch>
        </p:blipFill>
        <p:spPr bwMode="auto">
          <a:xfrm>
            <a:off x="2950117" y="5077984"/>
            <a:ext cx="2774011" cy="1833614"/>
          </a:xfrm>
          <a:prstGeom prst="rect">
            <a:avLst/>
          </a:prstGeom>
          <a:noFill/>
          <a:ln w="9525">
            <a:noFill/>
            <a:miter lim="800000"/>
            <a:headEnd/>
            <a:tailEnd/>
          </a:ln>
          <a:effectLst/>
        </p:spPr>
      </p:pic>
    </p:spTree>
    <p:extLst>
      <p:ext uri="{BB962C8B-B14F-4D97-AF65-F5344CB8AC3E}">
        <p14:creationId xmlns:p14="http://schemas.microsoft.com/office/powerpoint/2010/main" val="62881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The African Erosion Surface</a:t>
            </a:r>
            <a:br>
              <a:rPr lang="en-ZA" sz="2400" b="1" dirty="0" smtClean="0">
                <a:solidFill>
                  <a:srgbClr val="002060"/>
                </a:solidFill>
              </a:rPr>
            </a:br>
            <a:r>
              <a:rPr lang="en-ZA" sz="2400" b="1" dirty="0" smtClean="0">
                <a:solidFill>
                  <a:srgbClr val="002060"/>
                </a:solidFill>
              </a:rPr>
              <a:t>A massive flat plane</a:t>
            </a:r>
          </a:p>
        </p:txBody>
      </p:sp>
      <p:pic>
        <p:nvPicPr>
          <p:cNvPr id="5" name="Picture 2"/>
          <p:cNvPicPr>
            <a:picLocks noChangeAspect="1" noChangeArrowheads="1"/>
          </p:cNvPicPr>
          <p:nvPr/>
        </p:nvPicPr>
        <p:blipFill>
          <a:blip r:embed="rId3" cstate="print"/>
          <a:srcRect/>
          <a:stretch>
            <a:fillRect/>
          </a:stretch>
        </p:blipFill>
        <p:spPr bwMode="auto">
          <a:xfrm>
            <a:off x="4700581" y="1414812"/>
            <a:ext cx="4443419" cy="5443188"/>
          </a:xfrm>
          <a:prstGeom prst="rect">
            <a:avLst/>
          </a:prstGeom>
          <a:noFill/>
          <a:ln w="9525">
            <a:noFill/>
            <a:miter lim="800000"/>
            <a:headEnd/>
            <a:tailEnd/>
          </a:ln>
          <a:effectLst/>
        </p:spPr>
      </p:pic>
    </p:spTree>
    <p:extLst>
      <p:ext uri="{BB962C8B-B14F-4D97-AF65-F5344CB8AC3E}">
        <p14:creationId xmlns:p14="http://schemas.microsoft.com/office/powerpoint/2010/main" val="75095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Panorama North from </a:t>
            </a:r>
            <a:r>
              <a:rPr lang="en-ZA" sz="2400" b="1" dirty="0" err="1" smtClean="0">
                <a:solidFill>
                  <a:srgbClr val="002060"/>
                </a:solidFill>
              </a:rPr>
              <a:t>Northcliff</a:t>
            </a:r>
            <a:endParaRPr lang="en-ZA" sz="2400" b="1" dirty="0" smtClean="0">
              <a:solidFill>
                <a:srgbClr val="002060"/>
              </a:solidFill>
            </a:endParaRPr>
          </a:p>
        </p:txBody>
      </p:sp>
      <p:sp>
        <p:nvSpPr>
          <p:cNvPr id="41987" name="Rectangle 3"/>
          <p:cNvSpPr>
            <a:spLocks noGrp="1" noChangeArrowheads="1"/>
          </p:cNvSpPr>
          <p:nvPr>
            <p:ph type="body" idx="1"/>
          </p:nvPr>
        </p:nvSpPr>
        <p:spPr>
          <a:xfrm>
            <a:off x="553452" y="3648012"/>
            <a:ext cx="8229600" cy="1754167"/>
          </a:xfrm>
        </p:spPr>
        <p:txBody>
          <a:bodyPr/>
          <a:lstStyle/>
          <a:p>
            <a:pPr eaLnBrk="1" hangingPunct="1">
              <a:buFont typeface="Wingdings" pitchFamily="2" charset="2"/>
              <a:buChar char="Ø"/>
            </a:pPr>
            <a:r>
              <a:rPr lang="en-ZA" sz="1800" dirty="0" smtClean="0">
                <a:solidFill>
                  <a:srgbClr val="150C8E"/>
                </a:solidFill>
              </a:rPr>
              <a:t>Almost exactly uniform and level horizon</a:t>
            </a:r>
            <a:endParaRPr lang="en-US" sz="1800" dirty="0" smtClean="0">
              <a:solidFill>
                <a:srgbClr val="150C8E"/>
              </a:solidFill>
            </a:endParaRPr>
          </a:p>
          <a:p>
            <a:pPr eaLnBrk="1" hangingPunct="1">
              <a:buFont typeface="Wingdings" pitchFamily="2" charset="2"/>
              <a:buChar char="Ø"/>
            </a:pPr>
            <a:endParaRPr lang="en-US" sz="1800" dirty="0" smtClean="0">
              <a:solidFill>
                <a:srgbClr val="150C8E"/>
              </a:solidFill>
            </a:endParaRPr>
          </a:p>
          <a:p>
            <a:pPr eaLnBrk="1" hangingPunct="1">
              <a:buFont typeface="Wingdings" pitchFamily="2" charset="2"/>
              <a:buChar char="Ø"/>
            </a:pPr>
            <a:r>
              <a:rPr lang="en-ZA" sz="1800" dirty="0" smtClean="0">
                <a:solidFill>
                  <a:srgbClr val="150C8E"/>
                </a:solidFill>
              </a:rPr>
              <a:t>Same panorama characteristics all over the Witwatersrand, Gauteng and beyond</a:t>
            </a:r>
          </a:p>
        </p:txBody>
      </p:sp>
      <p:pic>
        <p:nvPicPr>
          <p:cNvPr id="4" name="Picture 2"/>
          <p:cNvPicPr>
            <a:picLocks noChangeAspect="1" noChangeArrowheads="1"/>
          </p:cNvPicPr>
          <p:nvPr/>
        </p:nvPicPr>
        <p:blipFill>
          <a:blip r:embed="rId3" cstate="print"/>
          <a:srcRect/>
          <a:stretch>
            <a:fillRect/>
          </a:stretch>
        </p:blipFill>
        <p:spPr bwMode="auto">
          <a:xfrm>
            <a:off x="0" y="2064157"/>
            <a:ext cx="9127458" cy="1438783"/>
          </a:xfrm>
          <a:prstGeom prst="rect">
            <a:avLst/>
          </a:prstGeom>
          <a:noFill/>
          <a:ln w="9525">
            <a:noFill/>
            <a:miter lim="800000"/>
            <a:headEnd/>
            <a:tailEnd/>
          </a:ln>
        </p:spPr>
      </p:pic>
      <p:sp>
        <p:nvSpPr>
          <p:cNvPr id="6" name="TextBox 5"/>
          <p:cNvSpPr txBox="1"/>
          <p:nvPr/>
        </p:nvSpPr>
        <p:spPr>
          <a:xfrm>
            <a:off x="3544801" y="1684426"/>
            <a:ext cx="1239253" cy="369332"/>
          </a:xfrm>
          <a:prstGeom prst="rect">
            <a:avLst/>
          </a:prstGeom>
          <a:noFill/>
        </p:spPr>
        <p:txBody>
          <a:bodyPr wrap="square" rtlCol="0">
            <a:spAutoFit/>
          </a:bodyPr>
          <a:lstStyle/>
          <a:p>
            <a:pPr algn="ctr"/>
            <a:r>
              <a:rPr lang="en-ZA" dirty="0" smtClean="0"/>
              <a:t>North</a:t>
            </a:r>
            <a:endParaRPr lang="en-US" dirty="0"/>
          </a:p>
        </p:txBody>
      </p:sp>
      <p:sp>
        <p:nvSpPr>
          <p:cNvPr id="7" name="TextBox 6"/>
          <p:cNvSpPr txBox="1"/>
          <p:nvPr/>
        </p:nvSpPr>
        <p:spPr>
          <a:xfrm>
            <a:off x="-201032" y="1680412"/>
            <a:ext cx="1239253" cy="369332"/>
          </a:xfrm>
          <a:prstGeom prst="rect">
            <a:avLst/>
          </a:prstGeom>
          <a:noFill/>
        </p:spPr>
        <p:txBody>
          <a:bodyPr wrap="square" rtlCol="0">
            <a:spAutoFit/>
          </a:bodyPr>
          <a:lstStyle/>
          <a:p>
            <a:pPr algn="ctr"/>
            <a:r>
              <a:rPr lang="en-ZA" dirty="0" smtClean="0"/>
              <a:t>West</a:t>
            </a:r>
            <a:endParaRPr lang="en-US" dirty="0"/>
          </a:p>
        </p:txBody>
      </p:sp>
      <p:sp>
        <p:nvSpPr>
          <p:cNvPr id="8" name="TextBox 7"/>
          <p:cNvSpPr txBox="1"/>
          <p:nvPr/>
        </p:nvSpPr>
        <p:spPr>
          <a:xfrm>
            <a:off x="7302650" y="1700463"/>
            <a:ext cx="1239253" cy="369332"/>
          </a:xfrm>
          <a:prstGeom prst="rect">
            <a:avLst/>
          </a:prstGeom>
          <a:noFill/>
        </p:spPr>
        <p:txBody>
          <a:bodyPr wrap="square" rtlCol="0">
            <a:spAutoFit/>
          </a:bodyPr>
          <a:lstStyle/>
          <a:p>
            <a:pPr algn="ctr"/>
            <a:r>
              <a:rPr lang="en-ZA" dirty="0" smtClean="0"/>
              <a:t>East</a:t>
            </a:r>
            <a:endParaRPr lang="en-US" dirty="0"/>
          </a:p>
        </p:txBody>
      </p:sp>
      <p:pic>
        <p:nvPicPr>
          <p:cNvPr id="37890" name="Picture 2"/>
          <p:cNvPicPr>
            <a:picLocks noChangeAspect="1" noChangeArrowheads="1"/>
          </p:cNvPicPr>
          <p:nvPr/>
        </p:nvPicPr>
        <p:blipFill>
          <a:blip r:embed="rId4" cstate="print"/>
          <a:srcRect/>
          <a:stretch>
            <a:fillRect/>
          </a:stretch>
        </p:blipFill>
        <p:spPr bwMode="auto">
          <a:xfrm>
            <a:off x="7387390" y="0"/>
            <a:ext cx="401135" cy="529388"/>
          </a:xfrm>
          <a:prstGeom prst="rect">
            <a:avLst/>
          </a:prstGeom>
          <a:noFill/>
          <a:ln w="9525">
            <a:noFill/>
            <a:miter lim="800000"/>
            <a:headEnd/>
            <a:tailEnd/>
          </a:ln>
          <a:effectLst/>
        </p:spPr>
      </p:pic>
    </p:spTree>
    <p:extLst>
      <p:ext uri="{BB962C8B-B14F-4D97-AF65-F5344CB8AC3E}">
        <p14:creationId xmlns:p14="http://schemas.microsoft.com/office/powerpoint/2010/main" val="14214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500"/>
                                        <p:tgtEl>
                                          <p:spTgt spid="3789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1987">
                                            <p:txEl>
                                              <p:pRg st="0" end="0"/>
                                            </p:txEl>
                                          </p:spTgt>
                                        </p:tgtEl>
                                        <p:attrNameLst>
                                          <p:attrName>style.visibility</p:attrName>
                                        </p:attrNameLst>
                                      </p:cBhvr>
                                      <p:to>
                                        <p:strVal val="visible"/>
                                      </p:to>
                                    </p:set>
                                    <p:animEffect transition="in" filter="fade">
                                      <p:cBhvr>
                                        <p:cTn id="27" dur="500"/>
                                        <p:tgtEl>
                                          <p:spTgt spid="41987">
                                            <p:txEl>
                                              <p:pRg st="0" end="0"/>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1987">
                                            <p:txEl>
                                              <p:pRg st="2" end="2"/>
                                            </p:txEl>
                                          </p:spTgt>
                                        </p:tgtEl>
                                        <p:attrNameLst>
                                          <p:attrName>style.visibility</p:attrName>
                                        </p:attrNameLst>
                                      </p:cBhvr>
                                      <p:to>
                                        <p:strVal val="visible"/>
                                      </p:to>
                                    </p:set>
                                    <p:animEffect transition="in" filter="fade">
                                      <p:cBhvr>
                                        <p:cTn id="31" dur="500"/>
                                        <p:tgtEl>
                                          <p:spTgt spid="419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244389" cy="1143000"/>
          </a:xfrm>
        </p:spPr>
        <p:txBody>
          <a:bodyPr anchor="t" anchorCtr="0">
            <a:normAutofit/>
          </a:bodyPr>
          <a:lstStyle/>
          <a:p>
            <a:pPr algn="l" eaLnBrk="1" hangingPunct="1"/>
            <a:r>
              <a:rPr lang="en-ZA" sz="2400" b="1" dirty="0" smtClean="0">
                <a:solidFill>
                  <a:srgbClr val="002060"/>
                </a:solidFill>
              </a:rPr>
              <a:t>Panorama from Grand Central Airport Control Tower</a:t>
            </a:r>
          </a:p>
        </p:txBody>
      </p:sp>
      <p:sp>
        <p:nvSpPr>
          <p:cNvPr id="41987" name="Rectangle 3"/>
          <p:cNvSpPr>
            <a:spLocks noGrp="1" noChangeArrowheads="1"/>
          </p:cNvSpPr>
          <p:nvPr>
            <p:ph type="body" idx="1"/>
          </p:nvPr>
        </p:nvSpPr>
        <p:spPr>
          <a:xfrm>
            <a:off x="300789" y="3202844"/>
            <a:ext cx="6304547" cy="1489472"/>
          </a:xfrm>
        </p:spPr>
        <p:txBody>
          <a:bodyPr/>
          <a:lstStyle/>
          <a:p>
            <a:pPr eaLnBrk="1" hangingPunct="1">
              <a:buFont typeface="Wingdings" pitchFamily="2" charset="2"/>
              <a:buChar char="Ø"/>
            </a:pPr>
            <a:r>
              <a:rPr lang="en-ZA" sz="1800" dirty="0" smtClean="0">
                <a:solidFill>
                  <a:srgbClr val="150C8E"/>
                </a:solidFill>
              </a:rPr>
              <a:t>Image shows curvature of the earth</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No high points above the uniform level line on the horizon</a:t>
            </a:r>
          </a:p>
        </p:txBody>
      </p:sp>
      <p:grpSp>
        <p:nvGrpSpPr>
          <p:cNvPr id="2" name="Group 13"/>
          <p:cNvGrpSpPr/>
          <p:nvPr/>
        </p:nvGrpSpPr>
        <p:grpSpPr>
          <a:xfrm>
            <a:off x="-276725" y="1664299"/>
            <a:ext cx="9777678" cy="1271403"/>
            <a:chOff x="-280746" y="3408962"/>
            <a:chExt cx="9777678" cy="1271403"/>
          </a:xfrm>
        </p:grpSpPr>
        <p:sp>
          <p:nvSpPr>
            <p:cNvPr id="6" name="TextBox 5"/>
            <p:cNvSpPr txBox="1"/>
            <p:nvPr/>
          </p:nvSpPr>
          <p:spPr>
            <a:xfrm>
              <a:off x="3549311" y="3429014"/>
              <a:ext cx="1239253" cy="246221"/>
            </a:xfrm>
            <a:prstGeom prst="rect">
              <a:avLst/>
            </a:prstGeom>
            <a:noFill/>
          </p:spPr>
          <p:txBody>
            <a:bodyPr wrap="square" rtlCol="0">
              <a:spAutoFit/>
            </a:bodyPr>
            <a:lstStyle/>
            <a:p>
              <a:pPr algn="ctr"/>
              <a:r>
                <a:rPr lang="en-ZA" sz="1000" b="1" dirty="0" smtClean="0"/>
                <a:t>North</a:t>
              </a:r>
              <a:endParaRPr lang="en-US" sz="1000" b="1" dirty="0"/>
            </a:p>
          </p:txBody>
        </p:sp>
        <p:sp>
          <p:nvSpPr>
            <p:cNvPr id="7" name="TextBox 6"/>
            <p:cNvSpPr txBox="1"/>
            <p:nvPr/>
          </p:nvSpPr>
          <p:spPr>
            <a:xfrm>
              <a:off x="-280746" y="3437032"/>
              <a:ext cx="1239253" cy="246221"/>
            </a:xfrm>
            <a:prstGeom prst="rect">
              <a:avLst/>
            </a:prstGeom>
            <a:noFill/>
          </p:spPr>
          <p:txBody>
            <a:bodyPr wrap="square" rtlCol="0">
              <a:spAutoFit/>
            </a:bodyPr>
            <a:lstStyle/>
            <a:p>
              <a:pPr algn="ctr"/>
              <a:r>
                <a:rPr lang="en-ZA" sz="1000" b="1" dirty="0" smtClean="0"/>
                <a:t>South</a:t>
              </a:r>
              <a:endParaRPr lang="en-US" sz="1000" b="1" dirty="0"/>
            </a:p>
          </p:txBody>
        </p:sp>
        <p:sp>
          <p:nvSpPr>
            <p:cNvPr id="8" name="TextBox 7"/>
            <p:cNvSpPr txBox="1"/>
            <p:nvPr/>
          </p:nvSpPr>
          <p:spPr>
            <a:xfrm>
              <a:off x="8257679" y="3420990"/>
              <a:ext cx="1239253" cy="246221"/>
            </a:xfrm>
            <a:prstGeom prst="rect">
              <a:avLst/>
            </a:prstGeom>
            <a:noFill/>
          </p:spPr>
          <p:txBody>
            <a:bodyPr wrap="square" rtlCol="0">
              <a:spAutoFit/>
            </a:bodyPr>
            <a:lstStyle/>
            <a:p>
              <a:pPr algn="ctr"/>
              <a:r>
                <a:rPr lang="en-ZA" sz="1000" b="1" dirty="0" smtClean="0"/>
                <a:t>South</a:t>
              </a:r>
              <a:endParaRPr lang="en-US" sz="1000" b="1" dirty="0"/>
            </a:p>
          </p:txBody>
        </p:sp>
        <p:pic>
          <p:nvPicPr>
            <p:cNvPr id="9" name="Picture 2"/>
            <p:cNvPicPr>
              <a:picLocks noChangeAspect="1" noChangeArrowheads="1"/>
            </p:cNvPicPr>
            <p:nvPr/>
          </p:nvPicPr>
          <p:blipFill>
            <a:blip r:embed="rId3" cstate="print"/>
            <a:srcRect/>
            <a:stretch>
              <a:fillRect/>
            </a:stretch>
          </p:blipFill>
          <p:spPr bwMode="auto">
            <a:xfrm>
              <a:off x="5931" y="3717759"/>
              <a:ext cx="9138069" cy="962606"/>
            </a:xfrm>
            <a:prstGeom prst="rect">
              <a:avLst/>
            </a:prstGeom>
            <a:noFill/>
            <a:ln w="9525">
              <a:noFill/>
              <a:miter lim="800000"/>
              <a:headEnd/>
              <a:tailEnd/>
            </a:ln>
            <a:effectLst/>
          </p:spPr>
        </p:pic>
        <p:sp>
          <p:nvSpPr>
            <p:cNvPr id="10" name="TextBox 9"/>
            <p:cNvSpPr txBox="1"/>
            <p:nvPr/>
          </p:nvSpPr>
          <p:spPr>
            <a:xfrm>
              <a:off x="1620253" y="3425006"/>
              <a:ext cx="1239253" cy="246221"/>
            </a:xfrm>
            <a:prstGeom prst="rect">
              <a:avLst/>
            </a:prstGeom>
            <a:noFill/>
          </p:spPr>
          <p:txBody>
            <a:bodyPr wrap="square" rtlCol="0">
              <a:spAutoFit/>
            </a:bodyPr>
            <a:lstStyle/>
            <a:p>
              <a:pPr algn="ctr"/>
              <a:r>
                <a:rPr lang="en-ZA" sz="1000" b="1" dirty="0" smtClean="0"/>
                <a:t>West</a:t>
              </a:r>
              <a:endParaRPr lang="en-US" sz="1000" b="1" dirty="0"/>
            </a:p>
          </p:txBody>
        </p:sp>
        <p:sp>
          <p:nvSpPr>
            <p:cNvPr id="11" name="TextBox 10"/>
            <p:cNvSpPr txBox="1"/>
            <p:nvPr/>
          </p:nvSpPr>
          <p:spPr>
            <a:xfrm>
              <a:off x="5610721" y="3408962"/>
              <a:ext cx="1239253" cy="246221"/>
            </a:xfrm>
            <a:prstGeom prst="rect">
              <a:avLst/>
            </a:prstGeom>
            <a:noFill/>
          </p:spPr>
          <p:txBody>
            <a:bodyPr wrap="square" rtlCol="0">
              <a:spAutoFit/>
            </a:bodyPr>
            <a:lstStyle/>
            <a:p>
              <a:pPr algn="ctr"/>
              <a:r>
                <a:rPr lang="en-ZA" sz="1000" b="1" dirty="0" smtClean="0"/>
                <a:t>East</a:t>
              </a:r>
              <a:endParaRPr lang="en-US" sz="1000" b="1" dirty="0"/>
            </a:p>
          </p:txBody>
        </p:sp>
        <p:sp>
          <p:nvSpPr>
            <p:cNvPr id="12" name="Rectangle 11"/>
            <p:cNvSpPr/>
            <p:nvPr/>
          </p:nvSpPr>
          <p:spPr>
            <a:xfrm>
              <a:off x="0" y="3693695"/>
              <a:ext cx="9144000" cy="216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4411576"/>
              <a:ext cx="9144000" cy="216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2"/>
          <p:cNvPicPr>
            <a:picLocks noChangeAspect="1" noChangeArrowheads="1"/>
          </p:cNvPicPr>
          <p:nvPr/>
        </p:nvPicPr>
        <p:blipFill>
          <a:blip r:embed="rId4" cstate="print"/>
          <a:srcRect/>
          <a:stretch>
            <a:fillRect/>
          </a:stretch>
        </p:blipFill>
        <p:spPr bwMode="auto">
          <a:xfrm>
            <a:off x="7200900" y="2870200"/>
            <a:ext cx="1943100" cy="3987800"/>
          </a:xfrm>
          <a:prstGeom prst="rect">
            <a:avLst/>
          </a:prstGeom>
          <a:noFill/>
          <a:ln w="9525">
            <a:noFill/>
            <a:miter lim="800000"/>
            <a:headEnd/>
            <a:tailEnd/>
          </a:ln>
          <a:effectLst/>
        </p:spPr>
      </p:pic>
    </p:spTree>
    <p:extLst>
      <p:ext uri="{BB962C8B-B14F-4D97-AF65-F5344CB8AC3E}">
        <p14:creationId xmlns:p14="http://schemas.microsoft.com/office/powerpoint/2010/main" val="362109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0" end="0"/>
                                            </p:txEl>
                                          </p:spTgt>
                                        </p:tgtEl>
                                        <p:attrNameLst>
                                          <p:attrName>style.visibility</p:attrName>
                                        </p:attrNameLst>
                                      </p:cBhvr>
                                      <p:to>
                                        <p:strVal val="visible"/>
                                      </p:to>
                                    </p:set>
                                    <p:animEffect transition="in" filter="fade">
                                      <p:cBhvr>
                                        <p:cTn id="15" dur="1000"/>
                                        <p:tgtEl>
                                          <p:spTgt spid="41987">
                                            <p:txEl>
                                              <p:pRg st="0" end="0"/>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Effect transition="in" filter="fade">
                                      <p:cBhvr>
                                        <p:cTn id="19" dur="1000"/>
                                        <p:tgtEl>
                                          <p:spTgt spid="419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0" y="1443789"/>
            <a:ext cx="9144000" cy="5414211"/>
          </a:xfrm>
          <a:prstGeom prst="rect">
            <a:avLst/>
          </a:prstGeom>
          <a:noFill/>
          <a:ln w="9525">
            <a:noFill/>
            <a:miter lim="800000"/>
            <a:headEnd/>
            <a:tailEnd/>
          </a:ln>
          <a:effectLst/>
        </p:spPr>
      </p:pic>
      <p:sp>
        <p:nvSpPr>
          <p:cNvPr id="41986" name="Rectangle 2"/>
          <p:cNvSpPr>
            <a:spLocks noGrp="1" noChangeArrowheads="1"/>
          </p:cNvSpPr>
          <p:nvPr>
            <p:ph type="title"/>
          </p:nvPr>
        </p:nvSpPr>
        <p:spPr>
          <a:xfrm>
            <a:off x="457200" y="178385"/>
            <a:ext cx="6328611" cy="1143000"/>
          </a:xfrm>
        </p:spPr>
        <p:txBody>
          <a:bodyPr anchor="t" anchorCtr="0">
            <a:normAutofit fontScale="90000"/>
          </a:bodyPr>
          <a:lstStyle/>
          <a:p>
            <a:pPr algn="l" eaLnBrk="1" hangingPunct="1"/>
            <a:r>
              <a:rPr lang="en-ZA" sz="2400" b="1" dirty="0" smtClean="0">
                <a:solidFill>
                  <a:srgbClr val="002060"/>
                </a:solidFill>
              </a:rPr>
              <a:t>Spot heights on maps</a:t>
            </a:r>
            <a:br>
              <a:rPr lang="en-ZA" sz="2400" b="1" dirty="0" smtClean="0">
                <a:solidFill>
                  <a:srgbClr val="002060"/>
                </a:solidFill>
              </a:rPr>
            </a:br>
            <a:r>
              <a:rPr lang="en-ZA" sz="2400" b="1" dirty="0" smtClean="0">
                <a:solidFill>
                  <a:srgbClr val="002060"/>
                </a:solidFill>
              </a:rPr>
              <a:t>High point variation of 100 m (5%) over 100 km – a feat of engineering</a:t>
            </a:r>
          </a:p>
        </p:txBody>
      </p:sp>
      <p:cxnSp>
        <p:nvCxnSpPr>
          <p:cNvPr id="4" name="Straight Arrow Connector 3"/>
          <p:cNvCxnSpPr/>
          <p:nvPr/>
        </p:nvCxnSpPr>
        <p:spPr>
          <a:xfrm rot="5400000">
            <a:off x="4012533" y="499310"/>
            <a:ext cx="3669632" cy="3609475"/>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356811" y="3874168"/>
            <a:ext cx="685799" cy="276999"/>
          </a:xfrm>
          <a:prstGeom prst="rect">
            <a:avLst/>
          </a:prstGeom>
          <a:solidFill>
            <a:schemeClr val="bg1"/>
          </a:solidFill>
          <a:ln>
            <a:solidFill>
              <a:srgbClr val="0066FF"/>
            </a:solidFill>
          </a:ln>
        </p:spPr>
        <p:txBody>
          <a:bodyPr wrap="square" rtlCol="0">
            <a:spAutoFit/>
          </a:bodyPr>
          <a:lstStyle/>
          <a:p>
            <a:pPr algn="ctr"/>
            <a:r>
              <a:rPr lang="en-ZA" sz="1200" b="1" dirty="0" smtClean="0"/>
              <a:t>1807</a:t>
            </a:r>
            <a:endParaRPr lang="en-US" sz="1200" b="1" dirty="0"/>
          </a:p>
        </p:txBody>
      </p:sp>
      <p:sp>
        <p:nvSpPr>
          <p:cNvPr id="6" name="TextBox 5"/>
          <p:cNvSpPr txBox="1"/>
          <p:nvPr/>
        </p:nvSpPr>
        <p:spPr>
          <a:xfrm>
            <a:off x="4026569" y="4038603"/>
            <a:ext cx="653716" cy="276999"/>
          </a:xfrm>
          <a:prstGeom prst="rect">
            <a:avLst/>
          </a:prstGeom>
          <a:solidFill>
            <a:schemeClr val="bg1"/>
          </a:solidFill>
          <a:ln>
            <a:solidFill>
              <a:srgbClr val="0066FF"/>
            </a:solidFill>
          </a:ln>
        </p:spPr>
        <p:txBody>
          <a:bodyPr wrap="square" rtlCol="0">
            <a:spAutoFit/>
          </a:bodyPr>
          <a:lstStyle/>
          <a:p>
            <a:pPr algn="ctr"/>
            <a:r>
              <a:rPr lang="en-ZA" sz="1200" b="1" dirty="0" smtClean="0"/>
              <a:t>1809</a:t>
            </a:r>
            <a:endParaRPr lang="en-US" sz="1200" b="1" dirty="0"/>
          </a:p>
        </p:txBody>
      </p:sp>
      <p:sp>
        <p:nvSpPr>
          <p:cNvPr id="8" name="TextBox 7"/>
          <p:cNvSpPr txBox="1"/>
          <p:nvPr/>
        </p:nvSpPr>
        <p:spPr>
          <a:xfrm>
            <a:off x="1905000" y="2711119"/>
            <a:ext cx="669757" cy="276999"/>
          </a:xfrm>
          <a:prstGeom prst="rect">
            <a:avLst/>
          </a:prstGeom>
          <a:solidFill>
            <a:schemeClr val="bg1"/>
          </a:solidFill>
          <a:ln>
            <a:solidFill>
              <a:srgbClr val="0066FF"/>
            </a:solidFill>
          </a:ln>
        </p:spPr>
        <p:txBody>
          <a:bodyPr wrap="square" rtlCol="0">
            <a:spAutoFit/>
          </a:bodyPr>
          <a:lstStyle/>
          <a:p>
            <a:pPr algn="ctr"/>
            <a:r>
              <a:rPr lang="en-ZA" sz="1200" b="1" dirty="0" smtClean="0"/>
              <a:t>1852</a:t>
            </a:r>
            <a:endParaRPr lang="en-US" sz="1200" b="1" dirty="0"/>
          </a:p>
        </p:txBody>
      </p:sp>
      <p:sp>
        <p:nvSpPr>
          <p:cNvPr id="9" name="TextBox 8"/>
          <p:cNvSpPr txBox="1"/>
          <p:nvPr/>
        </p:nvSpPr>
        <p:spPr>
          <a:xfrm>
            <a:off x="4387516" y="3268581"/>
            <a:ext cx="653716" cy="276999"/>
          </a:xfrm>
          <a:prstGeom prst="rect">
            <a:avLst/>
          </a:prstGeom>
          <a:solidFill>
            <a:schemeClr val="bg1"/>
          </a:solidFill>
          <a:ln>
            <a:solidFill>
              <a:srgbClr val="0066FF"/>
            </a:solidFill>
          </a:ln>
        </p:spPr>
        <p:txBody>
          <a:bodyPr wrap="square" rtlCol="0">
            <a:spAutoFit/>
          </a:bodyPr>
          <a:lstStyle/>
          <a:p>
            <a:pPr algn="ctr"/>
            <a:r>
              <a:rPr lang="en-ZA" sz="1200" b="1" dirty="0" smtClean="0"/>
              <a:t>1652</a:t>
            </a:r>
            <a:endParaRPr lang="en-US" sz="1200" b="1" dirty="0"/>
          </a:p>
        </p:txBody>
      </p:sp>
      <p:sp>
        <p:nvSpPr>
          <p:cNvPr id="11" name="TextBox 10"/>
          <p:cNvSpPr txBox="1"/>
          <p:nvPr/>
        </p:nvSpPr>
        <p:spPr>
          <a:xfrm>
            <a:off x="4503821" y="3769897"/>
            <a:ext cx="653716" cy="276999"/>
          </a:xfrm>
          <a:prstGeom prst="rect">
            <a:avLst/>
          </a:prstGeom>
          <a:solidFill>
            <a:schemeClr val="bg1"/>
          </a:solidFill>
          <a:ln>
            <a:solidFill>
              <a:srgbClr val="0066FF"/>
            </a:solidFill>
          </a:ln>
        </p:spPr>
        <p:txBody>
          <a:bodyPr wrap="square" rtlCol="0">
            <a:spAutoFit/>
          </a:bodyPr>
          <a:lstStyle/>
          <a:p>
            <a:pPr algn="ctr"/>
            <a:r>
              <a:rPr lang="en-ZA" sz="1200" b="1" dirty="0" smtClean="0"/>
              <a:t>1689</a:t>
            </a:r>
            <a:endParaRPr lang="en-US" sz="1200" b="1" dirty="0"/>
          </a:p>
        </p:txBody>
      </p:sp>
      <p:sp>
        <p:nvSpPr>
          <p:cNvPr id="12" name="TextBox 11"/>
          <p:cNvSpPr txBox="1"/>
          <p:nvPr/>
        </p:nvSpPr>
        <p:spPr>
          <a:xfrm>
            <a:off x="2358189" y="4138865"/>
            <a:ext cx="653716" cy="276999"/>
          </a:xfrm>
          <a:prstGeom prst="rect">
            <a:avLst/>
          </a:prstGeom>
          <a:solidFill>
            <a:schemeClr val="bg1"/>
          </a:solidFill>
          <a:ln>
            <a:solidFill>
              <a:srgbClr val="0066FF"/>
            </a:solidFill>
          </a:ln>
        </p:spPr>
        <p:txBody>
          <a:bodyPr wrap="square" rtlCol="0">
            <a:spAutoFit/>
          </a:bodyPr>
          <a:lstStyle/>
          <a:p>
            <a:pPr algn="ctr"/>
            <a:r>
              <a:rPr lang="en-ZA" sz="1200" b="1" dirty="0" smtClean="0"/>
              <a:t>1736</a:t>
            </a:r>
            <a:endParaRPr lang="en-US" sz="1200" b="1" dirty="0"/>
          </a:p>
        </p:txBody>
      </p:sp>
      <p:sp>
        <p:nvSpPr>
          <p:cNvPr id="13" name="TextBox 12"/>
          <p:cNvSpPr txBox="1"/>
          <p:nvPr/>
        </p:nvSpPr>
        <p:spPr>
          <a:xfrm>
            <a:off x="4588043" y="4985088"/>
            <a:ext cx="653716" cy="276999"/>
          </a:xfrm>
          <a:prstGeom prst="rect">
            <a:avLst/>
          </a:prstGeom>
          <a:solidFill>
            <a:schemeClr val="bg1"/>
          </a:solidFill>
          <a:ln>
            <a:solidFill>
              <a:srgbClr val="0066FF"/>
            </a:solidFill>
          </a:ln>
        </p:spPr>
        <p:txBody>
          <a:bodyPr wrap="square" rtlCol="0">
            <a:spAutoFit/>
          </a:bodyPr>
          <a:lstStyle/>
          <a:p>
            <a:pPr algn="ctr"/>
            <a:r>
              <a:rPr lang="en-ZA" sz="1200" b="1" dirty="0" smtClean="0"/>
              <a:t>1902</a:t>
            </a:r>
            <a:endParaRPr lang="en-US" sz="1200" b="1" dirty="0"/>
          </a:p>
        </p:txBody>
      </p:sp>
      <p:sp>
        <p:nvSpPr>
          <p:cNvPr id="14" name="Oval 13"/>
          <p:cNvSpPr/>
          <p:nvPr/>
        </p:nvSpPr>
        <p:spPr>
          <a:xfrm rot="18574555">
            <a:off x="3193965" y="1790080"/>
            <a:ext cx="745958" cy="4251529"/>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38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3"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3"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3"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2" presetClass="entr" presetSubtype="3"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childTnLst>
                          </p:cTn>
                        </p:par>
                        <p:par>
                          <p:cTn id="33" fill="hold">
                            <p:stCondLst>
                              <p:cond delay="3000"/>
                            </p:stCondLst>
                            <p:childTnLst>
                              <p:par>
                                <p:cTn id="34" presetID="2" presetClass="entr" presetSubtype="3"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0-#ppt_h/2"/>
                                          </p:val>
                                        </p:tav>
                                        <p:tav tm="100000">
                                          <p:val>
                                            <p:strVal val="#ppt_y"/>
                                          </p:val>
                                        </p:tav>
                                      </p:tavLst>
                                    </p:anim>
                                  </p:childTnLst>
                                </p:cTn>
                              </p:par>
                            </p:childTnLst>
                          </p:cTn>
                        </p:par>
                        <p:par>
                          <p:cTn id="38" fill="hold">
                            <p:stCondLst>
                              <p:cond delay="3500"/>
                            </p:stCondLst>
                            <p:childTnLst>
                              <p:par>
                                <p:cTn id="39" presetID="2" presetClass="entr" presetSubtype="3"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0-#ppt_h/2"/>
                                          </p:val>
                                        </p:tav>
                                        <p:tav tm="100000">
                                          <p:val>
                                            <p:strVal val="#ppt_y"/>
                                          </p:val>
                                        </p:tav>
                                      </p:tavLst>
                                    </p:anim>
                                  </p:childTnLst>
                                </p:cTn>
                              </p:par>
                            </p:childTnLst>
                          </p:cTn>
                        </p:par>
                        <p:par>
                          <p:cTn id="43" fill="hold">
                            <p:stCondLst>
                              <p:cond delay="4000"/>
                            </p:stCondLst>
                            <p:childTnLst>
                              <p:par>
                                <p:cTn id="44" presetID="2" presetClass="entr" presetSubtype="3"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1+#ppt_w/2"/>
                                          </p:val>
                                        </p:tav>
                                        <p:tav tm="100000">
                                          <p:val>
                                            <p:strVal val="#ppt_x"/>
                                          </p:val>
                                        </p:tav>
                                      </p:tavLst>
                                    </p:anim>
                                    <p:anim calcmode="lin" valueType="num">
                                      <p:cBhvr additive="base">
                                        <p:cTn id="4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9" grpId="0" animBg="1"/>
      <p:bldP spid="11" grpId="0" animBg="1"/>
      <p:bldP spid="12"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45169" y="178385"/>
            <a:ext cx="8229600" cy="1143000"/>
          </a:xfrm>
        </p:spPr>
        <p:txBody>
          <a:bodyPr anchor="t" anchorCtr="0">
            <a:normAutofit/>
          </a:bodyPr>
          <a:lstStyle/>
          <a:p>
            <a:pPr algn="l" eaLnBrk="1" hangingPunct="1"/>
            <a:r>
              <a:rPr lang="en-ZA" sz="2400" b="1" dirty="0" smtClean="0">
                <a:solidFill>
                  <a:srgbClr val="002060"/>
                </a:solidFill>
              </a:rPr>
              <a:t>The art of plane and level</a:t>
            </a:r>
          </a:p>
        </p:txBody>
      </p:sp>
      <p:pic>
        <p:nvPicPr>
          <p:cNvPr id="33795" name="Picture 3"/>
          <p:cNvPicPr>
            <a:picLocks noChangeAspect="1" noChangeArrowheads="1"/>
          </p:cNvPicPr>
          <p:nvPr/>
        </p:nvPicPr>
        <p:blipFill>
          <a:blip r:embed="rId3" cstate="print"/>
          <a:srcRect/>
          <a:stretch>
            <a:fillRect/>
          </a:stretch>
        </p:blipFill>
        <p:spPr bwMode="auto">
          <a:xfrm>
            <a:off x="3922378" y="1467937"/>
            <a:ext cx="5067818" cy="3801895"/>
          </a:xfrm>
          <a:prstGeom prst="rect">
            <a:avLst/>
          </a:prstGeom>
          <a:noFill/>
          <a:ln w="9525">
            <a:noFill/>
            <a:miter lim="800000"/>
            <a:headEnd/>
            <a:tailEnd/>
          </a:ln>
          <a:effectLst/>
        </p:spPr>
      </p:pic>
      <p:pic>
        <p:nvPicPr>
          <p:cNvPr id="33796" name="Picture 4"/>
          <p:cNvPicPr>
            <a:picLocks noChangeAspect="1" noChangeArrowheads="1"/>
          </p:cNvPicPr>
          <p:nvPr/>
        </p:nvPicPr>
        <p:blipFill>
          <a:blip r:embed="rId4" cstate="print"/>
          <a:srcRect/>
          <a:stretch>
            <a:fillRect/>
          </a:stretch>
        </p:blipFill>
        <p:spPr bwMode="auto">
          <a:xfrm>
            <a:off x="3910262" y="1479968"/>
            <a:ext cx="5060031" cy="3795023"/>
          </a:xfrm>
          <a:prstGeom prst="rect">
            <a:avLst/>
          </a:prstGeom>
          <a:noFill/>
          <a:ln w="9525">
            <a:noFill/>
            <a:miter lim="800000"/>
            <a:headEnd/>
            <a:tailEnd/>
          </a:ln>
          <a:effectLst/>
        </p:spPr>
      </p:pic>
      <p:pic>
        <p:nvPicPr>
          <p:cNvPr id="33797" name="Picture 5"/>
          <p:cNvPicPr>
            <a:picLocks noChangeAspect="1" noChangeArrowheads="1"/>
          </p:cNvPicPr>
          <p:nvPr/>
        </p:nvPicPr>
        <p:blipFill>
          <a:blip r:embed="rId5" cstate="print"/>
          <a:srcRect/>
          <a:stretch>
            <a:fillRect/>
          </a:stretch>
        </p:blipFill>
        <p:spPr bwMode="auto">
          <a:xfrm>
            <a:off x="3911517" y="1479970"/>
            <a:ext cx="5076072" cy="3807054"/>
          </a:xfrm>
          <a:prstGeom prst="rect">
            <a:avLst/>
          </a:prstGeom>
          <a:noFill/>
          <a:ln w="9525">
            <a:noFill/>
            <a:miter lim="800000"/>
            <a:headEnd/>
            <a:tailEnd/>
          </a:ln>
          <a:effectLst/>
        </p:spPr>
      </p:pic>
      <p:grpSp>
        <p:nvGrpSpPr>
          <p:cNvPr id="14" name="Group 13"/>
          <p:cNvGrpSpPr/>
          <p:nvPr/>
        </p:nvGrpSpPr>
        <p:grpSpPr>
          <a:xfrm>
            <a:off x="3537285" y="1459080"/>
            <a:ext cx="5426242" cy="3834814"/>
            <a:chOff x="156411" y="3023186"/>
            <a:chExt cx="5053263" cy="3834814"/>
          </a:xfrm>
        </p:grpSpPr>
        <p:sp>
          <p:nvSpPr>
            <p:cNvPr id="12" name="Rectangle 11"/>
            <p:cNvSpPr/>
            <p:nvPr/>
          </p:nvSpPr>
          <p:spPr>
            <a:xfrm>
              <a:off x="156411" y="3031958"/>
              <a:ext cx="5053263" cy="382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802" name="Picture 10"/>
            <p:cNvPicPr>
              <a:picLocks noChangeAspect="1" noChangeArrowheads="1"/>
            </p:cNvPicPr>
            <p:nvPr/>
          </p:nvPicPr>
          <p:blipFill>
            <a:blip r:embed="rId6" cstate="print"/>
            <a:srcRect/>
            <a:stretch>
              <a:fillRect/>
            </a:stretch>
          </p:blipFill>
          <p:spPr bwMode="auto">
            <a:xfrm>
              <a:off x="1419811" y="3023186"/>
              <a:ext cx="2574674" cy="3834814"/>
            </a:xfrm>
            <a:prstGeom prst="rect">
              <a:avLst/>
            </a:prstGeom>
            <a:noFill/>
            <a:ln w="9525">
              <a:noFill/>
              <a:miter lim="800000"/>
              <a:headEnd/>
              <a:tailEnd/>
            </a:ln>
            <a:effectLst/>
          </p:spPr>
        </p:pic>
      </p:grpSp>
      <p:pic>
        <p:nvPicPr>
          <p:cNvPr id="33798" name="Picture 6"/>
          <p:cNvPicPr>
            <a:picLocks noChangeAspect="1" noChangeArrowheads="1"/>
          </p:cNvPicPr>
          <p:nvPr/>
        </p:nvPicPr>
        <p:blipFill>
          <a:blip r:embed="rId7" cstate="print"/>
          <a:srcRect/>
          <a:stretch>
            <a:fillRect/>
          </a:stretch>
        </p:blipFill>
        <p:spPr bwMode="auto">
          <a:xfrm>
            <a:off x="3935580" y="1443874"/>
            <a:ext cx="5052010" cy="3850021"/>
          </a:xfrm>
          <a:prstGeom prst="rect">
            <a:avLst/>
          </a:prstGeom>
          <a:noFill/>
          <a:ln w="9525">
            <a:noFill/>
            <a:miter lim="800000"/>
            <a:headEnd/>
            <a:tailEnd/>
          </a:ln>
          <a:effectLst/>
        </p:spPr>
      </p:pic>
      <p:pic>
        <p:nvPicPr>
          <p:cNvPr id="33799" name="Picture 7"/>
          <p:cNvPicPr>
            <a:picLocks noChangeAspect="1" noChangeArrowheads="1"/>
          </p:cNvPicPr>
          <p:nvPr/>
        </p:nvPicPr>
        <p:blipFill>
          <a:blip r:embed="rId8" cstate="print"/>
          <a:srcRect/>
          <a:stretch>
            <a:fillRect/>
          </a:stretch>
        </p:blipFill>
        <p:spPr bwMode="auto">
          <a:xfrm>
            <a:off x="3947612" y="1443873"/>
            <a:ext cx="5039978" cy="3825958"/>
          </a:xfrm>
          <a:prstGeom prst="rect">
            <a:avLst/>
          </a:prstGeom>
          <a:noFill/>
          <a:ln w="9525">
            <a:noFill/>
            <a:miter lim="800000"/>
            <a:headEnd/>
            <a:tailEnd/>
          </a:ln>
          <a:effectLst/>
        </p:spPr>
      </p:pic>
      <p:pic>
        <p:nvPicPr>
          <p:cNvPr id="33800" name="Picture 8"/>
          <p:cNvPicPr>
            <a:picLocks noChangeAspect="1" noChangeArrowheads="1"/>
          </p:cNvPicPr>
          <p:nvPr/>
        </p:nvPicPr>
        <p:blipFill>
          <a:blip r:embed="rId9" cstate="print"/>
          <a:srcRect/>
          <a:stretch>
            <a:fillRect/>
          </a:stretch>
        </p:blipFill>
        <p:spPr bwMode="auto">
          <a:xfrm>
            <a:off x="613695" y="637757"/>
            <a:ext cx="5689600" cy="685800"/>
          </a:xfrm>
          <a:prstGeom prst="rect">
            <a:avLst/>
          </a:prstGeom>
          <a:noFill/>
          <a:ln w="9525">
            <a:noFill/>
            <a:miter lim="800000"/>
            <a:headEnd/>
            <a:tailEnd/>
          </a:ln>
          <a:effectLst/>
        </p:spPr>
      </p:pic>
      <p:pic>
        <p:nvPicPr>
          <p:cNvPr id="33801" name="Picture 9"/>
          <p:cNvPicPr>
            <a:picLocks noChangeAspect="1" noChangeArrowheads="1"/>
          </p:cNvPicPr>
          <p:nvPr/>
        </p:nvPicPr>
        <p:blipFill>
          <a:blip r:embed="rId10" cstate="print"/>
          <a:srcRect/>
          <a:stretch>
            <a:fillRect/>
          </a:stretch>
        </p:blipFill>
        <p:spPr bwMode="auto">
          <a:xfrm>
            <a:off x="3927086" y="1431843"/>
            <a:ext cx="5060503" cy="3886116"/>
          </a:xfrm>
          <a:prstGeom prst="rect">
            <a:avLst/>
          </a:prstGeom>
          <a:noFill/>
          <a:ln w="9525">
            <a:noFill/>
            <a:miter lim="800000"/>
            <a:headEnd/>
            <a:tailEnd/>
          </a:ln>
          <a:effectLst/>
        </p:spPr>
      </p:pic>
      <p:sp>
        <p:nvSpPr>
          <p:cNvPr id="16" name="TextBox 15"/>
          <p:cNvSpPr txBox="1"/>
          <p:nvPr/>
        </p:nvSpPr>
        <p:spPr>
          <a:xfrm>
            <a:off x="914400" y="5979695"/>
            <a:ext cx="8602579" cy="369332"/>
          </a:xfrm>
          <a:prstGeom prst="rect">
            <a:avLst/>
          </a:prstGeom>
          <a:noFill/>
        </p:spPr>
        <p:txBody>
          <a:bodyPr wrap="square" rtlCol="0">
            <a:spAutoFit/>
          </a:bodyPr>
          <a:lstStyle/>
          <a:p>
            <a:r>
              <a:rPr lang="en-ZA" dirty="0" smtClean="0"/>
              <a:t>Long span relative to the size of the bumps to be removed</a:t>
            </a:r>
            <a:endParaRPr lang="en-US" dirty="0"/>
          </a:p>
        </p:txBody>
      </p:sp>
      <p:cxnSp>
        <p:nvCxnSpPr>
          <p:cNvPr id="18" name="Straight Arrow Connector 17"/>
          <p:cNvCxnSpPr/>
          <p:nvPr/>
        </p:nvCxnSpPr>
        <p:spPr>
          <a:xfrm flipV="1">
            <a:off x="4596063" y="4692316"/>
            <a:ext cx="2562726" cy="36095"/>
          </a:xfrm>
          <a:prstGeom prst="straightConnector1">
            <a:avLst/>
          </a:prstGeom>
          <a:ln w="101600">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501189" y="4836695"/>
            <a:ext cx="2249906" cy="1215190"/>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sp>
        <p:nvSpPr>
          <p:cNvPr id="41987" name="Rectangle 3"/>
          <p:cNvSpPr>
            <a:spLocks noGrp="1" noChangeArrowheads="1"/>
          </p:cNvSpPr>
          <p:nvPr>
            <p:ph type="body" idx="1"/>
          </p:nvPr>
        </p:nvSpPr>
        <p:spPr>
          <a:xfrm>
            <a:off x="469232" y="1602644"/>
            <a:ext cx="3453063" cy="4525963"/>
          </a:xfrm>
        </p:spPr>
        <p:txBody>
          <a:bodyPr/>
          <a:lstStyle/>
          <a:p>
            <a:pPr eaLnBrk="1" hangingPunct="1">
              <a:buFont typeface="Wingdings" pitchFamily="2" charset="2"/>
              <a:buChar char="Ø"/>
            </a:pPr>
            <a:r>
              <a:rPr lang="en-US" sz="1800" dirty="0" smtClean="0">
                <a:solidFill>
                  <a:srgbClr val="150C8E"/>
                </a:solidFill>
              </a:rPr>
              <a:t>Our manmade world is precise</a:t>
            </a:r>
          </a:p>
          <a:p>
            <a:pPr eaLnBrk="1" hangingPunct="1">
              <a:buFont typeface="Wingdings" pitchFamily="2" charset="2"/>
              <a:buChar char="Ø"/>
            </a:pPr>
            <a:endParaRPr lang="en-US" sz="1800" dirty="0" smtClean="0">
              <a:solidFill>
                <a:srgbClr val="150C8E"/>
              </a:solidFill>
            </a:endParaRPr>
          </a:p>
          <a:p>
            <a:pPr eaLnBrk="1" hangingPunct="1">
              <a:buFont typeface="Wingdings" pitchFamily="2" charset="2"/>
              <a:buChar char="Ø"/>
            </a:pPr>
            <a:r>
              <a:rPr lang="en-ZA" sz="1800" dirty="0" smtClean="0">
                <a:solidFill>
                  <a:srgbClr val="150C8E"/>
                </a:solidFill>
              </a:rPr>
              <a:t>Level and plum all over</a:t>
            </a:r>
            <a:endParaRPr lang="en-US" sz="1800" dirty="0" smtClean="0">
              <a:solidFill>
                <a:srgbClr val="150C8E"/>
              </a:solidFill>
            </a:endParaRPr>
          </a:p>
          <a:p>
            <a:pPr eaLnBrk="1" hangingPunct="1">
              <a:buFont typeface="Wingdings" pitchFamily="2" charset="2"/>
              <a:buChar char="Ø"/>
            </a:pPr>
            <a:endParaRPr lang="en-US" sz="1800" dirty="0" smtClean="0">
              <a:solidFill>
                <a:srgbClr val="150C8E"/>
              </a:solidFill>
            </a:endParaRPr>
          </a:p>
          <a:p>
            <a:pPr eaLnBrk="1" hangingPunct="1">
              <a:buFont typeface="Wingdings" pitchFamily="2" charset="2"/>
              <a:buChar char="Ø"/>
            </a:pPr>
            <a:r>
              <a:rPr lang="en-ZA" sz="1800" dirty="0" smtClean="0">
                <a:solidFill>
                  <a:srgbClr val="150C8E"/>
                </a:solidFill>
              </a:rPr>
              <a:t>Buildings</a:t>
            </a:r>
            <a:endParaRPr lang="en-US" sz="1800" dirty="0" smtClean="0">
              <a:solidFill>
                <a:srgbClr val="150C8E"/>
              </a:solidFill>
            </a:endParaRPr>
          </a:p>
          <a:p>
            <a:pPr eaLnBrk="1" hangingPunct="1">
              <a:buFont typeface="Wingdings" pitchFamily="2" charset="2"/>
              <a:buChar char="Ø"/>
            </a:pPr>
            <a:endParaRPr lang="en-US" sz="1800" dirty="0" smtClean="0">
              <a:solidFill>
                <a:srgbClr val="150C8E"/>
              </a:solidFill>
            </a:endParaRPr>
          </a:p>
          <a:p>
            <a:pPr eaLnBrk="1" hangingPunct="1">
              <a:buFont typeface="Wingdings" pitchFamily="2" charset="2"/>
              <a:buChar char="Ø"/>
            </a:pPr>
            <a:r>
              <a:rPr lang="en-ZA" sz="1800" dirty="0" smtClean="0">
                <a:solidFill>
                  <a:srgbClr val="150C8E"/>
                </a:solidFill>
              </a:rPr>
              <a:t>Cakes (sometimes)</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Furniture</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Requires specialist tools and machines</a:t>
            </a:r>
          </a:p>
        </p:txBody>
      </p:sp>
    </p:spTree>
    <p:extLst>
      <p:ext uri="{BB962C8B-B14F-4D97-AF65-F5344CB8AC3E}">
        <p14:creationId xmlns:p14="http://schemas.microsoft.com/office/powerpoint/2010/main" val="188624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800"/>
                                        </p:tgtEl>
                                        <p:attrNameLst>
                                          <p:attrName>style.visibility</p:attrName>
                                        </p:attrNameLst>
                                      </p:cBhvr>
                                      <p:to>
                                        <p:strVal val="visible"/>
                                      </p:to>
                                    </p:set>
                                    <p:animEffect transition="in" filter="fade">
                                      <p:cBhvr>
                                        <p:cTn id="7" dur="1000"/>
                                        <p:tgtEl>
                                          <p:spTgt spid="3380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1000"/>
                                        <p:tgtEl>
                                          <p:spTgt spid="41987">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1000"/>
                                        <p:tgtEl>
                                          <p:spTgt spid="41987">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3795"/>
                                        </p:tgtEl>
                                        <p:attrNameLst>
                                          <p:attrName>style.visibility</p:attrName>
                                        </p:attrNameLst>
                                      </p:cBhvr>
                                      <p:to>
                                        <p:strVal val="visible"/>
                                      </p:to>
                                    </p:set>
                                    <p:animEffect transition="in" filter="fade">
                                      <p:cBhvr>
                                        <p:cTn id="19" dur="1000"/>
                                        <p:tgtEl>
                                          <p:spTgt spid="3379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1987">
                                            <p:txEl>
                                              <p:pRg st="4" end="4"/>
                                            </p:txEl>
                                          </p:spTgt>
                                        </p:tgtEl>
                                        <p:attrNameLst>
                                          <p:attrName>style.visibility</p:attrName>
                                        </p:attrNameLst>
                                      </p:cBhvr>
                                      <p:to>
                                        <p:strVal val="visible"/>
                                      </p:to>
                                    </p:set>
                                    <p:animEffect transition="in" filter="fade">
                                      <p:cBhvr>
                                        <p:cTn id="23" dur="1000"/>
                                        <p:tgtEl>
                                          <p:spTgt spid="41987">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33796"/>
                                        </p:tgtEl>
                                        <p:attrNameLst>
                                          <p:attrName>style.visibility</p:attrName>
                                        </p:attrNameLst>
                                      </p:cBhvr>
                                      <p:to>
                                        <p:strVal val="visible"/>
                                      </p:to>
                                    </p:set>
                                    <p:animEffect transition="in" filter="fade">
                                      <p:cBhvr>
                                        <p:cTn id="27" dur="1000"/>
                                        <p:tgtEl>
                                          <p:spTgt spid="33796"/>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41987">
                                            <p:txEl>
                                              <p:pRg st="6" end="6"/>
                                            </p:txEl>
                                          </p:spTgt>
                                        </p:tgtEl>
                                        <p:attrNameLst>
                                          <p:attrName>style.visibility</p:attrName>
                                        </p:attrNameLst>
                                      </p:cBhvr>
                                      <p:to>
                                        <p:strVal val="visible"/>
                                      </p:to>
                                    </p:set>
                                    <p:animEffect transition="in" filter="fade">
                                      <p:cBhvr>
                                        <p:cTn id="31" dur="1000"/>
                                        <p:tgtEl>
                                          <p:spTgt spid="41987">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33797"/>
                                        </p:tgtEl>
                                        <p:attrNameLst>
                                          <p:attrName>style.visibility</p:attrName>
                                        </p:attrNameLst>
                                      </p:cBhvr>
                                      <p:to>
                                        <p:strVal val="visible"/>
                                      </p:to>
                                    </p:set>
                                    <p:animEffect transition="in" filter="fade">
                                      <p:cBhvr>
                                        <p:cTn id="35" dur="1000"/>
                                        <p:tgtEl>
                                          <p:spTgt spid="33797"/>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41987">
                                            <p:txEl>
                                              <p:pRg st="8" end="8"/>
                                            </p:txEl>
                                          </p:spTgt>
                                        </p:tgtEl>
                                        <p:attrNameLst>
                                          <p:attrName>style.visibility</p:attrName>
                                        </p:attrNameLst>
                                      </p:cBhvr>
                                      <p:to>
                                        <p:strVal val="visible"/>
                                      </p:to>
                                    </p:set>
                                    <p:animEffect transition="in" filter="fade">
                                      <p:cBhvr>
                                        <p:cTn id="43" dur="1000"/>
                                        <p:tgtEl>
                                          <p:spTgt spid="41987">
                                            <p:txEl>
                                              <p:pRg st="8" end="8"/>
                                            </p:txEl>
                                          </p:spTgt>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33798"/>
                                        </p:tgtEl>
                                        <p:attrNameLst>
                                          <p:attrName>style.visibility</p:attrName>
                                        </p:attrNameLst>
                                      </p:cBhvr>
                                      <p:to>
                                        <p:strVal val="visible"/>
                                      </p:to>
                                    </p:set>
                                    <p:animEffect transition="in" filter="fade">
                                      <p:cBhvr>
                                        <p:cTn id="47" dur="1000"/>
                                        <p:tgtEl>
                                          <p:spTgt spid="33798"/>
                                        </p:tgtEl>
                                      </p:cBhvr>
                                    </p:animEffect>
                                  </p:childTnLst>
                                </p:cTn>
                              </p:par>
                            </p:childTnLst>
                          </p:cTn>
                        </p:par>
                        <p:par>
                          <p:cTn id="48" fill="hold">
                            <p:stCondLst>
                              <p:cond delay="11000"/>
                            </p:stCondLst>
                            <p:childTnLst>
                              <p:par>
                                <p:cTn id="49" presetID="10" presetClass="entr" presetSubtype="0" fill="hold" nodeType="afterEffect">
                                  <p:stCondLst>
                                    <p:cond delay="0"/>
                                  </p:stCondLst>
                                  <p:childTnLst>
                                    <p:set>
                                      <p:cBhvr>
                                        <p:cTn id="50" dur="1" fill="hold">
                                          <p:stCondLst>
                                            <p:cond delay="0"/>
                                          </p:stCondLst>
                                        </p:cTn>
                                        <p:tgtEl>
                                          <p:spTgt spid="41987">
                                            <p:txEl>
                                              <p:pRg st="10" end="10"/>
                                            </p:txEl>
                                          </p:spTgt>
                                        </p:tgtEl>
                                        <p:attrNameLst>
                                          <p:attrName>style.visibility</p:attrName>
                                        </p:attrNameLst>
                                      </p:cBhvr>
                                      <p:to>
                                        <p:strVal val="visible"/>
                                      </p:to>
                                    </p:set>
                                    <p:animEffect transition="in" filter="fade">
                                      <p:cBhvr>
                                        <p:cTn id="51" dur="1000"/>
                                        <p:tgtEl>
                                          <p:spTgt spid="41987">
                                            <p:txEl>
                                              <p:pRg st="10" end="10"/>
                                            </p:txEl>
                                          </p:spTgt>
                                        </p:tgtEl>
                                      </p:cBhvr>
                                    </p:animEffect>
                                  </p:childTnLst>
                                </p:cTn>
                              </p:par>
                            </p:childTnLst>
                          </p:cTn>
                        </p:par>
                        <p:par>
                          <p:cTn id="52" fill="hold">
                            <p:stCondLst>
                              <p:cond delay="12000"/>
                            </p:stCondLst>
                            <p:childTnLst>
                              <p:par>
                                <p:cTn id="53" presetID="10" presetClass="entr" presetSubtype="0" fill="hold" nodeType="afterEffect">
                                  <p:stCondLst>
                                    <p:cond delay="0"/>
                                  </p:stCondLst>
                                  <p:childTnLst>
                                    <p:set>
                                      <p:cBhvr>
                                        <p:cTn id="54" dur="1" fill="hold">
                                          <p:stCondLst>
                                            <p:cond delay="0"/>
                                          </p:stCondLst>
                                        </p:cTn>
                                        <p:tgtEl>
                                          <p:spTgt spid="33799"/>
                                        </p:tgtEl>
                                        <p:attrNameLst>
                                          <p:attrName>style.visibility</p:attrName>
                                        </p:attrNameLst>
                                      </p:cBhvr>
                                      <p:to>
                                        <p:strVal val="visible"/>
                                      </p:to>
                                    </p:set>
                                    <p:animEffect transition="in" filter="fade">
                                      <p:cBhvr>
                                        <p:cTn id="55" dur="1000"/>
                                        <p:tgtEl>
                                          <p:spTgt spid="33799"/>
                                        </p:tgtEl>
                                      </p:cBhvr>
                                    </p:animEffect>
                                  </p:childTnLst>
                                </p:cTn>
                              </p:par>
                            </p:childTnLst>
                          </p:cTn>
                        </p:par>
                        <p:par>
                          <p:cTn id="56" fill="hold">
                            <p:stCondLst>
                              <p:cond delay="13000"/>
                            </p:stCondLst>
                            <p:childTnLst>
                              <p:par>
                                <p:cTn id="57" presetID="10" presetClass="entr" presetSubtype="0" fill="hold" nodeType="afterEffect">
                                  <p:stCondLst>
                                    <p:cond delay="0"/>
                                  </p:stCondLst>
                                  <p:childTnLst>
                                    <p:set>
                                      <p:cBhvr>
                                        <p:cTn id="58" dur="1" fill="hold">
                                          <p:stCondLst>
                                            <p:cond delay="0"/>
                                          </p:stCondLst>
                                        </p:cTn>
                                        <p:tgtEl>
                                          <p:spTgt spid="33801"/>
                                        </p:tgtEl>
                                        <p:attrNameLst>
                                          <p:attrName>style.visibility</p:attrName>
                                        </p:attrNameLst>
                                      </p:cBhvr>
                                      <p:to>
                                        <p:strVal val="visible"/>
                                      </p:to>
                                    </p:set>
                                    <p:animEffect transition="in" filter="fade">
                                      <p:cBhvr>
                                        <p:cTn id="59" dur="1000"/>
                                        <p:tgtEl>
                                          <p:spTgt spid="33801"/>
                                        </p:tgtEl>
                                      </p:cBhvr>
                                    </p:animEffect>
                                  </p:childTnLst>
                                </p:cTn>
                              </p:par>
                            </p:childTnLst>
                          </p:cTn>
                        </p:par>
                        <p:par>
                          <p:cTn id="60" fill="hold">
                            <p:stCondLst>
                              <p:cond delay="14000"/>
                            </p:stCondLst>
                            <p:childTnLst>
                              <p:par>
                                <p:cTn id="61" presetID="10" presetClass="entr" presetSubtype="0"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childTnLst>
                                </p:cTn>
                              </p:par>
                            </p:childTnLst>
                          </p:cTn>
                        </p:par>
                        <p:par>
                          <p:cTn id="64" fill="hold">
                            <p:stCondLst>
                              <p:cond delay="15000"/>
                            </p:stCondLst>
                            <p:childTnLst>
                              <p:par>
                                <p:cTn id="65" presetID="10" presetClass="entr" presetSubtype="0"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childTnLst>
                                </p:cTn>
                              </p:par>
                            </p:childTnLst>
                          </p:cTn>
                        </p:par>
                        <p:par>
                          <p:cTn id="68" fill="hold">
                            <p:stCondLst>
                              <p:cond delay="16000"/>
                            </p:stCondLst>
                            <p:childTnLst>
                              <p:par>
                                <p:cTn id="69" presetID="10" presetClass="entr" presetSubtype="0" fill="hold"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78386"/>
            <a:ext cx="6485021" cy="1143000"/>
          </a:xfrm>
        </p:spPr>
        <p:txBody>
          <a:bodyPr anchor="t" anchorCtr="0">
            <a:normAutofit fontScale="90000"/>
          </a:bodyPr>
          <a:lstStyle/>
          <a:p>
            <a:pPr algn="l" eaLnBrk="1" hangingPunct="1"/>
            <a:r>
              <a:rPr lang="en-ZA" sz="2400" b="1" dirty="0" smtClean="0">
                <a:solidFill>
                  <a:srgbClr val="002060"/>
                </a:solidFill>
              </a:rPr>
              <a:t>So how did the African Erosion Surface get to be so level?</a:t>
            </a:r>
            <a:br>
              <a:rPr lang="en-ZA" sz="2400" b="1" dirty="0" smtClean="0">
                <a:solidFill>
                  <a:srgbClr val="002060"/>
                </a:solidFill>
              </a:rPr>
            </a:br>
            <a:r>
              <a:rPr lang="en-ZA" sz="2400" b="1" dirty="0" smtClean="0">
                <a:solidFill>
                  <a:srgbClr val="002060"/>
                </a:solidFill>
              </a:rPr>
              <a:t>Tsunami? </a:t>
            </a:r>
          </a:p>
        </p:txBody>
      </p:sp>
      <p:pic>
        <p:nvPicPr>
          <p:cNvPr id="5" name="Picture 2"/>
          <p:cNvPicPr>
            <a:picLocks noChangeAspect="1" noChangeArrowheads="1"/>
          </p:cNvPicPr>
          <p:nvPr/>
        </p:nvPicPr>
        <p:blipFill>
          <a:blip r:embed="rId3" cstate="print"/>
          <a:srcRect/>
          <a:stretch>
            <a:fillRect/>
          </a:stretch>
        </p:blipFill>
        <p:spPr bwMode="auto">
          <a:xfrm>
            <a:off x="16542" y="5419217"/>
            <a:ext cx="9127458" cy="1438783"/>
          </a:xfrm>
          <a:prstGeom prst="rect">
            <a:avLst/>
          </a:prstGeom>
          <a:noFill/>
          <a:ln w="9525">
            <a:noFill/>
            <a:miter lim="800000"/>
            <a:headEnd/>
            <a:tailEnd/>
          </a:ln>
        </p:spPr>
      </p:pic>
      <p:pic>
        <p:nvPicPr>
          <p:cNvPr id="34818" name="Picture 2"/>
          <p:cNvPicPr>
            <a:picLocks noChangeAspect="1" noChangeArrowheads="1"/>
          </p:cNvPicPr>
          <p:nvPr/>
        </p:nvPicPr>
        <p:blipFill>
          <a:blip r:embed="rId4" cstate="print"/>
          <a:srcRect/>
          <a:stretch>
            <a:fillRect/>
          </a:stretch>
        </p:blipFill>
        <p:spPr bwMode="auto">
          <a:xfrm flipH="1">
            <a:off x="0" y="2491905"/>
            <a:ext cx="9144000" cy="3534663"/>
          </a:xfrm>
          <a:prstGeom prst="rect">
            <a:avLst/>
          </a:prstGeom>
          <a:noFill/>
          <a:ln w="9525">
            <a:noFill/>
            <a:miter lim="800000"/>
            <a:headEnd/>
            <a:tailEnd/>
          </a:ln>
          <a:effectLst/>
        </p:spPr>
      </p:pic>
      <p:pic>
        <p:nvPicPr>
          <p:cNvPr id="8" name="Picture 2"/>
          <p:cNvPicPr>
            <a:picLocks noChangeAspect="1" noChangeArrowheads="1"/>
          </p:cNvPicPr>
          <p:nvPr/>
        </p:nvPicPr>
        <p:blipFill>
          <a:blip r:embed="rId5" cstate="print"/>
          <a:srcRect/>
          <a:stretch>
            <a:fillRect/>
          </a:stretch>
        </p:blipFill>
        <p:spPr bwMode="auto">
          <a:xfrm>
            <a:off x="0" y="2442410"/>
            <a:ext cx="4499992" cy="3568519"/>
          </a:xfrm>
          <a:prstGeom prst="rect">
            <a:avLst/>
          </a:prstGeom>
          <a:noFill/>
          <a:ln w="9525">
            <a:noFill/>
            <a:miter lim="800000"/>
            <a:headEnd/>
            <a:tailEnd/>
          </a:ln>
          <a:effectLst/>
        </p:spPr>
      </p:pic>
      <p:pic>
        <p:nvPicPr>
          <p:cNvPr id="9" name="Picture 3"/>
          <p:cNvPicPr>
            <a:picLocks noChangeAspect="1" noChangeArrowheads="1"/>
          </p:cNvPicPr>
          <p:nvPr/>
        </p:nvPicPr>
        <p:blipFill>
          <a:blip r:embed="rId6" cstate="print"/>
          <a:srcRect/>
          <a:stretch>
            <a:fillRect/>
          </a:stretch>
        </p:blipFill>
        <p:spPr bwMode="auto">
          <a:xfrm>
            <a:off x="4499992" y="2442409"/>
            <a:ext cx="4644008" cy="3585411"/>
          </a:xfrm>
          <a:prstGeom prst="rect">
            <a:avLst/>
          </a:prstGeom>
          <a:noFill/>
          <a:ln w="9525">
            <a:noFill/>
            <a:miter lim="800000"/>
            <a:headEnd/>
            <a:tailEnd/>
          </a:ln>
          <a:effectLst/>
        </p:spPr>
      </p:pic>
      <p:pic>
        <p:nvPicPr>
          <p:cNvPr id="34819" name="Picture 3"/>
          <p:cNvPicPr>
            <a:picLocks noChangeAspect="1" noChangeArrowheads="1"/>
          </p:cNvPicPr>
          <p:nvPr/>
        </p:nvPicPr>
        <p:blipFill>
          <a:blip r:embed="rId7" cstate="print"/>
          <a:srcRect/>
          <a:stretch>
            <a:fillRect/>
          </a:stretch>
        </p:blipFill>
        <p:spPr bwMode="auto">
          <a:xfrm>
            <a:off x="0" y="1419726"/>
            <a:ext cx="9144000" cy="4584031"/>
          </a:xfrm>
          <a:prstGeom prst="rect">
            <a:avLst/>
          </a:prstGeom>
          <a:noFill/>
          <a:ln w="9525">
            <a:noFill/>
            <a:miter lim="800000"/>
            <a:headEnd/>
            <a:tailEnd/>
          </a:ln>
          <a:effectLst/>
        </p:spPr>
      </p:pic>
    </p:spTree>
    <p:extLst>
      <p:ext uri="{BB962C8B-B14F-4D97-AF65-F5344CB8AC3E}">
        <p14:creationId xmlns:p14="http://schemas.microsoft.com/office/powerpoint/2010/main" val="275714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4818"/>
                                        </p:tgtEl>
                                        <p:attrNameLst>
                                          <p:attrName>style.visibility</p:attrName>
                                        </p:attrNameLst>
                                      </p:cBhvr>
                                      <p:to>
                                        <p:strVal val="visible"/>
                                      </p:to>
                                    </p:set>
                                    <p:animEffect transition="in" filter="fade">
                                      <p:cBhvr>
                                        <p:cTn id="11" dur="1000"/>
                                        <p:tgtEl>
                                          <p:spTgt spid="3481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4819"/>
                                        </p:tgtEl>
                                        <p:attrNameLst>
                                          <p:attrName>style.visibility</p:attrName>
                                        </p:attrNameLst>
                                      </p:cBhvr>
                                      <p:to>
                                        <p:strVal val="visible"/>
                                      </p:to>
                                    </p:set>
                                    <p:animEffect transition="in" filter="fade">
                                      <p:cBhvr>
                                        <p:cTn id="23" dur="10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340768"/>
            <a:ext cx="9144000" cy="5517232"/>
          </a:xfrm>
          <a:prstGeom prst="rect">
            <a:avLst/>
          </a:prstGeom>
        </p:spPr>
      </p:pic>
      <p:sp>
        <p:nvSpPr>
          <p:cNvPr id="4" name="Title 1"/>
          <p:cNvSpPr txBox="1">
            <a:spLocks/>
          </p:cNvSpPr>
          <p:nvPr/>
        </p:nvSpPr>
        <p:spPr>
          <a:xfrm>
            <a:off x="357158" y="214290"/>
            <a:ext cx="6429420" cy="785817"/>
          </a:xfrm>
          <a:prstGeom prst="rect">
            <a:avLst/>
          </a:prstGeom>
        </p:spPr>
        <p:txBody>
          <a:bodyPr vert="horz" lIns="91440" tIns="45720" rIns="91440" bIns="45720" rtlCol="0" anchor="t" anchorCtr="0">
            <a:noAutofit/>
          </a:bodyPr>
          <a:lstStyle/>
          <a:p>
            <a:r>
              <a:rPr lang="en-ZA" sz="2400" b="1" dirty="0" smtClean="0">
                <a:solidFill>
                  <a:schemeClr val="tx2"/>
                </a:solidFill>
              </a:rPr>
              <a:t>Engineers design bridges NOT to fall down</a:t>
            </a:r>
            <a:endParaRPr lang="en-US" sz="2400" b="1" dirty="0">
              <a:solidFill>
                <a:schemeClr val="tx2"/>
              </a:solidFill>
            </a:endParaRPr>
          </a:p>
        </p:txBody>
      </p:sp>
    </p:spTree>
    <p:extLst>
      <p:ext uri="{BB962C8B-B14F-4D97-AF65-F5344CB8AC3E}">
        <p14:creationId xmlns:p14="http://schemas.microsoft.com/office/powerpoint/2010/main" val="223749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p:cNvPicPr>
            <a:picLocks noChangeAspect="1" noChangeArrowheads="1"/>
          </p:cNvPicPr>
          <p:nvPr/>
        </p:nvPicPr>
        <p:blipFill>
          <a:blip r:embed="rId3" cstate="print"/>
          <a:srcRect/>
          <a:stretch>
            <a:fillRect/>
          </a:stretch>
        </p:blipFill>
        <p:spPr bwMode="auto">
          <a:xfrm>
            <a:off x="5868144" y="6175027"/>
            <a:ext cx="2232248" cy="585788"/>
          </a:xfrm>
          <a:prstGeom prst="rect">
            <a:avLst/>
          </a:prstGeom>
          <a:noFill/>
          <a:ln w="9525">
            <a:noFill/>
            <a:miter lim="800000"/>
            <a:headEnd/>
            <a:tailEnd/>
          </a:ln>
          <a:effectLst/>
        </p:spPr>
      </p:pic>
      <p:cxnSp>
        <p:nvCxnSpPr>
          <p:cNvPr id="7" name="Straight Connector 6"/>
          <p:cNvCxnSpPr/>
          <p:nvPr/>
        </p:nvCxnSpPr>
        <p:spPr>
          <a:xfrm rot="5400000" flipH="1">
            <a:off x="5893265" y="5221515"/>
            <a:ext cx="48069" cy="298265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1986" name="Rectangle 2"/>
          <p:cNvSpPr>
            <a:spLocks noGrp="1" noChangeArrowheads="1"/>
          </p:cNvSpPr>
          <p:nvPr>
            <p:ph type="title"/>
          </p:nvPr>
        </p:nvSpPr>
        <p:spPr>
          <a:xfrm>
            <a:off x="457200" y="274638"/>
            <a:ext cx="6347048" cy="1143000"/>
          </a:xfrm>
        </p:spPr>
        <p:txBody>
          <a:bodyPr anchor="t" anchorCtr="0">
            <a:normAutofit/>
          </a:bodyPr>
          <a:lstStyle/>
          <a:p>
            <a:pPr algn="l"/>
            <a:r>
              <a:rPr lang="en-ZA" sz="2400" b="1" dirty="0" smtClean="0">
                <a:solidFill>
                  <a:schemeClr val="tx2"/>
                </a:solidFill>
              </a:rPr>
              <a:t>Incised Valleys</a:t>
            </a:r>
            <a:endParaRPr lang="en-ZA" sz="2400" b="1" dirty="0" smtClean="0">
              <a:solidFill>
                <a:srgbClr val="002060"/>
              </a:solidFill>
            </a:endParaRPr>
          </a:p>
        </p:txBody>
      </p:sp>
      <p:pic>
        <p:nvPicPr>
          <p:cNvPr id="19459" name="Picture 3"/>
          <p:cNvPicPr>
            <a:picLocks noChangeAspect="1" noChangeArrowheads="1"/>
          </p:cNvPicPr>
          <p:nvPr/>
        </p:nvPicPr>
        <p:blipFill>
          <a:blip r:embed="rId4" cstate="print"/>
          <a:srcRect/>
          <a:stretch>
            <a:fillRect/>
          </a:stretch>
        </p:blipFill>
        <p:spPr bwMode="auto">
          <a:xfrm>
            <a:off x="7501162" y="4365104"/>
            <a:ext cx="1642837" cy="2492896"/>
          </a:xfrm>
          <a:prstGeom prst="rect">
            <a:avLst/>
          </a:prstGeom>
          <a:noFill/>
          <a:ln w="9525">
            <a:noFill/>
            <a:miter lim="800000"/>
            <a:headEnd/>
            <a:tailEnd/>
          </a:ln>
          <a:effectLst/>
        </p:spPr>
      </p:pic>
      <p:pic>
        <p:nvPicPr>
          <p:cNvPr id="19460" name="Picture 4"/>
          <p:cNvPicPr>
            <a:picLocks noChangeAspect="1" noChangeArrowheads="1"/>
          </p:cNvPicPr>
          <p:nvPr/>
        </p:nvPicPr>
        <p:blipFill>
          <a:blip r:embed="rId5" cstate="print"/>
          <a:srcRect/>
          <a:stretch>
            <a:fillRect/>
          </a:stretch>
        </p:blipFill>
        <p:spPr bwMode="auto">
          <a:xfrm>
            <a:off x="6281747" y="5805265"/>
            <a:ext cx="1202665" cy="792087"/>
          </a:xfrm>
          <a:prstGeom prst="rect">
            <a:avLst/>
          </a:prstGeom>
          <a:noFill/>
          <a:ln w="9525">
            <a:noFill/>
            <a:miter lim="800000"/>
            <a:headEnd/>
            <a:tailEnd/>
          </a:ln>
          <a:effectLst/>
        </p:spPr>
      </p:pic>
      <p:pic>
        <p:nvPicPr>
          <p:cNvPr id="11" name="Picture 2"/>
          <p:cNvPicPr>
            <a:picLocks noChangeAspect="1" noChangeArrowheads="1"/>
          </p:cNvPicPr>
          <p:nvPr/>
        </p:nvPicPr>
        <p:blipFill>
          <a:blip r:embed="rId6" cstate="print"/>
          <a:srcRect/>
          <a:stretch>
            <a:fillRect/>
          </a:stretch>
        </p:blipFill>
        <p:spPr bwMode="auto">
          <a:xfrm>
            <a:off x="0" y="1412775"/>
            <a:ext cx="2601889" cy="1951417"/>
          </a:xfrm>
          <a:prstGeom prst="rect">
            <a:avLst/>
          </a:prstGeom>
          <a:noFill/>
          <a:ln w="9525">
            <a:noFill/>
            <a:miter lim="800000"/>
            <a:headEnd/>
            <a:tailEnd/>
          </a:ln>
          <a:effectLst/>
        </p:spPr>
      </p:pic>
      <p:pic>
        <p:nvPicPr>
          <p:cNvPr id="12" name="Picture 2"/>
          <p:cNvPicPr>
            <a:picLocks noChangeAspect="1" noChangeArrowheads="1"/>
          </p:cNvPicPr>
          <p:nvPr/>
        </p:nvPicPr>
        <p:blipFill>
          <a:blip r:embed="rId7" cstate="print"/>
          <a:srcRect/>
          <a:stretch>
            <a:fillRect/>
          </a:stretch>
        </p:blipFill>
        <p:spPr bwMode="auto">
          <a:xfrm>
            <a:off x="0" y="5077983"/>
            <a:ext cx="2950117" cy="1780017"/>
          </a:xfrm>
          <a:prstGeom prst="rect">
            <a:avLst/>
          </a:prstGeom>
          <a:noFill/>
          <a:ln w="9525">
            <a:noFill/>
            <a:miter lim="800000"/>
            <a:headEnd/>
            <a:tailEnd/>
          </a:ln>
          <a:effectLst/>
        </p:spPr>
      </p:pic>
      <p:pic>
        <p:nvPicPr>
          <p:cNvPr id="13" name="Picture 2"/>
          <p:cNvPicPr>
            <a:picLocks noChangeAspect="1" noChangeArrowheads="1"/>
          </p:cNvPicPr>
          <p:nvPr/>
        </p:nvPicPr>
        <p:blipFill>
          <a:blip r:embed="rId8" cstate="print"/>
          <a:srcRect/>
          <a:stretch>
            <a:fillRect/>
          </a:stretch>
        </p:blipFill>
        <p:spPr bwMode="auto">
          <a:xfrm>
            <a:off x="3630" y="3364193"/>
            <a:ext cx="2304256" cy="1713790"/>
          </a:xfrm>
          <a:prstGeom prst="rect">
            <a:avLst/>
          </a:prstGeom>
          <a:noFill/>
          <a:ln w="9525">
            <a:noFill/>
            <a:miter lim="800000"/>
            <a:headEnd/>
            <a:tailEnd/>
          </a:ln>
          <a:effectLst/>
        </p:spPr>
      </p:pic>
      <p:pic>
        <p:nvPicPr>
          <p:cNvPr id="14" name="Picture 3"/>
          <p:cNvPicPr>
            <a:picLocks noChangeAspect="1" noChangeArrowheads="1"/>
          </p:cNvPicPr>
          <p:nvPr/>
        </p:nvPicPr>
        <p:blipFill>
          <a:blip r:embed="rId9" cstate="print"/>
          <a:srcRect/>
          <a:stretch>
            <a:fillRect/>
          </a:stretch>
        </p:blipFill>
        <p:spPr bwMode="auto">
          <a:xfrm>
            <a:off x="2307886" y="3364193"/>
            <a:ext cx="2378001" cy="1713790"/>
          </a:xfrm>
          <a:prstGeom prst="rect">
            <a:avLst/>
          </a:prstGeom>
          <a:noFill/>
          <a:ln w="9525">
            <a:noFill/>
            <a:miter lim="800000"/>
            <a:headEnd/>
            <a:tailEnd/>
          </a:ln>
          <a:effec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540" y="1412774"/>
            <a:ext cx="3667127" cy="108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11" cstate="print"/>
          <a:srcRect/>
          <a:stretch>
            <a:fillRect/>
          </a:stretch>
        </p:blipFill>
        <p:spPr bwMode="auto">
          <a:xfrm>
            <a:off x="5953482" y="1412776"/>
            <a:ext cx="3100844" cy="2808312"/>
          </a:xfrm>
          <a:prstGeom prst="rect">
            <a:avLst/>
          </a:prstGeom>
          <a:noFill/>
          <a:ln w="9525">
            <a:noFill/>
            <a:miter lim="800000"/>
            <a:headEnd/>
            <a:tailEnd/>
          </a:ln>
          <a:effectLst/>
        </p:spPr>
      </p:pic>
      <p:pic>
        <p:nvPicPr>
          <p:cNvPr id="16" name="Picture 2"/>
          <p:cNvPicPr>
            <a:picLocks noChangeAspect="1" noChangeArrowheads="1"/>
          </p:cNvPicPr>
          <p:nvPr/>
        </p:nvPicPr>
        <p:blipFill>
          <a:blip r:embed="rId12" cstate="print"/>
          <a:srcRect/>
          <a:stretch>
            <a:fillRect/>
          </a:stretch>
        </p:blipFill>
        <p:spPr bwMode="auto">
          <a:xfrm>
            <a:off x="2601888" y="2492896"/>
            <a:ext cx="3351593" cy="871297"/>
          </a:xfrm>
          <a:prstGeom prst="rect">
            <a:avLst/>
          </a:prstGeom>
          <a:noFill/>
          <a:ln w="9525">
            <a:noFill/>
            <a:miter lim="800000"/>
            <a:headEnd/>
            <a:tailEnd/>
          </a:ln>
        </p:spPr>
      </p:pic>
      <p:pic>
        <p:nvPicPr>
          <p:cNvPr id="17" name="Picture 3"/>
          <p:cNvPicPr>
            <a:picLocks noChangeAspect="1" noChangeArrowheads="1"/>
          </p:cNvPicPr>
          <p:nvPr/>
        </p:nvPicPr>
        <p:blipFill>
          <a:blip r:embed="rId13" cstate="print"/>
          <a:srcRect/>
          <a:stretch>
            <a:fillRect/>
          </a:stretch>
        </p:blipFill>
        <p:spPr bwMode="auto">
          <a:xfrm>
            <a:off x="4677494" y="3364193"/>
            <a:ext cx="1604253" cy="1713790"/>
          </a:xfrm>
          <a:prstGeom prst="rect">
            <a:avLst/>
          </a:prstGeom>
          <a:noFill/>
          <a:ln w="9525">
            <a:noFill/>
            <a:miter lim="800000"/>
            <a:headEnd/>
            <a:tailEnd/>
          </a:ln>
          <a:effectLst/>
        </p:spPr>
      </p:pic>
      <p:pic>
        <p:nvPicPr>
          <p:cNvPr id="18" name="Picture 2"/>
          <p:cNvPicPr>
            <a:picLocks noChangeAspect="1" noChangeArrowheads="1"/>
          </p:cNvPicPr>
          <p:nvPr/>
        </p:nvPicPr>
        <p:blipFill>
          <a:blip r:embed="rId14" cstate="print"/>
          <a:srcRect/>
          <a:stretch>
            <a:fillRect/>
          </a:stretch>
        </p:blipFill>
        <p:spPr bwMode="auto">
          <a:xfrm>
            <a:off x="6281747" y="4092191"/>
            <a:ext cx="1222157" cy="985792"/>
          </a:xfrm>
          <a:prstGeom prst="rect">
            <a:avLst/>
          </a:prstGeom>
          <a:noFill/>
          <a:ln w="9525">
            <a:noFill/>
            <a:miter lim="800000"/>
            <a:headEnd/>
            <a:tailEnd/>
          </a:ln>
          <a:effectLst/>
        </p:spPr>
      </p:pic>
      <p:pic>
        <p:nvPicPr>
          <p:cNvPr id="19" name="Picture 2"/>
          <p:cNvPicPr>
            <a:picLocks noChangeAspect="1" noChangeArrowheads="1"/>
          </p:cNvPicPr>
          <p:nvPr/>
        </p:nvPicPr>
        <p:blipFill>
          <a:blip r:embed="rId15" cstate="print"/>
          <a:srcRect/>
          <a:stretch>
            <a:fillRect/>
          </a:stretch>
        </p:blipFill>
        <p:spPr bwMode="auto">
          <a:xfrm>
            <a:off x="2950117" y="5077984"/>
            <a:ext cx="2774011" cy="1833614"/>
          </a:xfrm>
          <a:prstGeom prst="rect">
            <a:avLst/>
          </a:prstGeom>
          <a:noFill/>
          <a:ln w="9525">
            <a:noFill/>
            <a:miter lim="800000"/>
            <a:headEnd/>
            <a:tailEnd/>
          </a:ln>
          <a:effectLst/>
        </p:spPr>
      </p:pic>
    </p:spTree>
    <p:extLst>
      <p:ext uri="{BB962C8B-B14F-4D97-AF65-F5344CB8AC3E}">
        <p14:creationId xmlns:p14="http://schemas.microsoft.com/office/powerpoint/2010/main" val="67178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What the remaining surface of the dome actually evidences</a:t>
            </a:r>
          </a:p>
        </p:txBody>
      </p:sp>
      <p:pic>
        <p:nvPicPr>
          <p:cNvPr id="1027" name="Picture 3"/>
          <p:cNvPicPr>
            <a:picLocks noChangeAspect="1" noChangeArrowheads="1"/>
          </p:cNvPicPr>
          <p:nvPr/>
        </p:nvPicPr>
        <p:blipFill>
          <a:blip r:embed="rId3" cstate="print"/>
          <a:srcRect/>
          <a:stretch>
            <a:fillRect/>
          </a:stretch>
        </p:blipFill>
        <p:spPr bwMode="auto">
          <a:xfrm>
            <a:off x="11145" y="1412776"/>
            <a:ext cx="9097359" cy="4392488"/>
          </a:xfrm>
          <a:prstGeom prst="rect">
            <a:avLst/>
          </a:prstGeom>
          <a:noFill/>
          <a:ln w="9525">
            <a:noFill/>
            <a:miter lim="800000"/>
            <a:headEnd/>
            <a:tailEnd/>
          </a:ln>
          <a:effectLst/>
        </p:spPr>
      </p:pic>
      <p:sp>
        <p:nvSpPr>
          <p:cNvPr id="7" name="TextBox 6"/>
          <p:cNvSpPr txBox="1"/>
          <p:nvPr/>
        </p:nvSpPr>
        <p:spPr>
          <a:xfrm>
            <a:off x="0" y="4149080"/>
            <a:ext cx="5220072" cy="1631216"/>
          </a:xfrm>
          <a:prstGeom prst="rect">
            <a:avLst/>
          </a:prstGeom>
          <a:noFill/>
        </p:spPr>
        <p:txBody>
          <a:bodyPr wrap="square" rtlCol="0">
            <a:spAutoFit/>
          </a:bodyPr>
          <a:lstStyle/>
          <a:p>
            <a:r>
              <a:rPr lang="en-ZA" sz="1000" dirty="0" smtClean="0"/>
              <a:t>Digital Terrain Model</a:t>
            </a:r>
          </a:p>
          <a:p>
            <a:r>
              <a:rPr lang="en-ZA" sz="1000" dirty="0" smtClean="0"/>
              <a:t>Courtesy of Paul Wilson</a:t>
            </a:r>
          </a:p>
          <a:p>
            <a:r>
              <a:rPr lang="en-US" sz="1000" dirty="0" smtClean="0"/>
              <a:t>Sales Manager of </a:t>
            </a:r>
            <a:r>
              <a:rPr lang="en-US" sz="1000" dirty="0" err="1" smtClean="0"/>
              <a:t>ComputaMaps</a:t>
            </a:r>
            <a:endParaRPr lang="en-US" sz="1000" dirty="0" smtClean="0"/>
          </a:p>
          <a:p>
            <a:r>
              <a:rPr lang="en-US" sz="1000" dirty="0" smtClean="0"/>
              <a:t>Tel: +27 21 700 8140 (8145 direct line)</a:t>
            </a:r>
          </a:p>
          <a:p>
            <a:r>
              <a:rPr lang="en-US" sz="1000" dirty="0" smtClean="0"/>
              <a:t>Fax: +27 21 701 9520</a:t>
            </a:r>
          </a:p>
          <a:p>
            <a:r>
              <a:rPr lang="en-US" sz="1000" dirty="0" smtClean="0"/>
              <a:t>Skype ID: </a:t>
            </a:r>
            <a:r>
              <a:rPr lang="en-US" sz="1000" dirty="0" err="1" smtClean="0"/>
              <a:t>computamaps-rsa</a:t>
            </a:r>
            <a:endParaRPr lang="en-US" sz="1000" dirty="0" smtClean="0"/>
          </a:p>
          <a:p>
            <a:r>
              <a:rPr lang="en-US" sz="1000" dirty="0" smtClean="0"/>
              <a:t>email: </a:t>
            </a:r>
            <a:r>
              <a:rPr lang="en-US" sz="1000" u="sng" dirty="0" err="1" smtClean="0">
                <a:hlinkClick r:id="rId4"/>
              </a:rPr>
              <a:t>pwilson@computamaps.com</a:t>
            </a:r>
            <a:endParaRPr lang="en-US" sz="1000" dirty="0" smtClean="0"/>
          </a:p>
          <a:p>
            <a:r>
              <a:rPr lang="en-US" sz="1000" dirty="0" smtClean="0"/>
              <a:t>Website: </a:t>
            </a:r>
            <a:r>
              <a:rPr lang="en-US" sz="1000" u="sng" dirty="0" err="1" smtClean="0">
                <a:hlinkClick r:id="rId5"/>
              </a:rPr>
              <a:t>http://www.computamaps.com</a:t>
            </a:r>
            <a:endParaRPr lang="en-US" sz="1000" dirty="0" smtClean="0"/>
          </a:p>
          <a:p>
            <a:r>
              <a:rPr lang="en-US" sz="1000" dirty="0" smtClean="0"/>
              <a:t>Private Bag </a:t>
            </a:r>
            <a:r>
              <a:rPr lang="en-US" sz="1000" dirty="0" err="1" smtClean="0"/>
              <a:t>X20</a:t>
            </a:r>
            <a:r>
              <a:rPr lang="en-US" sz="1000" dirty="0" smtClean="0"/>
              <a:t>, Constantia, 7848, South Africa</a:t>
            </a:r>
          </a:p>
          <a:p>
            <a:endParaRPr lang="en-US" sz="1000" dirty="0"/>
          </a:p>
        </p:txBody>
      </p:sp>
      <p:pic>
        <p:nvPicPr>
          <p:cNvPr id="1029" name="Picture 5"/>
          <p:cNvPicPr>
            <a:picLocks noChangeAspect="1" noChangeArrowheads="1"/>
          </p:cNvPicPr>
          <p:nvPr/>
        </p:nvPicPr>
        <p:blipFill>
          <a:blip r:embed="rId6" cstate="print"/>
          <a:srcRect/>
          <a:stretch>
            <a:fillRect/>
          </a:stretch>
        </p:blipFill>
        <p:spPr bwMode="auto">
          <a:xfrm>
            <a:off x="179512" y="1484784"/>
            <a:ext cx="1562100" cy="600075"/>
          </a:xfrm>
          <a:prstGeom prst="rect">
            <a:avLst/>
          </a:prstGeom>
          <a:noFill/>
          <a:ln w="9525">
            <a:noFill/>
            <a:miter lim="800000"/>
            <a:headEnd/>
            <a:tailEnd/>
          </a:ln>
        </p:spPr>
      </p:pic>
      <p:cxnSp>
        <p:nvCxnSpPr>
          <p:cNvPr id="11" name="Straight Arrow Connector 10"/>
          <p:cNvCxnSpPr/>
          <p:nvPr/>
        </p:nvCxnSpPr>
        <p:spPr>
          <a:xfrm rot="10800000" flipV="1">
            <a:off x="4355976" y="620688"/>
            <a:ext cx="3024336" cy="2160240"/>
          </a:xfrm>
          <a:prstGeom prst="straightConnector1">
            <a:avLst/>
          </a:prstGeom>
          <a:ln w="50800">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1520" y="6093296"/>
            <a:ext cx="8640960" cy="369332"/>
          </a:xfrm>
          <a:prstGeom prst="rect">
            <a:avLst/>
          </a:prstGeom>
          <a:noFill/>
        </p:spPr>
        <p:txBody>
          <a:bodyPr wrap="square" rtlCol="0">
            <a:spAutoFit/>
          </a:bodyPr>
          <a:lstStyle/>
          <a:p>
            <a:r>
              <a:rPr lang="en-ZA" dirty="0" smtClean="0"/>
              <a:t>Notice how the ground has been removed between the high points</a:t>
            </a:r>
            <a:endParaRPr lang="en-US" dirty="0"/>
          </a:p>
        </p:txBody>
      </p:sp>
      <p:sp>
        <p:nvSpPr>
          <p:cNvPr id="10" name="Oval 9"/>
          <p:cNvSpPr/>
          <p:nvPr/>
        </p:nvSpPr>
        <p:spPr>
          <a:xfrm rot="1346743">
            <a:off x="3865553" y="2294757"/>
            <a:ext cx="1368152"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067944" y="2420888"/>
            <a:ext cx="1008112" cy="369332"/>
          </a:xfrm>
          <a:prstGeom prst="rect">
            <a:avLst/>
          </a:prstGeom>
          <a:noFill/>
        </p:spPr>
        <p:txBody>
          <a:bodyPr wrap="square" rtlCol="0">
            <a:spAutoFit/>
          </a:bodyPr>
          <a:lstStyle/>
          <a:p>
            <a:r>
              <a:rPr lang="en-ZA" dirty="0" smtClean="0"/>
              <a:t>Dome</a:t>
            </a:r>
            <a:endParaRPr lang="en-US" dirty="0"/>
          </a:p>
        </p:txBody>
      </p:sp>
    </p:spTree>
    <p:extLst>
      <p:ext uri="{BB962C8B-B14F-4D97-AF65-F5344CB8AC3E}">
        <p14:creationId xmlns:p14="http://schemas.microsoft.com/office/powerpoint/2010/main" val="403302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029"/>
                                        </p:tgtEl>
                                        <p:attrNameLst>
                                          <p:attrName>style.visibility</p:attrName>
                                        </p:attrNameLst>
                                      </p:cBhvr>
                                      <p:to>
                                        <p:strVal val="visible"/>
                                      </p:to>
                                    </p:set>
                                    <p:animEffect transition="in" filter="fade">
                                      <p:cBhvr>
                                        <p:cTn id="23" dur="1000"/>
                                        <p:tgtEl>
                                          <p:spTgt spid="1029"/>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0" grpId="0" animBg="1"/>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Little streams with flat valleys</a:t>
            </a:r>
          </a:p>
        </p:txBody>
      </p:sp>
      <p:sp>
        <p:nvSpPr>
          <p:cNvPr id="41987" name="Rectangle 3"/>
          <p:cNvSpPr>
            <a:spLocks noGrp="1" noChangeArrowheads="1"/>
          </p:cNvSpPr>
          <p:nvPr>
            <p:ph type="body" idx="1"/>
          </p:nvPr>
        </p:nvSpPr>
        <p:spPr>
          <a:xfrm>
            <a:off x="395536" y="1628800"/>
            <a:ext cx="8229600" cy="4525963"/>
          </a:xfrm>
        </p:spPr>
        <p:txBody>
          <a:bodyPr/>
          <a:lstStyle/>
          <a:p>
            <a:pPr eaLnBrk="1" hangingPunct="1">
              <a:buFont typeface="Wingdings" pitchFamily="2" charset="2"/>
              <a:buChar char="Ø"/>
            </a:pPr>
            <a:r>
              <a:rPr lang="en-US" sz="1800" dirty="0" smtClean="0">
                <a:solidFill>
                  <a:srgbClr val="150C8E"/>
                </a:solidFill>
              </a:rPr>
              <a:t>The streams could never erode valleys like these, the erosive capacity is far too low, even in flood</a:t>
            </a:r>
          </a:p>
          <a:p>
            <a:pPr eaLnBrk="1" hangingPunct="1">
              <a:buFont typeface="Wingdings" pitchFamily="2" charset="2"/>
              <a:buChar char="Ø"/>
            </a:pPr>
            <a:endParaRPr lang="en-ZA" sz="1800" dirty="0" smtClean="0">
              <a:solidFill>
                <a:srgbClr val="150C8E"/>
              </a:solidFill>
            </a:endParaRPr>
          </a:p>
        </p:txBody>
      </p:sp>
      <p:pic>
        <p:nvPicPr>
          <p:cNvPr id="21505" name="Picture 1"/>
          <p:cNvPicPr>
            <a:picLocks noChangeAspect="1" noChangeArrowheads="1"/>
          </p:cNvPicPr>
          <p:nvPr/>
        </p:nvPicPr>
        <p:blipFill>
          <a:blip r:embed="rId3" cstate="print"/>
          <a:srcRect/>
          <a:stretch>
            <a:fillRect/>
          </a:stretch>
        </p:blipFill>
        <p:spPr bwMode="auto">
          <a:xfrm>
            <a:off x="3941763" y="2955925"/>
            <a:ext cx="5202237" cy="3902075"/>
          </a:xfrm>
          <a:prstGeom prst="rect">
            <a:avLst/>
          </a:prstGeom>
          <a:noFill/>
          <a:ln w="9525">
            <a:noFill/>
            <a:miter lim="800000"/>
            <a:headEnd/>
            <a:tailEnd/>
          </a:ln>
          <a:effectLst/>
        </p:spPr>
      </p:pic>
      <p:pic>
        <p:nvPicPr>
          <p:cNvPr id="21506" name="Picture 2"/>
          <p:cNvPicPr>
            <a:picLocks noChangeAspect="1" noChangeArrowheads="1"/>
          </p:cNvPicPr>
          <p:nvPr/>
        </p:nvPicPr>
        <p:blipFill>
          <a:blip r:embed="rId4" cstate="print"/>
          <a:srcRect/>
          <a:stretch>
            <a:fillRect/>
          </a:stretch>
        </p:blipFill>
        <p:spPr bwMode="auto">
          <a:xfrm>
            <a:off x="0" y="4292834"/>
            <a:ext cx="3995936" cy="2565166"/>
          </a:xfrm>
          <a:prstGeom prst="rect">
            <a:avLst/>
          </a:prstGeom>
          <a:noFill/>
          <a:ln w="9525">
            <a:noFill/>
            <a:miter lim="800000"/>
            <a:headEnd/>
            <a:tailEnd/>
          </a:ln>
          <a:effectLst/>
        </p:spPr>
      </p:pic>
    </p:spTree>
    <p:extLst>
      <p:ext uri="{BB962C8B-B14F-4D97-AF65-F5344CB8AC3E}">
        <p14:creationId xmlns:p14="http://schemas.microsoft.com/office/powerpoint/2010/main" val="94787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1000"/>
                                        <p:tgtEl>
                                          <p:spTgt spid="4198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506"/>
                                        </p:tgtEl>
                                        <p:attrNameLst>
                                          <p:attrName>style.visibility</p:attrName>
                                        </p:attrNameLst>
                                      </p:cBhvr>
                                      <p:to>
                                        <p:strVal val="visible"/>
                                      </p:to>
                                    </p:set>
                                    <p:animEffect transition="in" filter="fade">
                                      <p:cBhvr>
                                        <p:cTn id="11" dur="1000"/>
                                        <p:tgtEl>
                                          <p:spTgt spid="2150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1505"/>
                                        </p:tgtEl>
                                        <p:attrNameLst>
                                          <p:attrName>style.visibility</p:attrName>
                                        </p:attrNameLst>
                                      </p:cBhvr>
                                      <p:to>
                                        <p:strVal val="visible"/>
                                      </p:to>
                                    </p:set>
                                    <p:animEffect transition="in" filter="fade">
                                      <p:cBhvr>
                                        <p:cTn id="15" dur="1000"/>
                                        <p:tgtEl>
                                          <p:spTgt spid="21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Gentle rain does NOTHING it is all about high velocity water</a:t>
            </a:r>
          </a:p>
        </p:txBody>
      </p:sp>
      <p:sp>
        <p:nvSpPr>
          <p:cNvPr id="41987" name="Rectangle 3"/>
          <p:cNvSpPr>
            <a:spLocks noGrp="1" noChangeArrowheads="1"/>
          </p:cNvSpPr>
          <p:nvPr>
            <p:ph type="body" idx="1"/>
          </p:nvPr>
        </p:nvSpPr>
        <p:spPr>
          <a:xfrm>
            <a:off x="0" y="4941168"/>
            <a:ext cx="4788024" cy="3096344"/>
          </a:xfrm>
        </p:spPr>
        <p:txBody>
          <a:bodyPr>
            <a:normAutofit/>
          </a:bodyPr>
          <a:lstStyle/>
          <a:p>
            <a:pPr eaLnBrk="1" hangingPunct="1">
              <a:buFont typeface="Wingdings" pitchFamily="2" charset="2"/>
              <a:buChar char="Ø"/>
            </a:pPr>
            <a:endParaRPr lang="en-US" sz="1800" dirty="0" smtClean="0">
              <a:solidFill>
                <a:srgbClr val="150C8E"/>
              </a:solidFill>
            </a:endParaRPr>
          </a:p>
          <a:p>
            <a:pPr eaLnBrk="1" hangingPunct="1">
              <a:buFont typeface="Wingdings" pitchFamily="2" charset="2"/>
              <a:buChar char="Ø"/>
            </a:pPr>
            <a:r>
              <a:rPr lang="en-US" sz="1800" dirty="0" smtClean="0">
                <a:solidFill>
                  <a:srgbClr val="150C8E"/>
                </a:solidFill>
              </a:rPr>
              <a:t>High velocity water erodes rapidly and continues eroding until there is nothing left to erode</a:t>
            </a:r>
            <a:endParaRPr lang="en-ZA" sz="1800" dirty="0" smtClean="0">
              <a:solidFill>
                <a:srgbClr val="150C8E"/>
              </a:solidFill>
            </a:endParaRPr>
          </a:p>
        </p:txBody>
      </p:sp>
      <p:pic>
        <p:nvPicPr>
          <p:cNvPr id="43010" name="Picture 2"/>
          <p:cNvPicPr>
            <a:picLocks noChangeAspect="1" noChangeArrowheads="1"/>
          </p:cNvPicPr>
          <p:nvPr/>
        </p:nvPicPr>
        <p:blipFill>
          <a:blip r:embed="rId3" cstate="print"/>
          <a:srcRect/>
          <a:stretch>
            <a:fillRect/>
          </a:stretch>
        </p:blipFill>
        <p:spPr bwMode="auto">
          <a:xfrm>
            <a:off x="323528" y="1412776"/>
            <a:ext cx="4680520" cy="3510390"/>
          </a:xfrm>
          <a:prstGeom prst="rect">
            <a:avLst/>
          </a:prstGeom>
          <a:noFill/>
          <a:ln w="9525">
            <a:noFill/>
            <a:miter lim="800000"/>
            <a:headEnd/>
            <a:tailEnd/>
          </a:ln>
          <a:effectLst/>
        </p:spPr>
      </p:pic>
      <p:pic>
        <p:nvPicPr>
          <p:cNvPr id="43011" name="Picture 3"/>
          <p:cNvPicPr>
            <a:picLocks noChangeAspect="1" noChangeArrowheads="1"/>
          </p:cNvPicPr>
          <p:nvPr/>
        </p:nvPicPr>
        <p:blipFill>
          <a:blip r:embed="rId4" cstate="print"/>
          <a:srcRect/>
          <a:stretch>
            <a:fillRect/>
          </a:stretch>
        </p:blipFill>
        <p:spPr bwMode="auto">
          <a:xfrm>
            <a:off x="5004049" y="1432537"/>
            <a:ext cx="4139952" cy="5425463"/>
          </a:xfrm>
          <a:prstGeom prst="rect">
            <a:avLst/>
          </a:prstGeom>
          <a:noFill/>
          <a:ln w="9525">
            <a:noFill/>
            <a:miter lim="800000"/>
            <a:headEnd/>
            <a:tailEnd/>
          </a:ln>
          <a:effectLst/>
        </p:spPr>
      </p:pic>
    </p:spTree>
    <p:extLst>
      <p:ext uri="{BB962C8B-B14F-4D97-AF65-F5344CB8AC3E}">
        <p14:creationId xmlns:p14="http://schemas.microsoft.com/office/powerpoint/2010/main" val="320109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1000"/>
                                        <p:tgtEl>
                                          <p:spTgt spid="430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3011"/>
                                        </p:tgtEl>
                                        <p:attrNameLst>
                                          <p:attrName>style.visibility</p:attrName>
                                        </p:attrNameLst>
                                      </p:cBhvr>
                                      <p:to>
                                        <p:strVal val="visible"/>
                                      </p:to>
                                    </p:set>
                                    <p:animEffect transition="in" filter="fade">
                                      <p:cBhvr>
                                        <p:cTn id="11" dur="1000"/>
                                        <p:tgtEl>
                                          <p:spTgt spid="4301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1" end="1"/>
                                            </p:txEl>
                                          </p:spTgt>
                                        </p:tgtEl>
                                        <p:attrNameLst>
                                          <p:attrName>style.visibility</p:attrName>
                                        </p:attrNameLst>
                                      </p:cBhvr>
                                      <p:to>
                                        <p:strVal val="visible"/>
                                      </p:to>
                                    </p:set>
                                    <p:animEffect transition="in" filter="fade">
                                      <p:cBhvr>
                                        <p:cTn id="15" dur="1000"/>
                                        <p:tgtEl>
                                          <p:spTgt spid="419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Plucked cliff faces</a:t>
            </a:r>
            <a:br>
              <a:rPr lang="en-ZA" sz="2400" b="1" dirty="0" smtClean="0">
                <a:solidFill>
                  <a:srgbClr val="002060"/>
                </a:solidFill>
              </a:rPr>
            </a:br>
            <a:endParaRPr lang="en-ZA" sz="2400" b="1" dirty="0" smtClean="0">
              <a:solidFill>
                <a:srgbClr val="002060"/>
              </a:solidFill>
            </a:endParaRPr>
          </a:p>
        </p:txBody>
      </p:sp>
      <p:sp>
        <p:nvSpPr>
          <p:cNvPr id="41987" name="Rectangle 3"/>
          <p:cNvSpPr>
            <a:spLocks noGrp="1" noChangeArrowheads="1"/>
          </p:cNvSpPr>
          <p:nvPr>
            <p:ph type="body" idx="1"/>
          </p:nvPr>
        </p:nvSpPr>
        <p:spPr>
          <a:xfrm>
            <a:off x="457200" y="5373216"/>
            <a:ext cx="8229600" cy="1296144"/>
          </a:xfrm>
        </p:spPr>
        <p:txBody>
          <a:bodyPr>
            <a:normAutofit/>
          </a:bodyPr>
          <a:lstStyle/>
          <a:p>
            <a:pPr eaLnBrk="1" hangingPunct="1">
              <a:buFont typeface="Wingdings" pitchFamily="2" charset="2"/>
              <a:buChar char="Ø"/>
            </a:pPr>
            <a:r>
              <a:rPr lang="en-US" sz="1800" dirty="0" smtClean="0">
                <a:solidFill>
                  <a:srgbClr val="150C8E"/>
                </a:solidFill>
              </a:rPr>
              <a:t>Rocks have been plucked out of sheer cliff faces</a:t>
            </a:r>
          </a:p>
        </p:txBody>
      </p:sp>
      <p:pic>
        <p:nvPicPr>
          <p:cNvPr id="15361" name="Picture 1"/>
          <p:cNvPicPr>
            <a:picLocks noChangeAspect="1" noChangeArrowheads="1"/>
          </p:cNvPicPr>
          <p:nvPr/>
        </p:nvPicPr>
        <p:blipFill>
          <a:blip r:embed="rId3" cstate="print"/>
          <a:srcRect/>
          <a:stretch>
            <a:fillRect/>
          </a:stretch>
        </p:blipFill>
        <p:spPr bwMode="auto">
          <a:xfrm>
            <a:off x="0" y="1412776"/>
            <a:ext cx="4512501" cy="3384376"/>
          </a:xfrm>
          <a:prstGeom prst="rect">
            <a:avLst/>
          </a:prstGeom>
          <a:noFill/>
          <a:ln w="9525">
            <a:noFill/>
            <a:miter lim="800000"/>
            <a:headEnd/>
            <a:tailEnd/>
          </a:ln>
          <a:effectLst/>
        </p:spPr>
      </p:pic>
      <p:pic>
        <p:nvPicPr>
          <p:cNvPr id="15362" name="Picture 2"/>
          <p:cNvPicPr>
            <a:picLocks noChangeAspect="1" noChangeArrowheads="1"/>
          </p:cNvPicPr>
          <p:nvPr/>
        </p:nvPicPr>
        <p:blipFill>
          <a:blip r:embed="rId4" cstate="print"/>
          <a:srcRect/>
          <a:stretch>
            <a:fillRect/>
          </a:stretch>
        </p:blipFill>
        <p:spPr bwMode="auto">
          <a:xfrm>
            <a:off x="4644008" y="1412777"/>
            <a:ext cx="4499992" cy="3384375"/>
          </a:xfrm>
          <a:prstGeom prst="rect">
            <a:avLst/>
          </a:prstGeom>
          <a:noFill/>
          <a:ln w="9525">
            <a:noFill/>
            <a:miter lim="800000"/>
            <a:headEnd/>
            <a:tailEnd/>
          </a:ln>
          <a:effectLst/>
        </p:spPr>
      </p:pic>
      <p:sp>
        <p:nvSpPr>
          <p:cNvPr id="6" name="TextBox 5"/>
          <p:cNvSpPr txBox="1"/>
          <p:nvPr/>
        </p:nvSpPr>
        <p:spPr>
          <a:xfrm>
            <a:off x="1475656" y="4365104"/>
            <a:ext cx="1368152" cy="369332"/>
          </a:xfrm>
          <a:prstGeom prst="rect">
            <a:avLst/>
          </a:prstGeom>
          <a:solidFill>
            <a:schemeClr val="bg1"/>
          </a:solidFill>
        </p:spPr>
        <p:txBody>
          <a:bodyPr wrap="square" rtlCol="0">
            <a:spAutoFit/>
          </a:bodyPr>
          <a:lstStyle/>
          <a:p>
            <a:pPr algn="ctr"/>
            <a:r>
              <a:rPr lang="en-ZA" dirty="0" err="1" smtClean="0"/>
              <a:t>Northcliff</a:t>
            </a:r>
            <a:endParaRPr lang="en-US" dirty="0"/>
          </a:p>
        </p:txBody>
      </p:sp>
      <p:sp>
        <p:nvSpPr>
          <p:cNvPr id="7" name="TextBox 6"/>
          <p:cNvSpPr txBox="1"/>
          <p:nvPr/>
        </p:nvSpPr>
        <p:spPr>
          <a:xfrm>
            <a:off x="5004048" y="4365104"/>
            <a:ext cx="3816424" cy="369332"/>
          </a:xfrm>
          <a:prstGeom prst="rect">
            <a:avLst/>
          </a:prstGeom>
          <a:solidFill>
            <a:schemeClr val="bg1"/>
          </a:solidFill>
        </p:spPr>
        <p:txBody>
          <a:bodyPr wrap="square" rtlCol="0">
            <a:spAutoFit/>
          </a:bodyPr>
          <a:lstStyle/>
          <a:p>
            <a:pPr algn="ctr"/>
            <a:r>
              <a:rPr lang="en-ZA" dirty="0" err="1" smtClean="0"/>
              <a:t>Hartebeespoort</a:t>
            </a:r>
            <a:r>
              <a:rPr lang="en-ZA" dirty="0" smtClean="0"/>
              <a:t> (</a:t>
            </a:r>
            <a:r>
              <a:rPr lang="en-ZA" dirty="0" err="1" smtClean="0"/>
              <a:t>Magaliesberg</a:t>
            </a:r>
            <a:r>
              <a:rPr lang="en-ZA" dirty="0" smtClean="0"/>
              <a:t>)</a:t>
            </a:r>
            <a:endParaRPr lang="en-US" dirty="0"/>
          </a:p>
        </p:txBody>
      </p:sp>
    </p:spTree>
    <p:extLst>
      <p:ext uri="{BB962C8B-B14F-4D97-AF65-F5344CB8AC3E}">
        <p14:creationId xmlns:p14="http://schemas.microsoft.com/office/powerpoint/2010/main" val="284062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361"/>
                                        </p:tgtEl>
                                        <p:attrNameLst>
                                          <p:attrName>style.visibility</p:attrName>
                                        </p:attrNameLst>
                                      </p:cBhvr>
                                      <p:to>
                                        <p:strVal val="visible"/>
                                      </p:to>
                                    </p:set>
                                    <p:animEffect transition="in" filter="fade">
                                      <p:cBhvr>
                                        <p:cTn id="7" dur="1000"/>
                                        <p:tgtEl>
                                          <p:spTgt spid="1536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fade">
                                      <p:cBhvr>
                                        <p:cTn id="15" dur="1000"/>
                                        <p:tgtEl>
                                          <p:spTgt spid="15362"/>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1987">
                                            <p:txEl>
                                              <p:pRg st="0" end="0"/>
                                            </p:txEl>
                                          </p:spTgt>
                                        </p:tgtEl>
                                        <p:attrNameLst>
                                          <p:attrName>style.visibility</p:attrName>
                                        </p:attrNameLst>
                                      </p:cBhvr>
                                      <p:to>
                                        <p:strVal val="visible"/>
                                      </p:to>
                                    </p:set>
                                    <p:animEffect transition="in" filter="fade">
                                      <p:cBhvr>
                                        <p:cTn id="23" dur="1000"/>
                                        <p:tgtEl>
                                          <p:spTgt spid="419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Plucked hill tops</a:t>
            </a:r>
          </a:p>
        </p:txBody>
      </p:sp>
      <p:sp>
        <p:nvSpPr>
          <p:cNvPr id="41987" name="Rectangle 3"/>
          <p:cNvSpPr>
            <a:spLocks noGrp="1" noChangeArrowheads="1"/>
          </p:cNvSpPr>
          <p:nvPr>
            <p:ph type="body" idx="1"/>
          </p:nvPr>
        </p:nvSpPr>
        <p:spPr>
          <a:xfrm>
            <a:off x="179512" y="5373216"/>
            <a:ext cx="4896544" cy="1484784"/>
          </a:xfrm>
        </p:spPr>
        <p:txBody>
          <a:bodyPr>
            <a:normAutofit fontScale="85000" lnSpcReduction="10000"/>
          </a:bodyPr>
          <a:lstStyle/>
          <a:p>
            <a:pPr eaLnBrk="1" hangingPunct="1">
              <a:buFont typeface="Wingdings" pitchFamily="2" charset="2"/>
              <a:buChar char="Ø"/>
            </a:pPr>
            <a:r>
              <a:rPr lang="en-ZA" sz="1800" dirty="0" smtClean="0">
                <a:solidFill>
                  <a:srgbClr val="150C8E"/>
                </a:solidFill>
              </a:rPr>
              <a:t>Large rocks plucked out of the TOPS of hills</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NOT gentle erosion by rain</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Boiling water with massive tsunamis?</a:t>
            </a:r>
            <a:endParaRPr lang="en-US" sz="1800" dirty="0" smtClean="0">
              <a:solidFill>
                <a:srgbClr val="150C8E"/>
              </a:solidFill>
            </a:endParaRPr>
          </a:p>
          <a:p>
            <a:pPr eaLnBrk="1" hangingPunct="1">
              <a:buFont typeface="Wingdings" pitchFamily="2" charset="2"/>
              <a:buChar char="Ø"/>
            </a:pPr>
            <a:endParaRPr lang="en-US" sz="1800" dirty="0" smtClean="0">
              <a:solidFill>
                <a:srgbClr val="150C8E"/>
              </a:solidFill>
            </a:endParaRPr>
          </a:p>
        </p:txBody>
      </p:sp>
      <p:pic>
        <p:nvPicPr>
          <p:cNvPr id="44034" name="Picture 2"/>
          <p:cNvPicPr>
            <a:picLocks noChangeAspect="1" noChangeArrowheads="1"/>
          </p:cNvPicPr>
          <p:nvPr/>
        </p:nvPicPr>
        <p:blipFill>
          <a:blip r:embed="rId3" cstate="print"/>
          <a:srcRect/>
          <a:stretch>
            <a:fillRect/>
          </a:stretch>
        </p:blipFill>
        <p:spPr bwMode="auto">
          <a:xfrm>
            <a:off x="5220072" y="1412776"/>
            <a:ext cx="3923928" cy="5445224"/>
          </a:xfrm>
          <a:prstGeom prst="rect">
            <a:avLst/>
          </a:prstGeom>
          <a:noFill/>
          <a:ln w="9525">
            <a:noFill/>
            <a:miter lim="800000"/>
            <a:headEnd/>
            <a:tailEnd/>
          </a:ln>
          <a:effectLst/>
        </p:spPr>
      </p:pic>
      <p:pic>
        <p:nvPicPr>
          <p:cNvPr id="44035" name="Picture 3"/>
          <p:cNvPicPr>
            <a:picLocks noChangeAspect="1" noChangeArrowheads="1"/>
          </p:cNvPicPr>
          <p:nvPr/>
        </p:nvPicPr>
        <p:blipFill>
          <a:blip r:embed="rId4" cstate="print"/>
          <a:srcRect/>
          <a:stretch>
            <a:fillRect/>
          </a:stretch>
        </p:blipFill>
        <p:spPr bwMode="auto">
          <a:xfrm>
            <a:off x="0" y="1412776"/>
            <a:ext cx="5230912" cy="3923184"/>
          </a:xfrm>
          <a:prstGeom prst="rect">
            <a:avLst/>
          </a:prstGeom>
          <a:noFill/>
          <a:ln w="9525">
            <a:noFill/>
            <a:miter lim="800000"/>
            <a:headEnd/>
            <a:tailEnd/>
          </a:ln>
          <a:effectLst/>
        </p:spPr>
      </p:pic>
      <p:sp>
        <p:nvSpPr>
          <p:cNvPr id="6" name="TextBox 5"/>
          <p:cNvSpPr txBox="1"/>
          <p:nvPr/>
        </p:nvSpPr>
        <p:spPr>
          <a:xfrm>
            <a:off x="1907704" y="4941168"/>
            <a:ext cx="1368152" cy="369332"/>
          </a:xfrm>
          <a:prstGeom prst="rect">
            <a:avLst/>
          </a:prstGeom>
          <a:solidFill>
            <a:schemeClr val="bg1"/>
          </a:solidFill>
        </p:spPr>
        <p:txBody>
          <a:bodyPr wrap="square" rtlCol="0">
            <a:spAutoFit/>
          </a:bodyPr>
          <a:lstStyle/>
          <a:p>
            <a:pPr algn="ctr"/>
            <a:r>
              <a:rPr lang="en-ZA" dirty="0" err="1" smtClean="0"/>
              <a:t>Northcliff</a:t>
            </a:r>
            <a:endParaRPr lang="en-US" dirty="0"/>
          </a:p>
        </p:txBody>
      </p:sp>
      <p:sp>
        <p:nvSpPr>
          <p:cNvPr id="7" name="TextBox 6"/>
          <p:cNvSpPr txBox="1"/>
          <p:nvPr/>
        </p:nvSpPr>
        <p:spPr>
          <a:xfrm>
            <a:off x="6516216" y="6488668"/>
            <a:ext cx="1800200" cy="369332"/>
          </a:xfrm>
          <a:prstGeom prst="rect">
            <a:avLst/>
          </a:prstGeom>
          <a:solidFill>
            <a:schemeClr val="bg1"/>
          </a:solidFill>
        </p:spPr>
        <p:txBody>
          <a:bodyPr wrap="square" rtlCol="0">
            <a:spAutoFit/>
          </a:bodyPr>
          <a:lstStyle/>
          <a:p>
            <a:pPr algn="ctr"/>
            <a:r>
              <a:rPr lang="en-ZA" dirty="0" smtClean="0"/>
              <a:t>Gordon Road</a:t>
            </a:r>
            <a:endParaRPr lang="en-US" dirty="0"/>
          </a:p>
        </p:txBody>
      </p:sp>
    </p:spTree>
    <p:extLst>
      <p:ext uri="{BB962C8B-B14F-4D97-AF65-F5344CB8AC3E}">
        <p14:creationId xmlns:p14="http://schemas.microsoft.com/office/powerpoint/2010/main" val="113690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fade">
                                      <p:cBhvr>
                                        <p:cTn id="7" dur="1000"/>
                                        <p:tgtEl>
                                          <p:spTgt spid="4403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4034"/>
                                        </p:tgtEl>
                                        <p:attrNameLst>
                                          <p:attrName>style.visibility</p:attrName>
                                        </p:attrNameLst>
                                      </p:cBhvr>
                                      <p:to>
                                        <p:strVal val="visible"/>
                                      </p:to>
                                    </p:set>
                                    <p:animEffect transition="in" filter="fade">
                                      <p:cBhvr>
                                        <p:cTn id="15" dur="1000"/>
                                        <p:tgtEl>
                                          <p:spTgt spid="44034"/>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1987">
                                            <p:txEl>
                                              <p:pRg st="0" end="0"/>
                                            </p:txEl>
                                          </p:spTgt>
                                        </p:tgtEl>
                                        <p:attrNameLst>
                                          <p:attrName>style.visibility</p:attrName>
                                        </p:attrNameLst>
                                      </p:cBhvr>
                                      <p:to>
                                        <p:strVal val="visible"/>
                                      </p:to>
                                    </p:set>
                                    <p:animEffect transition="in" filter="fade">
                                      <p:cBhvr>
                                        <p:cTn id="23" dur="1000"/>
                                        <p:tgtEl>
                                          <p:spTgt spid="41987">
                                            <p:txEl>
                                              <p:pRg st="0" end="0"/>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1987">
                                            <p:txEl>
                                              <p:pRg st="2" end="2"/>
                                            </p:txEl>
                                          </p:spTgt>
                                        </p:tgtEl>
                                        <p:attrNameLst>
                                          <p:attrName>style.visibility</p:attrName>
                                        </p:attrNameLst>
                                      </p:cBhvr>
                                      <p:to>
                                        <p:strVal val="visible"/>
                                      </p:to>
                                    </p:set>
                                    <p:animEffect transition="in" filter="fade">
                                      <p:cBhvr>
                                        <p:cTn id="27" dur="1000"/>
                                        <p:tgtEl>
                                          <p:spTgt spid="41987">
                                            <p:txEl>
                                              <p:pRg st="2" end="2"/>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41987">
                                            <p:txEl>
                                              <p:pRg st="4" end="4"/>
                                            </p:txEl>
                                          </p:spTgt>
                                        </p:tgtEl>
                                        <p:attrNameLst>
                                          <p:attrName>style.visibility</p:attrName>
                                        </p:attrNameLst>
                                      </p:cBhvr>
                                      <p:to>
                                        <p:strVal val="visible"/>
                                      </p:to>
                                    </p:set>
                                    <p:animEffect transition="in" filter="fade">
                                      <p:cBhvr>
                                        <p:cTn id="31" dur="1000"/>
                                        <p:tgtEl>
                                          <p:spTgt spid="419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Where has all the rock gone?</a:t>
            </a:r>
          </a:p>
        </p:txBody>
      </p:sp>
      <p:pic>
        <p:nvPicPr>
          <p:cNvPr id="45058" name="Picture 2"/>
          <p:cNvPicPr>
            <a:picLocks noChangeAspect="1" noChangeArrowheads="1"/>
          </p:cNvPicPr>
          <p:nvPr/>
        </p:nvPicPr>
        <p:blipFill>
          <a:blip r:embed="rId3" cstate="print"/>
          <a:srcRect/>
          <a:stretch>
            <a:fillRect/>
          </a:stretch>
        </p:blipFill>
        <p:spPr bwMode="auto">
          <a:xfrm>
            <a:off x="2729861" y="1412776"/>
            <a:ext cx="6414139" cy="5445224"/>
          </a:xfrm>
          <a:prstGeom prst="rect">
            <a:avLst/>
          </a:prstGeom>
          <a:noFill/>
          <a:ln w="9525">
            <a:noFill/>
            <a:miter lim="800000"/>
            <a:headEnd/>
            <a:tailEnd/>
          </a:ln>
          <a:effectLst/>
        </p:spPr>
      </p:pic>
      <p:sp>
        <p:nvSpPr>
          <p:cNvPr id="7" name="Freeform 6"/>
          <p:cNvSpPr/>
          <p:nvPr/>
        </p:nvSpPr>
        <p:spPr>
          <a:xfrm>
            <a:off x="6713621" y="1501607"/>
            <a:ext cx="2406316" cy="1626604"/>
          </a:xfrm>
          <a:custGeom>
            <a:avLst/>
            <a:gdLst>
              <a:gd name="connsiteX0" fmla="*/ 433137 w 2406316"/>
              <a:gd name="connsiteY0" fmla="*/ 1626604 h 1626604"/>
              <a:gd name="connsiteX1" fmla="*/ 421105 w 2406316"/>
              <a:gd name="connsiteY1" fmla="*/ 1530351 h 1626604"/>
              <a:gd name="connsiteX2" fmla="*/ 409074 w 2406316"/>
              <a:gd name="connsiteY2" fmla="*/ 1494256 h 1626604"/>
              <a:gd name="connsiteX3" fmla="*/ 372979 w 2406316"/>
              <a:gd name="connsiteY3" fmla="*/ 1470193 h 1626604"/>
              <a:gd name="connsiteX4" fmla="*/ 336884 w 2406316"/>
              <a:gd name="connsiteY4" fmla="*/ 1398004 h 1626604"/>
              <a:gd name="connsiteX5" fmla="*/ 324853 w 2406316"/>
              <a:gd name="connsiteY5" fmla="*/ 1361909 h 1626604"/>
              <a:gd name="connsiteX6" fmla="*/ 300790 w 2406316"/>
              <a:gd name="connsiteY6" fmla="*/ 1145340 h 1626604"/>
              <a:gd name="connsiteX7" fmla="*/ 276726 w 2406316"/>
              <a:gd name="connsiteY7" fmla="*/ 1109246 h 1626604"/>
              <a:gd name="connsiteX8" fmla="*/ 252663 w 2406316"/>
              <a:gd name="connsiteY8" fmla="*/ 1085182 h 1626604"/>
              <a:gd name="connsiteX9" fmla="*/ 204537 w 2406316"/>
              <a:gd name="connsiteY9" fmla="*/ 1012993 h 1626604"/>
              <a:gd name="connsiteX10" fmla="*/ 192505 w 2406316"/>
              <a:gd name="connsiteY10" fmla="*/ 976898 h 1626604"/>
              <a:gd name="connsiteX11" fmla="*/ 156411 w 2406316"/>
              <a:gd name="connsiteY11" fmla="*/ 964867 h 1626604"/>
              <a:gd name="connsiteX12" fmla="*/ 132347 w 2406316"/>
              <a:gd name="connsiteY12" fmla="*/ 928772 h 1626604"/>
              <a:gd name="connsiteX13" fmla="*/ 60158 w 2406316"/>
              <a:gd name="connsiteY13" fmla="*/ 868614 h 1626604"/>
              <a:gd name="connsiteX14" fmla="*/ 0 w 2406316"/>
              <a:gd name="connsiteY14" fmla="*/ 808456 h 1626604"/>
              <a:gd name="connsiteX15" fmla="*/ 60158 w 2406316"/>
              <a:gd name="connsiteY15" fmla="*/ 724235 h 1626604"/>
              <a:gd name="connsiteX16" fmla="*/ 156411 w 2406316"/>
              <a:gd name="connsiteY16" fmla="*/ 640014 h 1626604"/>
              <a:gd name="connsiteX17" fmla="*/ 216568 w 2406316"/>
              <a:gd name="connsiteY17" fmla="*/ 555793 h 1626604"/>
              <a:gd name="connsiteX18" fmla="*/ 336884 w 2406316"/>
              <a:gd name="connsiteY18" fmla="*/ 519698 h 1626604"/>
              <a:gd name="connsiteX19" fmla="*/ 372979 w 2406316"/>
              <a:gd name="connsiteY19" fmla="*/ 495635 h 1626604"/>
              <a:gd name="connsiteX20" fmla="*/ 433137 w 2406316"/>
              <a:gd name="connsiteY20" fmla="*/ 435477 h 1626604"/>
              <a:gd name="connsiteX21" fmla="*/ 457200 w 2406316"/>
              <a:gd name="connsiteY21" fmla="*/ 399382 h 1626604"/>
              <a:gd name="connsiteX22" fmla="*/ 481263 w 2406316"/>
              <a:gd name="connsiteY22" fmla="*/ 327193 h 1626604"/>
              <a:gd name="connsiteX23" fmla="*/ 553453 w 2406316"/>
              <a:gd name="connsiteY23" fmla="*/ 291098 h 1626604"/>
              <a:gd name="connsiteX24" fmla="*/ 589547 w 2406316"/>
              <a:gd name="connsiteY24" fmla="*/ 279067 h 1626604"/>
              <a:gd name="connsiteX25" fmla="*/ 697832 w 2406316"/>
              <a:gd name="connsiteY25" fmla="*/ 242972 h 1626604"/>
              <a:gd name="connsiteX26" fmla="*/ 721895 w 2406316"/>
              <a:gd name="connsiteY26" fmla="*/ 206877 h 1626604"/>
              <a:gd name="connsiteX27" fmla="*/ 757990 w 2406316"/>
              <a:gd name="connsiteY27" fmla="*/ 194846 h 1626604"/>
              <a:gd name="connsiteX28" fmla="*/ 794084 w 2406316"/>
              <a:gd name="connsiteY28" fmla="*/ 170782 h 1626604"/>
              <a:gd name="connsiteX29" fmla="*/ 830179 w 2406316"/>
              <a:gd name="connsiteY29" fmla="*/ 98593 h 1626604"/>
              <a:gd name="connsiteX30" fmla="*/ 902368 w 2406316"/>
              <a:gd name="connsiteY30" fmla="*/ 74530 h 1626604"/>
              <a:gd name="connsiteX31" fmla="*/ 938463 w 2406316"/>
              <a:gd name="connsiteY31" fmla="*/ 62498 h 1626604"/>
              <a:gd name="connsiteX32" fmla="*/ 962526 w 2406316"/>
              <a:gd name="connsiteY32" fmla="*/ 26404 h 1626604"/>
              <a:gd name="connsiteX33" fmla="*/ 1094874 w 2406316"/>
              <a:gd name="connsiteY33" fmla="*/ 26404 h 1626604"/>
              <a:gd name="connsiteX34" fmla="*/ 1179095 w 2406316"/>
              <a:gd name="connsiteY34" fmla="*/ 38435 h 1626604"/>
              <a:gd name="connsiteX35" fmla="*/ 1251284 w 2406316"/>
              <a:gd name="connsiteY35" fmla="*/ 62498 h 1626604"/>
              <a:gd name="connsiteX36" fmla="*/ 1347537 w 2406316"/>
              <a:gd name="connsiteY36" fmla="*/ 86561 h 1626604"/>
              <a:gd name="connsiteX37" fmla="*/ 1419726 w 2406316"/>
              <a:gd name="connsiteY37" fmla="*/ 110625 h 1626604"/>
              <a:gd name="connsiteX38" fmla="*/ 1708484 w 2406316"/>
              <a:gd name="connsiteY38" fmla="*/ 122656 h 1626604"/>
              <a:gd name="connsiteX39" fmla="*/ 1756611 w 2406316"/>
              <a:gd name="connsiteY39" fmla="*/ 134688 h 1626604"/>
              <a:gd name="connsiteX40" fmla="*/ 1816768 w 2406316"/>
              <a:gd name="connsiteY40" fmla="*/ 194846 h 1626604"/>
              <a:gd name="connsiteX41" fmla="*/ 1840832 w 2406316"/>
              <a:gd name="connsiteY41" fmla="*/ 218909 h 1626604"/>
              <a:gd name="connsiteX42" fmla="*/ 1852863 w 2406316"/>
              <a:gd name="connsiteY42" fmla="*/ 255004 h 1626604"/>
              <a:gd name="connsiteX43" fmla="*/ 1888958 w 2406316"/>
              <a:gd name="connsiteY43" fmla="*/ 267035 h 1626604"/>
              <a:gd name="connsiteX44" fmla="*/ 1925053 w 2406316"/>
              <a:gd name="connsiteY44" fmla="*/ 291098 h 1626604"/>
              <a:gd name="connsiteX45" fmla="*/ 1937084 w 2406316"/>
              <a:gd name="connsiteY45" fmla="*/ 327193 h 1626604"/>
              <a:gd name="connsiteX46" fmla="*/ 1985211 w 2406316"/>
              <a:gd name="connsiteY46" fmla="*/ 387351 h 1626604"/>
              <a:gd name="connsiteX47" fmla="*/ 1997242 w 2406316"/>
              <a:gd name="connsiteY47" fmla="*/ 459540 h 1626604"/>
              <a:gd name="connsiteX48" fmla="*/ 2057400 w 2406316"/>
              <a:gd name="connsiteY48" fmla="*/ 507667 h 1626604"/>
              <a:gd name="connsiteX49" fmla="*/ 2129590 w 2406316"/>
              <a:gd name="connsiteY49" fmla="*/ 640014 h 1626604"/>
              <a:gd name="connsiteX50" fmla="*/ 2153653 w 2406316"/>
              <a:gd name="connsiteY50" fmla="*/ 712204 h 1626604"/>
              <a:gd name="connsiteX51" fmla="*/ 2165684 w 2406316"/>
              <a:gd name="connsiteY51" fmla="*/ 748298 h 1626604"/>
              <a:gd name="connsiteX52" fmla="*/ 2201779 w 2406316"/>
              <a:gd name="connsiteY52" fmla="*/ 784393 h 1626604"/>
              <a:gd name="connsiteX53" fmla="*/ 2225842 w 2406316"/>
              <a:gd name="connsiteY53" fmla="*/ 856582 h 1626604"/>
              <a:gd name="connsiteX54" fmla="*/ 2237874 w 2406316"/>
              <a:gd name="connsiteY54" fmla="*/ 892677 h 1626604"/>
              <a:gd name="connsiteX55" fmla="*/ 2273968 w 2406316"/>
              <a:gd name="connsiteY55" fmla="*/ 916740 h 1626604"/>
              <a:gd name="connsiteX56" fmla="*/ 2286000 w 2406316"/>
              <a:gd name="connsiteY56" fmla="*/ 952835 h 1626604"/>
              <a:gd name="connsiteX57" fmla="*/ 2334126 w 2406316"/>
              <a:gd name="connsiteY57" fmla="*/ 964867 h 1626604"/>
              <a:gd name="connsiteX58" fmla="*/ 2358190 w 2406316"/>
              <a:gd name="connsiteY58" fmla="*/ 988930 h 1626604"/>
              <a:gd name="connsiteX59" fmla="*/ 2406316 w 2406316"/>
              <a:gd name="connsiteY59" fmla="*/ 1061119 h 162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06316" h="1626604">
                <a:moveTo>
                  <a:pt x="433137" y="1626604"/>
                </a:moveTo>
                <a:cubicBezTo>
                  <a:pt x="429126" y="1594520"/>
                  <a:pt x="426889" y="1562163"/>
                  <a:pt x="421105" y="1530351"/>
                </a:cubicBezTo>
                <a:cubicBezTo>
                  <a:pt x="418836" y="1517873"/>
                  <a:pt x="416997" y="1504159"/>
                  <a:pt x="409074" y="1494256"/>
                </a:cubicBezTo>
                <a:cubicBezTo>
                  <a:pt x="400041" y="1482964"/>
                  <a:pt x="385011" y="1478214"/>
                  <a:pt x="372979" y="1470193"/>
                </a:cubicBezTo>
                <a:cubicBezTo>
                  <a:pt x="342734" y="1379459"/>
                  <a:pt x="383534" y="1491306"/>
                  <a:pt x="336884" y="1398004"/>
                </a:cubicBezTo>
                <a:cubicBezTo>
                  <a:pt x="331212" y="1386660"/>
                  <a:pt x="328863" y="1373941"/>
                  <a:pt x="324853" y="1361909"/>
                </a:cubicBezTo>
                <a:cubicBezTo>
                  <a:pt x="323351" y="1339385"/>
                  <a:pt x="329493" y="1202746"/>
                  <a:pt x="300790" y="1145340"/>
                </a:cubicBezTo>
                <a:cubicBezTo>
                  <a:pt x="294323" y="1132407"/>
                  <a:pt x="285759" y="1120537"/>
                  <a:pt x="276726" y="1109246"/>
                </a:cubicBezTo>
                <a:cubicBezTo>
                  <a:pt x="269640" y="1100388"/>
                  <a:pt x="259469" y="1094257"/>
                  <a:pt x="252663" y="1085182"/>
                </a:cubicBezTo>
                <a:cubicBezTo>
                  <a:pt x="235311" y="1062046"/>
                  <a:pt x="213683" y="1040429"/>
                  <a:pt x="204537" y="1012993"/>
                </a:cubicBezTo>
                <a:cubicBezTo>
                  <a:pt x="200526" y="1000961"/>
                  <a:pt x="201473" y="985866"/>
                  <a:pt x="192505" y="976898"/>
                </a:cubicBezTo>
                <a:cubicBezTo>
                  <a:pt x="183537" y="967930"/>
                  <a:pt x="168442" y="968877"/>
                  <a:pt x="156411" y="964867"/>
                </a:cubicBezTo>
                <a:cubicBezTo>
                  <a:pt x="148390" y="952835"/>
                  <a:pt x="142572" y="938997"/>
                  <a:pt x="132347" y="928772"/>
                </a:cubicBezTo>
                <a:cubicBezTo>
                  <a:pt x="37711" y="834136"/>
                  <a:pt x="158706" y="986872"/>
                  <a:pt x="60158" y="868614"/>
                </a:cubicBezTo>
                <a:cubicBezTo>
                  <a:pt x="10026" y="808456"/>
                  <a:pt x="66174" y="852572"/>
                  <a:pt x="0" y="808456"/>
                </a:cubicBezTo>
                <a:cubicBezTo>
                  <a:pt x="28074" y="724235"/>
                  <a:pt x="0" y="744288"/>
                  <a:pt x="60158" y="724235"/>
                </a:cubicBezTo>
                <a:cubicBezTo>
                  <a:pt x="117457" y="638287"/>
                  <a:pt x="80227" y="659060"/>
                  <a:pt x="156411" y="640014"/>
                </a:cubicBezTo>
                <a:cubicBezTo>
                  <a:pt x="184484" y="555794"/>
                  <a:pt x="156411" y="575846"/>
                  <a:pt x="216568" y="555793"/>
                </a:cubicBezTo>
                <a:cubicBezTo>
                  <a:pt x="271157" y="501206"/>
                  <a:pt x="207537" y="554975"/>
                  <a:pt x="336884" y="519698"/>
                </a:cubicBezTo>
                <a:cubicBezTo>
                  <a:pt x="350835" y="515893"/>
                  <a:pt x="360947" y="503656"/>
                  <a:pt x="372979" y="495635"/>
                </a:cubicBezTo>
                <a:cubicBezTo>
                  <a:pt x="437147" y="399382"/>
                  <a:pt x="352926" y="515688"/>
                  <a:pt x="433137" y="435477"/>
                </a:cubicBezTo>
                <a:cubicBezTo>
                  <a:pt x="443362" y="425252"/>
                  <a:pt x="451327" y="412596"/>
                  <a:pt x="457200" y="399382"/>
                </a:cubicBezTo>
                <a:cubicBezTo>
                  <a:pt x="467502" y="376203"/>
                  <a:pt x="457200" y="335214"/>
                  <a:pt x="481263" y="327193"/>
                </a:cubicBezTo>
                <a:cubicBezTo>
                  <a:pt x="571992" y="296949"/>
                  <a:pt x="460154" y="337747"/>
                  <a:pt x="553453" y="291098"/>
                </a:cubicBezTo>
                <a:cubicBezTo>
                  <a:pt x="564796" y="285426"/>
                  <a:pt x="577516" y="283077"/>
                  <a:pt x="589547" y="279067"/>
                </a:cubicBezTo>
                <a:cubicBezTo>
                  <a:pt x="654393" y="214224"/>
                  <a:pt x="550560" y="308427"/>
                  <a:pt x="697832" y="242972"/>
                </a:cubicBezTo>
                <a:cubicBezTo>
                  <a:pt x="711046" y="237099"/>
                  <a:pt x="710603" y="215910"/>
                  <a:pt x="721895" y="206877"/>
                </a:cubicBezTo>
                <a:cubicBezTo>
                  <a:pt x="731798" y="198954"/>
                  <a:pt x="745958" y="198856"/>
                  <a:pt x="757990" y="194846"/>
                </a:cubicBezTo>
                <a:cubicBezTo>
                  <a:pt x="770021" y="186825"/>
                  <a:pt x="785051" y="182073"/>
                  <a:pt x="794084" y="170782"/>
                </a:cubicBezTo>
                <a:cubicBezTo>
                  <a:pt x="818994" y="139645"/>
                  <a:pt x="789612" y="123947"/>
                  <a:pt x="830179" y="98593"/>
                </a:cubicBezTo>
                <a:cubicBezTo>
                  <a:pt x="851688" y="85150"/>
                  <a:pt x="878305" y="82551"/>
                  <a:pt x="902368" y="74530"/>
                </a:cubicBezTo>
                <a:lnTo>
                  <a:pt x="938463" y="62498"/>
                </a:lnTo>
                <a:cubicBezTo>
                  <a:pt x="946484" y="50467"/>
                  <a:pt x="951235" y="35437"/>
                  <a:pt x="962526" y="26404"/>
                </a:cubicBezTo>
                <a:cubicBezTo>
                  <a:pt x="995531" y="0"/>
                  <a:pt x="1072120" y="23370"/>
                  <a:pt x="1094874" y="26404"/>
                </a:cubicBezTo>
                <a:lnTo>
                  <a:pt x="1179095" y="38435"/>
                </a:lnTo>
                <a:cubicBezTo>
                  <a:pt x="1203158" y="46456"/>
                  <a:pt x="1226677" y="56346"/>
                  <a:pt x="1251284" y="62498"/>
                </a:cubicBezTo>
                <a:cubicBezTo>
                  <a:pt x="1283368" y="70519"/>
                  <a:pt x="1316163" y="76102"/>
                  <a:pt x="1347537" y="86561"/>
                </a:cubicBezTo>
                <a:cubicBezTo>
                  <a:pt x="1371600" y="94582"/>
                  <a:pt x="1394383" y="109569"/>
                  <a:pt x="1419726" y="110625"/>
                </a:cubicBezTo>
                <a:lnTo>
                  <a:pt x="1708484" y="122656"/>
                </a:lnTo>
                <a:cubicBezTo>
                  <a:pt x="1724526" y="126667"/>
                  <a:pt x="1741412" y="128174"/>
                  <a:pt x="1756611" y="134688"/>
                </a:cubicBezTo>
                <a:cubicBezTo>
                  <a:pt x="1800553" y="153520"/>
                  <a:pt x="1788868" y="159972"/>
                  <a:pt x="1816768" y="194846"/>
                </a:cubicBezTo>
                <a:cubicBezTo>
                  <a:pt x="1823854" y="203704"/>
                  <a:pt x="1832811" y="210888"/>
                  <a:pt x="1840832" y="218909"/>
                </a:cubicBezTo>
                <a:cubicBezTo>
                  <a:pt x="1844842" y="230941"/>
                  <a:pt x="1843895" y="246036"/>
                  <a:pt x="1852863" y="255004"/>
                </a:cubicBezTo>
                <a:cubicBezTo>
                  <a:pt x="1861831" y="263972"/>
                  <a:pt x="1877614" y="261363"/>
                  <a:pt x="1888958" y="267035"/>
                </a:cubicBezTo>
                <a:cubicBezTo>
                  <a:pt x="1901892" y="273502"/>
                  <a:pt x="1913021" y="283077"/>
                  <a:pt x="1925053" y="291098"/>
                </a:cubicBezTo>
                <a:cubicBezTo>
                  <a:pt x="1929063" y="303130"/>
                  <a:pt x="1931412" y="315849"/>
                  <a:pt x="1937084" y="327193"/>
                </a:cubicBezTo>
                <a:cubicBezTo>
                  <a:pt x="1952262" y="357550"/>
                  <a:pt x="1962828" y="364969"/>
                  <a:pt x="1985211" y="387351"/>
                </a:cubicBezTo>
                <a:cubicBezTo>
                  <a:pt x="1989221" y="411414"/>
                  <a:pt x="1988677" y="436698"/>
                  <a:pt x="1997242" y="459540"/>
                </a:cubicBezTo>
                <a:cubicBezTo>
                  <a:pt x="2002957" y="474781"/>
                  <a:pt x="2048289" y="501593"/>
                  <a:pt x="2057400" y="507667"/>
                </a:cubicBezTo>
                <a:cubicBezTo>
                  <a:pt x="2084706" y="644197"/>
                  <a:pt x="2041785" y="618062"/>
                  <a:pt x="2129590" y="640014"/>
                </a:cubicBezTo>
                <a:lnTo>
                  <a:pt x="2153653" y="712204"/>
                </a:lnTo>
                <a:cubicBezTo>
                  <a:pt x="2157663" y="724235"/>
                  <a:pt x="2156716" y="739330"/>
                  <a:pt x="2165684" y="748298"/>
                </a:cubicBezTo>
                <a:lnTo>
                  <a:pt x="2201779" y="784393"/>
                </a:lnTo>
                <a:lnTo>
                  <a:pt x="2225842" y="856582"/>
                </a:lnTo>
                <a:cubicBezTo>
                  <a:pt x="2229853" y="868614"/>
                  <a:pt x="2227322" y="885642"/>
                  <a:pt x="2237874" y="892677"/>
                </a:cubicBezTo>
                <a:lnTo>
                  <a:pt x="2273968" y="916740"/>
                </a:lnTo>
                <a:cubicBezTo>
                  <a:pt x="2277979" y="928772"/>
                  <a:pt x="2276097" y="944912"/>
                  <a:pt x="2286000" y="952835"/>
                </a:cubicBezTo>
                <a:cubicBezTo>
                  <a:pt x="2298912" y="963165"/>
                  <a:pt x="2319336" y="957472"/>
                  <a:pt x="2334126" y="964867"/>
                </a:cubicBezTo>
                <a:cubicBezTo>
                  <a:pt x="2344272" y="969940"/>
                  <a:pt x="2350169" y="980909"/>
                  <a:pt x="2358190" y="988930"/>
                </a:cubicBezTo>
                <a:cubicBezTo>
                  <a:pt x="2387326" y="1047202"/>
                  <a:pt x="2369571" y="1024374"/>
                  <a:pt x="2406316" y="1061119"/>
                </a:cubicBezTo>
              </a:path>
            </a:pathLst>
          </a:custGeom>
          <a:ln w="76200">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3"/>
          <p:cNvSpPr txBox="1">
            <a:spLocks noChangeArrowheads="1"/>
          </p:cNvSpPr>
          <p:nvPr/>
        </p:nvSpPr>
        <p:spPr>
          <a:xfrm>
            <a:off x="395536" y="3284984"/>
            <a:ext cx="2232248" cy="2725763"/>
          </a:xfrm>
          <a:prstGeom prst="rect">
            <a:avLst/>
          </a:prstGeom>
        </p:spPr>
        <p:txBody>
          <a:bodyPr vert="horz" lIns="91411" tIns="45705" rIns="91411" bIns="45705" rtlCol="0">
            <a:normAutofit/>
          </a:bodyPr>
          <a:lstStyle/>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r>
              <a:rPr lang="en-ZA" dirty="0" smtClean="0">
                <a:solidFill>
                  <a:srgbClr val="150C8E"/>
                </a:solidFill>
              </a:rPr>
              <a:t>River flow</a:t>
            </a:r>
          </a:p>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endParaRPr kumimoji="0" lang="en-ZA" sz="1800" b="0" i="0" u="none" strike="noStrike" kern="1200" cap="none" spc="0" normalizeH="0" baseline="0" noProof="0" dirty="0" smtClean="0">
              <a:ln>
                <a:noFill/>
              </a:ln>
              <a:solidFill>
                <a:srgbClr val="150C8E"/>
              </a:solidFill>
              <a:effectLst/>
              <a:uLnTx/>
              <a:uFillTx/>
              <a:latin typeface="+mn-lt"/>
              <a:ea typeface="+mn-ea"/>
              <a:cs typeface="+mn-cs"/>
            </a:endParaRPr>
          </a:p>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r>
              <a:rPr lang="en-ZA" dirty="0" smtClean="0">
                <a:solidFill>
                  <a:srgbClr val="150C8E"/>
                </a:solidFill>
              </a:rPr>
              <a:t>All this distance</a:t>
            </a:r>
          </a:p>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endParaRPr kumimoji="0" lang="en-ZA" sz="1800" b="0" i="0" u="none" strike="noStrike" kern="1200" cap="none" spc="0" normalizeH="0" baseline="0" noProof="0" dirty="0" smtClean="0">
              <a:ln>
                <a:noFill/>
              </a:ln>
              <a:solidFill>
                <a:srgbClr val="150C8E"/>
              </a:solidFill>
              <a:effectLst/>
              <a:uLnTx/>
              <a:uFillTx/>
              <a:latin typeface="+mn-lt"/>
              <a:ea typeface="+mn-ea"/>
              <a:cs typeface="+mn-cs"/>
            </a:endParaRPr>
          </a:p>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r>
              <a:rPr lang="en-ZA" dirty="0" smtClean="0">
                <a:solidFill>
                  <a:srgbClr val="150C8E"/>
                </a:solidFill>
              </a:rPr>
              <a:t>All through this one gorge</a:t>
            </a:r>
            <a:endParaRPr kumimoji="0" lang="en-ZA" sz="1800" b="0" i="0" u="none" strike="noStrike" kern="1200" cap="none" spc="0" normalizeH="0" baseline="0" noProof="0" dirty="0" smtClean="0">
              <a:ln>
                <a:noFill/>
              </a:ln>
              <a:solidFill>
                <a:srgbClr val="150C8E"/>
              </a:solidFill>
              <a:effectLst/>
              <a:uLnTx/>
              <a:uFillTx/>
              <a:latin typeface="+mn-lt"/>
              <a:ea typeface="+mn-ea"/>
              <a:cs typeface="+mn-cs"/>
            </a:endParaRPr>
          </a:p>
        </p:txBody>
      </p:sp>
      <p:pic>
        <p:nvPicPr>
          <p:cNvPr id="45059" name="Picture 3"/>
          <p:cNvPicPr>
            <a:picLocks noChangeAspect="1" noChangeArrowheads="1"/>
          </p:cNvPicPr>
          <p:nvPr/>
        </p:nvPicPr>
        <p:blipFill>
          <a:blip r:embed="rId4" cstate="print"/>
          <a:srcRect/>
          <a:stretch>
            <a:fillRect/>
          </a:stretch>
        </p:blipFill>
        <p:spPr bwMode="auto">
          <a:xfrm>
            <a:off x="-1" y="1412776"/>
            <a:ext cx="6221491" cy="1584176"/>
          </a:xfrm>
          <a:prstGeom prst="rect">
            <a:avLst/>
          </a:prstGeom>
          <a:noFill/>
          <a:ln w="9525">
            <a:noFill/>
            <a:miter lim="800000"/>
            <a:headEnd/>
            <a:tailEnd/>
          </a:ln>
        </p:spPr>
      </p:pic>
      <p:cxnSp>
        <p:nvCxnSpPr>
          <p:cNvPr id="11" name="Straight Arrow Connector 10"/>
          <p:cNvCxnSpPr/>
          <p:nvPr/>
        </p:nvCxnSpPr>
        <p:spPr>
          <a:xfrm>
            <a:off x="3131840" y="2852936"/>
            <a:ext cx="3888432" cy="144016"/>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68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1000"/>
                                        <p:tgtEl>
                                          <p:spTgt spid="45058"/>
                                        </p:tgtEl>
                                      </p:cBhvr>
                                    </p:animEffect>
                                  </p:childTnLst>
                                </p:cTn>
                              </p:par>
                            </p:childTnLst>
                          </p:cTn>
                        </p:par>
                        <p:par>
                          <p:cTn id="8" fill="hold">
                            <p:stCondLst>
                              <p:cond delay="1000"/>
                            </p:stCondLst>
                            <p:childTnLst>
                              <p:par>
                                <p:cTn id="9" presetID="2" presetClass="entr" presetSubtype="1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1000"/>
                                        <p:tgtEl>
                                          <p:spTgt spid="8">
                                            <p:txEl>
                                              <p:pRg st="0" end="0"/>
                                            </p:txEl>
                                          </p:spTgt>
                                        </p:tgtEl>
                                      </p:cBhvr>
                                    </p:animEffec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1000"/>
                                        <p:tgtEl>
                                          <p:spTgt spid="8">
                                            <p:txEl>
                                              <p:pRg st="2" end="2"/>
                                            </p:txEl>
                                          </p:spTgt>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45059"/>
                                        </p:tgtEl>
                                        <p:attrNameLst>
                                          <p:attrName>style.visibility</p:attrName>
                                        </p:attrNameLst>
                                      </p:cBhvr>
                                      <p:to>
                                        <p:strVal val="visible"/>
                                      </p:to>
                                    </p:set>
                                    <p:animEffect transition="in" filter="fade">
                                      <p:cBhvr>
                                        <p:cTn id="24" dur="1000"/>
                                        <p:tgtEl>
                                          <p:spTgt spid="45059"/>
                                        </p:tgtEl>
                                      </p:cBhvr>
                                    </p:animEffect>
                                  </p:childTnLst>
                                </p:cTn>
                              </p:par>
                            </p:childTnLst>
                          </p:cTn>
                        </p:par>
                        <p:par>
                          <p:cTn id="25" fill="hold">
                            <p:stCondLst>
                              <p:cond delay="5000"/>
                            </p:stCondLst>
                            <p:childTnLst>
                              <p:par>
                                <p:cTn id="26" presetID="10" presetClass="entr" presetSubtype="0" fill="hold" nodeType="after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1000"/>
                                        <p:tgtEl>
                                          <p:spTgt spid="8">
                                            <p:txEl>
                                              <p:pRg st="4" end="4"/>
                                            </p:txEl>
                                          </p:spTgt>
                                        </p:tgtEl>
                                      </p:cBhvr>
                                    </p:animEffect>
                                  </p:childTnLst>
                                </p:cTn>
                              </p:par>
                            </p:childTnLst>
                          </p:cTn>
                        </p:par>
                        <p:par>
                          <p:cTn id="29" fill="hold">
                            <p:stCondLst>
                              <p:cond delay="6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Erosion of valleys</a:t>
            </a:r>
          </a:p>
        </p:txBody>
      </p:sp>
      <p:sp>
        <p:nvSpPr>
          <p:cNvPr id="8" name="Rectangle 3"/>
          <p:cNvSpPr txBox="1">
            <a:spLocks noChangeArrowheads="1"/>
          </p:cNvSpPr>
          <p:nvPr/>
        </p:nvSpPr>
        <p:spPr>
          <a:xfrm>
            <a:off x="323528" y="1556792"/>
            <a:ext cx="4320480" cy="4381947"/>
          </a:xfrm>
          <a:prstGeom prst="rect">
            <a:avLst/>
          </a:prstGeom>
        </p:spPr>
        <p:txBody>
          <a:bodyPr vert="horz" lIns="91411" tIns="45705" rIns="91411" bIns="45705" rtlCol="0">
            <a:normAutofit/>
          </a:bodyPr>
          <a:lstStyle/>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r>
              <a:rPr lang="en-ZA" dirty="0" smtClean="0">
                <a:solidFill>
                  <a:srgbClr val="150C8E"/>
                </a:solidFill>
              </a:rPr>
              <a:t>Limited </a:t>
            </a:r>
            <a:r>
              <a:rPr lang="en-ZA" dirty="0" err="1" smtClean="0">
                <a:solidFill>
                  <a:srgbClr val="150C8E"/>
                </a:solidFill>
              </a:rPr>
              <a:t>bedload</a:t>
            </a:r>
            <a:r>
              <a:rPr lang="en-ZA" dirty="0" smtClean="0">
                <a:solidFill>
                  <a:srgbClr val="150C8E"/>
                </a:solidFill>
              </a:rPr>
              <a:t> = narrow valley</a:t>
            </a:r>
          </a:p>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endParaRPr kumimoji="0" lang="en-ZA" sz="1800" b="0" i="0" u="none" strike="noStrike" kern="1200" cap="none" spc="0" normalizeH="0" baseline="0" noProof="0" dirty="0" smtClean="0">
              <a:ln>
                <a:noFill/>
              </a:ln>
              <a:solidFill>
                <a:srgbClr val="150C8E"/>
              </a:solidFill>
              <a:effectLst/>
              <a:uLnTx/>
              <a:uFillTx/>
              <a:latin typeface="+mn-lt"/>
              <a:ea typeface="+mn-ea"/>
              <a:cs typeface="+mn-cs"/>
            </a:endParaRPr>
          </a:p>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r>
              <a:rPr lang="en-ZA" dirty="0" smtClean="0">
                <a:solidFill>
                  <a:srgbClr val="150C8E"/>
                </a:solidFill>
              </a:rPr>
              <a:t>Large </a:t>
            </a:r>
            <a:r>
              <a:rPr lang="en-ZA" dirty="0" err="1" smtClean="0">
                <a:solidFill>
                  <a:srgbClr val="150C8E"/>
                </a:solidFill>
              </a:rPr>
              <a:t>bedload</a:t>
            </a:r>
            <a:r>
              <a:rPr lang="en-ZA" dirty="0" smtClean="0">
                <a:solidFill>
                  <a:srgbClr val="150C8E"/>
                </a:solidFill>
              </a:rPr>
              <a:t> = wide flat valley</a:t>
            </a:r>
            <a:endParaRPr kumimoji="0" lang="en-ZA" sz="1800" b="0" i="0" u="none" strike="noStrike" kern="1200" cap="none" spc="0" normalizeH="0" baseline="0" noProof="0" dirty="0" smtClean="0">
              <a:ln>
                <a:noFill/>
              </a:ln>
              <a:solidFill>
                <a:srgbClr val="150C8E"/>
              </a:solidFill>
              <a:effectLst/>
              <a:uLnTx/>
              <a:uFillTx/>
              <a:latin typeface="+mn-lt"/>
              <a:ea typeface="+mn-ea"/>
              <a:cs typeface="+mn-cs"/>
            </a:endParaRPr>
          </a:p>
        </p:txBody>
      </p:sp>
      <p:pic>
        <p:nvPicPr>
          <p:cNvPr id="10" name="Picture 2"/>
          <p:cNvPicPr>
            <a:picLocks noChangeAspect="1" noChangeArrowheads="1"/>
          </p:cNvPicPr>
          <p:nvPr/>
        </p:nvPicPr>
        <p:blipFill>
          <a:blip r:embed="rId3" cstate="print"/>
          <a:srcRect/>
          <a:stretch>
            <a:fillRect/>
          </a:stretch>
        </p:blipFill>
        <p:spPr bwMode="auto">
          <a:xfrm>
            <a:off x="6791492" y="1800872"/>
            <a:ext cx="2160240" cy="1422471"/>
          </a:xfrm>
          <a:prstGeom prst="rect">
            <a:avLst/>
          </a:prstGeom>
          <a:noFill/>
          <a:ln w="9525">
            <a:noFill/>
            <a:miter lim="800000"/>
            <a:headEnd/>
            <a:tailEnd/>
          </a:ln>
        </p:spPr>
      </p:pic>
      <p:sp>
        <p:nvSpPr>
          <p:cNvPr id="12" name="Freeform 11"/>
          <p:cNvSpPr/>
          <p:nvPr/>
        </p:nvSpPr>
        <p:spPr>
          <a:xfrm>
            <a:off x="6804248" y="1844824"/>
            <a:ext cx="2117558" cy="1624264"/>
          </a:xfrm>
          <a:custGeom>
            <a:avLst/>
            <a:gdLst>
              <a:gd name="connsiteX0" fmla="*/ 0 w 2117558"/>
              <a:gd name="connsiteY0" fmla="*/ 0 h 1624264"/>
              <a:gd name="connsiteX1" fmla="*/ 372979 w 2117558"/>
              <a:gd name="connsiteY1" fmla="*/ 12032 h 1624264"/>
              <a:gd name="connsiteX2" fmla="*/ 625643 w 2117558"/>
              <a:gd name="connsiteY2" fmla="*/ 36095 h 1624264"/>
              <a:gd name="connsiteX3" fmla="*/ 709864 w 2117558"/>
              <a:gd name="connsiteY3" fmla="*/ 96253 h 1624264"/>
              <a:gd name="connsiteX4" fmla="*/ 782053 w 2117558"/>
              <a:gd name="connsiteY4" fmla="*/ 324853 h 1624264"/>
              <a:gd name="connsiteX5" fmla="*/ 830179 w 2117558"/>
              <a:gd name="connsiteY5" fmla="*/ 625643 h 1624264"/>
              <a:gd name="connsiteX6" fmla="*/ 806116 w 2117558"/>
              <a:gd name="connsiteY6" fmla="*/ 854243 h 1624264"/>
              <a:gd name="connsiteX7" fmla="*/ 806116 w 2117558"/>
              <a:gd name="connsiteY7" fmla="*/ 1143000 h 1624264"/>
              <a:gd name="connsiteX8" fmla="*/ 854243 w 2117558"/>
              <a:gd name="connsiteY8" fmla="*/ 1299411 h 1624264"/>
              <a:gd name="connsiteX9" fmla="*/ 974558 w 2117558"/>
              <a:gd name="connsiteY9" fmla="*/ 1347537 h 1624264"/>
              <a:gd name="connsiteX10" fmla="*/ 1143000 w 2117558"/>
              <a:gd name="connsiteY10" fmla="*/ 1383632 h 1624264"/>
              <a:gd name="connsiteX11" fmla="*/ 1323474 w 2117558"/>
              <a:gd name="connsiteY11" fmla="*/ 1335506 h 1624264"/>
              <a:gd name="connsiteX12" fmla="*/ 1407695 w 2117558"/>
              <a:gd name="connsiteY12" fmla="*/ 1251285 h 1624264"/>
              <a:gd name="connsiteX13" fmla="*/ 1443790 w 2117558"/>
              <a:gd name="connsiteY13" fmla="*/ 998621 h 1624264"/>
              <a:gd name="connsiteX14" fmla="*/ 1491916 w 2117558"/>
              <a:gd name="connsiteY14" fmla="*/ 252664 h 1624264"/>
              <a:gd name="connsiteX15" fmla="*/ 1528011 w 2117558"/>
              <a:gd name="connsiteY15" fmla="*/ 60158 h 1624264"/>
              <a:gd name="connsiteX16" fmla="*/ 1624264 w 2117558"/>
              <a:gd name="connsiteY16" fmla="*/ 0 h 1624264"/>
              <a:gd name="connsiteX17" fmla="*/ 1780674 w 2117558"/>
              <a:gd name="connsiteY17" fmla="*/ 0 h 1624264"/>
              <a:gd name="connsiteX18" fmla="*/ 2117558 w 2117558"/>
              <a:gd name="connsiteY18" fmla="*/ 0 h 1624264"/>
              <a:gd name="connsiteX19" fmla="*/ 2105527 w 2117558"/>
              <a:gd name="connsiteY19" fmla="*/ 1624264 h 1624264"/>
              <a:gd name="connsiteX20" fmla="*/ 24064 w 2117558"/>
              <a:gd name="connsiteY20" fmla="*/ 1612232 h 1624264"/>
              <a:gd name="connsiteX21" fmla="*/ 0 w 2117558"/>
              <a:gd name="connsiteY21" fmla="*/ 0 h 16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17558" h="1624264">
                <a:moveTo>
                  <a:pt x="0" y="0"/>
                </a:moveTo>
                <a:lnTo>
                  <a:pt x="372979" y="12032"/>
                </a:lnTo>
                <a:lnTo>
                  <a:pt x="625643" y="36095"/>
                </a:lnTo>
                <a:lnTo>
                  <a:pt x="709864" y="96253"/>
                </a:lnTo>
                <a:lnTo>
                  <a:pt x="782053" y="324853"/>
                </a:lnTo>
                <a:lnTo>
                  <a:pt x="830179" y="625643"/>
                </a:lnTo>
                <a:lnTo>
                  <a:pt x="806116" y="854243"/>
                </a:lnTo>
                <a:lnTo>
                  <a:pt x="806116" y="1143000"/>
                </a:lnTo>
                <a:lnTo>
                  <a:pt x="854243" y="1299411"/>
                </a:lnTo>
                <a:lnTo>
                  <a:pt x="974558" y="1347537"/>
                </a:lnTo>
                <a:lnTo>
                  <a:pt x="1143000" y="1383632"/>
                </a:lnTo>
                <a:lnTo>
                  <a:pt x="1323474" y="1335506"/>
                </a:lnTo>
                <a:lnTo>
                  <a:pt x="1407695" y="1251285"/>
                </a:lnTo>
                <a:lnTo>
                  <a:pt x="1443790" y="998621"/>
                </a:lnTo>
                <a:lnTo>
                  <a:pt x="1491916" y="252664"/>
                </a:lnTo>
                <a:lnTo>
                  <a:pt x="1528011" y="60158"/>
                </a:lnTo>
                <a:lnTo>
                  <a:pt x="1624264" y="0"/>
                </a:lnTo>
                <a:lnTo>
                  <a:pt x="1780674" y="0"/>
                </a:lnTo>
                <a:lnTo>
                  <a:pt x="2117558" y="0"/>
                </a:lnTo>
                <a:cubicBezTo>
                  <a:pt x="2113548" y="541421"/>
                  <a:pt x="2109537" y="1082843"/>
                  <a:pt x="2105527" y="1624264"/>
                </a:cubicBezTo>
                <a:lnTo>
                  <a:pt x="24064" y="1612232"/>
                </a:lnTo>
                <a:lnTo>
                  <a:pt x="0" y="0"/>
                </a:lnTo>
                <a:close/>
              </a:path>
            </a:pathLst>
          </a:cu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7586301" y="2025298"/>
            <a:ext cx="673769" cy="733926"/>
          </a:xfrm>
          <a:custGeom>
            <a:avLst/>
            <a:gdLst>
              <a:gd name="connsiteX0" fmla="*/ 0 w 673769"/>
              <a:gd name="connsiteY0" fmla="*/ 12032 h 733926"/>
              <a:gd name="connsiteX1" fmla="*/ 36095 w 673769"/>
              <a:gd name="connsiteY1" fmla="*/ 264695 h 733926"/>
              <a:gd name="connsiteX2" fmla="*/ 36095 w 673769"/>
              <a:gd name="connsiteY2" fmla="*/ 541421 h 733926"/>
              <a:gd name="connsiteX3" fmla="*/ 60158 w 673769"/>
              <a:gd name="connsiteY3" fmla="*/ 733926 h 733926"/>
              <a:gd name="connsiteX4" fmla="*/ 637674 w 673769"/>
              <a:gd name="connsiteY4" fmla="*/ 733926 h 733926"/>
              <a:gd name="connsiteX5" fmla="*/ 673769 w 673769"/>
              <a:gd name="connsiteY5" fmla="*/ 192505 h 733926"/>
              <a:gd name="connsiteX6" fmla="*/ 673769 w 673769"/>
              <a:gd name="connsiteY6" fmla="*/ 0 h 733926"/>
              <a:gd name="connsiteX7" fmla="*/ 0 w 673769"/>
              <a:gd name="connsiteY7" fmla="*/ 12032 h 73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3769" h="733926">
                <a:moveTo>
                  <a:pt x="0" y="12032"/>
                </a:moveTo>
                <a:lnTo>
                  <a:pt x="36095" y="264695"/>
                </a:lnTo>
                <a:lnTo>
                  <a:pt x="36095" y="541421"/>
                </a:lnTo>
                <a:lnTo>
                  <a:pt x="60158" y="733926"/>
                </a:lnTo>
                <a:lnTo>
                  <a:pt x="637674" y="733926"/>
                </a:lnTo>
                <a:lnTo>
                  <a:pt x="673769" y="192505"/>
                </a:lnTo>
                <a:lnTo>
                  <a:pt x="673769" y="0"/>
                </a:lnTo>
                <a:lnTo>
                  <a:pt x="0" y="1203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178" name="Picture 2"/>
          <p:cNvPicPr>
            <a:picLocks noChangeAspect="1" noChangeArrowheads="1"/>
          </p:cNvPicPr>
          <p:nvPr/>
        </p:nvPicPr>
        <p:blipFill>
          <a:blip r:embed="rId4" cstate="print"/>
          <a:srcRect/>
          <a:stretch>
            <a:fillRect/>
          </a:stretch>
        </p:blipFill>
        <p:spPr bwMode="auto">
          <a:xfrm>
            <a:off x="1928991" y="5306707"/>
            <a:ext cx="7168977" cy="1475812"/>
          </a:xfrm>
          <a:prstGeom prst="rect">
            <a:avLst/>
          </a:prstGeom>
          <a:noFill/>
          <a:ln w="9525">
            <a:noFill/>
            <a:miter lim="800000"/>
            <a:headEnd/>
            <a:tailEnd/>
          </a:ln>
        </p:spPr>
      </p:pic>
      <p:sp>
        <p:nvSpPr>
          <p:cNvPr id="9" name="Freeform 8"/>
          <p:cNvSpPr/>
          <p:nvPr/>
        </p:nvSpPr>
        <p:spPr>
          <a:xfrm>
            <a:off x="1907704" y="5838819"/>
            <a:ext cx="7170821" cy="974557"/>
          </a:xfrm>
          <a:custGeom>
            <a:avLst/>
            <a:gdLst>
              <a:gd name="connsiteX0" fmla="*/ 0 w 7170821"/>
              <a:gd name="connsiteY0" fmla="*/ 0 h 974557"/>
              <a:gd name="connsiteX1" fmla="*/ 757990 w 7170821"/>
              <a:gd name="connsiteY1" fmla="*/ 108284 h 974557"/>
              <a:gd name="connsiteX2" fmla="*/ 1443790 w 7170821"/>
              <a:gd name="connsiteY2" fmla="*/ 216568 h 974557"/>
              <a:gd name="connsiteX3" fmla="*/ 1961148 w 7170821"/>
              <a:gd name="connsiteY3" fmla="*/ 360947 h 974557"/>
              <a:gd name="connsiteX4" fmla="*/ 2442411 w 7170821"/>
              <a:gd name="connsiteY4" fmla="*/ 517357 h 974557"/>
              <a:gd name="connsiteX5" fmla="*/ 2815390 w 7170821"/>
              <a:gd name="connsiteY5" fmla="*/ 649705 h 974557"/>
              <a:gd name="connsiteX6" fmla="*/ 3152274 w 7170821"/>
              <a:gd name="connsiteY6" fmla="*/ 794084 h 974557"/>
              <a:gd name="connsiteX7" fmla="*/ 3573379 w 7170821"/>
              <a:gd name="connsiteY7" fmla="*/ 890336 h 974557"/>
              <a:gd name="connsiteX8" fmla="*/ 4126832 w 7170821"/>
              <a:gd name="connsiteY8" fmla="*/ 926431 h 974557"/>
              <a:gd name="connsiteX9" fmla="*/ 4680284 w 7170821"/>
              <a:gd name="connsiteY9" fmla="*/ 794084 h 974557"/>
              <a:gd name="connsiteX10" fmla="*/ 5125453 w 7170821"/>
              <a:gd name="connsiteY10" fmla="*/ 577515 h 974557"/>
              <a:gd name="connsiteX11" fmla="*/ 5329990 w 7170821"/>
              <a:gd name="connsiteY11" fmla="*/ 372979 h 974557"/>
              <a:gd name="connsiteX12" fmla="*/ 5618748 w 7170821"/>
              <a:gd name="connsiteY12" fmla="*/ 252663 h 974557"/>
              <a:gd name="connsiteX13" fmla="*/ 6003758 w 7170821"/>
              <a:gd name="connsiteY13" fmla="*/ 192505 h 974557"/>
              <a:gd name="connsiteX14" fmla="*/ 6460958 w 7170821"/>
              <a:gd name="connsiteY14" fmla="*/ 192505 h 974557"/>
              <a:gd name="connsiteX15" fmla="*/ 7170821 w 7170821"/>
              <a:gd name="connsiteY15" fmla="*/ 144379 h 974557"/>
              <a:gd name="connsiteX16" fmla="*/ 7170821 w 7170821"/>
              <a:gd name="connsiteY16" fmla="*/ 974557 h 974557"/>
              <a:gd name="connsiteX17" fmla="*/ 48127 w 7170821"/>
              <a:gd name="connsiteY17" fmla="*/ 914400 h 974557"/>
              <a:gd name="connsiteX18" fmla="*/ 60158 w 7170821"/>
              <a:gd name="connsiteY18" fmla="*/ 0 h 974557"/>
              <a:gd name="connsiteX19" fmla="*/ 0 w 7170821"/>
              <a:gd name="connsiteY19" fmla="*/ 0 h 97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70821" h="974557">
                <a:moveTo>
                  <a:pt x="0" y="0"/>
                </a:moveTo>
                <a:lnTo>
                  <a:pt x="757990" y="108284"/>
                </a:lnTo>
                <a:lnTo>
                  <a:pt x="1443790" y="216568"/>
                </a:lnTo>
                <a:lnTo>
                  <a:pt x="1961148" y="360947"/>
                </a:lnTo>
                <a:lnTo>
                  <a:pt x="2442411" y="517357"/>
                </a:lnTo>
                <a:lnTo>
                  <a:pt x="2815390" y="649705"/>
                </a:lnTo>
                <a:lnTo>
                  <a:pt x="3152274" y="794084"/>
                </a:lnTo>
                <a:lnTo>
                  <a:pt x="3573379" y="890336"/>
                </a:lnTo>
                <a:lnTo>
                  <a:pt x="4126832" y="926431"/>
                </a:lnTo>
                <a:lnTo>
                  <a:pt x="4680284" y="794084"/>
                </a:lnTo>
                <a:lnTo>
                  <a:pt x="5125453" y="577515"/>
                </a:lnTo>
                <a:lnTo>
                  <a:pt x="5329990" y="372979"/>
                </a:lnTo>
                <a:lnTo>
                  <a:pt x="5618748" y="252663"/>
                </a:lnTo>
                <a:lnTo>
                  <a:pt x="6003758" y="192505"/>
                </a:lnTo>
                <a:lnTo>
                  <a:pt x="6460958" y="192505"/>
                </a:lnTo>
                <a:lnTo>
                  <a:pt x="7170821" y="144379"/>
                </a:lnTo>
                <a:lnTo>
                  <a:pt x="7170821" y="974557"/>
                </a:lnTo>
                <a:lnTo>
                  <a:pt x="48127" y="914400"/>
                </a:lnTo>
                <a:lnTo>
                  <a:pt x="60158" y="0"/>
                </a:lnTo>
                <a:lnTo>
                  <a:pt x="0" y="0"/>
                </a:lnTo>
                <a:close/>
              </a:path>
            </a:pathLst>
          </a:cu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907704" y="4936450"/>
            <a:ext cx="7182853" cy="385011"/>
          </a:xfrm>
          <a:custGeom>
            <a:avLst/>
            <a:gdLst>
              <a:gd name="connsiteX0" fmla="*/ 0 w 7182853"/>
              <a:gd name="connsiteY0" fmla="*/ 0 h 385011"/>
              <a:gd name="connsiteX1" fmla="*/ 0 w 7182853"/>
              <a:gd name="connsiteY1" fmla="*/ 360948 h 385011"/>
              <a:gd name="connsiteX2" fmla="*/ 7170821 w 7182853"/>
              <a:gd name="connsiteY2" fmla="*/ 385011 h 385011"/>
              <a:gd name="connsiteX3" fmla="*/ 7182853 w 7182853"/>
              <a:gd name="connsiteY3" fmla="*/ 0 h 385011"/>
              <a:gd name="connsiteX4" fmla="*/ 0 w 7182853"/>
              <a:gd name="connsiteY4" fmla="*/ 0 h 38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2853" h="385011">
                <a:moveTo>
                  <a:pt x="0" y="0"/>
                </a:moveTo>
                <a:lnTo>
                  <a:pt x="0" y="360948"/>
                </a:lnTo>
                <a:lnTo>
                  <a:pt x="7170821" y="385011"/>
                </a:lnTo>
                <a:lnTo>
                  <a:pt x="7182853"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
          <p:cNvPicPr>
            <a:picLocks noChangeAspect="1" noChangeArrowheads="1"/>
          </p:cNvPicPr>
          <p:nvPr/>
        </p:nvPicPr>
        <p:blipFill>
          <a:blip r:embed="rId5" cstate="print"/>
          <a:srcRect/>
          <a:stretch>
            <a:fillRect/>
          </a:stretch>
        </p:blipFill>
        <p:spPr bwMode="auto">
          <a:xfrm>
            <a:off x="-7393" y="2656957"/>
            <a:ext cx="3499274" cy="2140195"/>
          </a:xfrm>
          <a:prstGeom prst="rect">
            <a:avLst/>
          </a:prstGeom>
          <a:noFill/>
          <a:ln w="9525">
            <a:noFill/>
            <a:miter lim="800000"/>
            <a:headEnd/>
            <a:tailEnd/>
          </a:ln>
          <a:effectLst/>
        </p:spPr>
      </p:pic>
      <p:pic>
        <p:nvPicPr>
          <p:cNvPr id="15" name="Picture 2"/>
          <p:cNvPicPr>
            <a:picLocks noChangeAspect="1" noChangeArrowheads="1"/>
          </p:cNvPicPr>
          <p:nvPr/>
        </p:nvPicPr>
        <p:blipFill>
          <a:blip r:embed="rId6" cstate="print"/>
          <a:srcRect/>
          <a:stretch>
            <a:fillRect/>
          </a:stretch>
        </p:blipFill>
        <p:spPr bwMode="auto">
          <a:xfrm>
            <a:off x="4860032" y="1844824"/>
            <a:ext cx="1931460" cy="1624264"/>
          </a:xfrm>
          <a:prstGeom prst="rect">
            <a:avLst/>
          </a:prstGeom>
          <a:noFill/>
          <a:ln w="9525">
            <a:noFill/>
            <a:miter lim="800000"/>
            <a:headEnd/>
            <a:tailEnd/>
          </a:ln>
          <a:effectLst/>
        </p:spPr>
      </p:pic>
    </p:spTree>
    <p:extLst>
      <p:ext uri="{BB962C8B-B14F-4D97-AF65-F5344CB8AC3E}">
        <p14:creationId xmlns:p14="http://schemas.microsoft.com/office/powerpoint/2010/main" val="237407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0178"/>
                                        </p:tgtEl>
                                        <p:attrNameLst>
                                          <p:attrName>style.visibility</p:attrName>
                                        </p:attrNameLst>
                                      </p:cBhvr>
                                      <p:to>
                                        <p:strVal val="visible"/>
                                      </p:to>
                                    </p:set>
                                    <p:animEffect transition="in" filter="fade">
                                      <p:cBhvr>
                                        <p:cTn id="35" dur="500"/>
                                        <p:tgtEl>
                                          <p:spTgt spid="5017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9"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A huge problem to explain</a:t>
            </a:r>
          </a:p>
        </p:txBody>
      </p:sp>
      <p:sp>
        <p:nvSpPr>
          <p:cNvPr id="41987" name="Rectangle 3"/>
          <p:cNvSpPr>
            <a:spLocks noGrp="1" noChangeArrowheads="1"/>
          </p:cNvSpPr>
          <p:nvPr>
            <p:ph type="body" idx="1"/>
          </p:nvPr>
        </p:nvSpPr>
        <p:spPr>
          <a:xfrm>
            <a:off x="251520" y="1700808"/>
            <a:ext cx="8229600" cy="4728588"/>
          </a:xfrm>
        </p:spPr>
        <p:txBody>
          <a:bodyPr/>
          <a:lstStyle/>
          <a:p>
            <a:pPr eaLnBrk="1" hangingPunct="1">
              <a:buFont typeface="Wingdings" pitchFamily="2" charset="2"/>
              <a:buChar char="Ø"/>
            </a:pPr>
            <a:r>
              <a:rPr lang="en-ZA" sz="1800" dirty="0" smtClean="0">
                <a:solidFill>
                  <a:srgbClr val="150C8E"/>
                </a:solidFill>
              </a:rPr>
              <a:t>The rock was not removed by ice</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It did not evaporate</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It did not dissolve</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It can only have been</a:t>
            </a:r>
          </a:p>
          <a:p>
            <a:pPr eaLnBrk="1" hangingPunct="1">
              <a:buNone/>
            </a:pPr>
            <a:r>
              <a:rPr lang="en-ZA" sz="1800" dirty="0" smtClean="0">
                <a:solidFill>
                  <a:srgbClr val="150C8E"/>
                </a:solidFill>
              </a:rPr>
              <a:t>     eroded by massive </a:t>
            </a:r>
          </a:p>
          <a:p>
            <a:pPr eaLnBrk="1" hangingPunct="1">
              <a:buNone/>
            </a:pPr>
            <a:r>
              <a:rPr lang="en-ZA" sz="1800" dirty="0" smtClean="0">
                <a:solidFill>
                  <a:srgbClr val="150C8E"/>
                </a:solidFill>
              </a:rPr>
              <a:t>      water suction resulting</a:t>
            </a:r>
          </a:p>
          <a:p>
            <a:pPr eaLnBrk="1" hangingPunct="1">
              <a:buNone/>
            </a:pPr>
            <a:r>
              <a:rPr lang="en-ZA" sz="1800" dirty="0" smtClean="0">
                <a:solidFill>
                  <a:srgbClr val="150C8E"/>
                </a:solidFill>
              </a:rPr>
              <a:t>      from high velocity</a:t>
            </a:r>
          </a:p>
          <a:p>
            <a:pPr eaLnBrk="1" hangingPunct="1">
              <a:buNone/>
            </a:pPr>
            <a:endParaRPr lang="en-ZA" sz="1800" dirty="0" smtClean="0">
              <a:solidFill>
                <a:srgbClr val="150C8E"/>
              </a:solidFill>
            </a:endParaRPr>
          </a:p>
          <a:p>
            <a:pPr>
              <a:buFont typeface="Wingdings" pitchFamily="2" charset="2"/>
              <a:buChar char="Ø"/>
            </a:pPr>
            <a:r>
              <a:rPr lang="en-ZA" sz="1800" dirty="0" smtClean="0">
                <a:solidFill>
                  <a:srgbClr val="150C8E"/>
                </a:solidFill>
              </a:rPr>
              <a:t>Coupled with boiling water?</a:t>
            </a:r>
          </a:p>
          <a:p>
            <a:pPr>
              <a:buNone/>
            </a:pPr>
            <a:endParaRPr lang="en-ZA" sz="1800" dirty="0" smtClean="0">
              <a:solidFill>
                <a:srgbClr val="150C8E"/>
              </a:solidFill>
            </a:endParaRPr>
          </a:p>
          <a:p>
            <a:pPr>
              <a:buFont typeface="Wingdings" pitchFamily="2" charset="2"/>
              <a:buChar char="Ø"/>
            </a:pPr>
            <a:r>
              <a:rPr lang="en-ZA" sz="1800" dirty="0" smtClean="0">
                <a:solidFill>
                  <a:srgbClr val="150C8E"/>
                </a:solidFill>
              </a:rPr>
              <a:t>How could this happen?</a:t>
            </a:r>
          </a:p>
          <a:p>
            <a:pPr eaLnBrk="1" hangingPunct="1">
              <a:buNone/>
            </a:pPr>
            <a:endParaRPr lang="en-ZA" sz="1800" dirty="0" smtClean="0">
              <a:solidFill>
                <a:srgbClr val="150C8E"/>
              </a:solidFill>
            </a:endParaRPr>
          </a:p>
        </p:txBody>
      </p:sp>
      <p:pic>
        <p:nvPicPr>
          <p:cNvPr id="4" name="Picture 3"/>
          <p:cNvPicPr>
            <a:picLocks noChangeAspect="1" noChangeArrowheads="1"/>
          </p:cNvPicPr>
          <p:nvPr/>
        </p:nvPicPr>
        <p:blipFill>
          <a:blip r:embed="rId3" cstate="print"/>
          <a:srcRect/>
          <a:stretch>
            <a:fillRect/>
          </a:stretch>
        </p:blipFill>
        <p:spPr bwMode="auto">
          <a:xfrm>
            <a:off x="3913088" y="2934816"/>
            <a:ext cx="5230912" cy="3923184"/>
          </a:xfrm>
          <a:prstGeom prst="rect">
            <a:avLst/>
          </a:prstGeom>
          <a:noFill/>
          <a:ln w="9525">
            <a:noFill/>
            <a:miter lim="800000"/>
            <a:headEnd/>
            <a:tailEnd/>
          </a:ln>
          <a:effectLst/>
        </p:spPr>
      </p:pic>
    </p:spTree>
    <p:extLst>
      <p:ext uri="{BB962C8B-B14F-4D97-AF65-F5344CB8AC3E}">
        <p14:creationId xmlns:p14="http://schemas.microsoft.com/office/powerpoint/2010/main" val="380524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500"/>
                                        <p:tgtEl>
                                          <p:spTgt spid="41987">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500"/>
                                        <p:tgtEl>
                                          <p:spTgt spid="41987">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500"/>
                                        <p:tgtEl>
                                          <p:spTgt spid="41987">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987">
                                            <p:txEl>
                                              <p:pRg st="6" end="6"/>
                                            </p:txEl>
                                          </p:spTgt>
                                        </p:tgtEl>
                                        <p:attrNameLst>
                                          <p:attrName>style.visibility</p:attrName>
                                        </p:attrNameLst>
                                      </p:cBhvr>
                                      <p:to>
                                        <p:strVal val="visible"/>
                                      </p:to>
                                    </p:set>
                                    <p:animEffect transition="in" filter="fade">
                                      <p:cBhvr>
                                        <p:cTn id="23" dur="500"/>
                                        <p:tgtEl>
                                          <p:spTgt spid="41987">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1987">
                                            <p:txEl>
                                              <p:pRg st="7" end="7"/>
                                            </p:txEl>
                                          </p:spTgt>
                                        </p:tgtEl>
                                        <p:attrNameLst>
                                          <p:attrName>style.visibility</p:attrName>
                                        </p:attrNameLst>
                                      </p:cBhvr>
                                      <p:to>
                                        <p:strVal val="visible"/>
                                      </p:to>
                                    </p:set>
                                    <p:animEffect transition="in" filter="fade">
                                      <p:cBhvr>
                                        <p:cTn id="26" dur="500"/>
                                        <p:tgtEl>
                                          <p:spTgt spid="41987">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1987">
                                            <p:txEl>
                                              <p:pRg st="8" end="8"/>
                                            </p:txEl>
                                          </p:spTgt>
                                        </p:tgtEl>
                                        <p:attrNameLst>
                                          <p:attrName>style.visibility</p:attrName>
                                        </p:attrNameLst>
                                      </p:cBhvr>
                                      <p:to>
                                        <p:strVal val="visible"/>
                                      </p:to>
                                    </p:set>
                                    <p:animEffect transition="in" filter="fade">
                                      <p:cBhvr>
                                        <p:cTn id="29" dur="500"/>
                                        <p:tgtEl>
                                          <p:spTgt spid="41987">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1987">
                                            <p:txEl>
                                              <p:pRg st="9" end="9"/>
                                            </p:txEl>
                                          </p:spTgt>
                                        </p:tgtEl>
                                        <p:attrNameLst>
                                          <p:attrName>style.visibility</p:attrName>
                                        </p:attrNameLst>
                                      </p:cBhvr>
                                      <p:to>
                                        <p:strVal val="visible"/>
                                      </p:to>
                                    </p:set>
                                    <p:animEffect transition="in" filter="fade">
                                      <p:cBhvr>
                                        <p:cTn id="32" dur="500"/>
                                        <p:tgtEl>
                                          <p:spTgt spid="41987">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1987">
                                            <p:txEl>
                                              <p:pRg st="11" end="11"/>
                                            </p:txEl>
                                          </p:spTgt>
                                        </p:tgtEl>
                                        <p:attrNameLst>
                                          <p:attrName>style.visibility</p:attrName>
                                        </p:attrNameLst>
                                      </p:cBhvr>
                                      <p:to>
                                        <p:strVal val="visible"/>
                                      </p:to>
                                    </p:set>
                                    <p:animEffect transition="in" filter="fade">
                                      <p:cBhvr>
                                        <p:cTn id="35" dur="500"/>
                                        <p:tgtEl>
                                          <p:spTgt spid="41987">
                                            <p:txEl>
                                              <p:pRg st="11" end="11"/>
                                            </p:txEl>
                                          </p:spTgt>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41987">
                                            <p:txEl>
                                              <p:pRg st="13" end="13"/>
                                            </p:txEl>
                                          </p:spTgt>
                                        </p:tgtEl>
                                        <p:attrNameLst>
                                          <p:attrName>style.visibility</p:attrName>
                                        </p:attrNameLst>
                                      </p:cBhvr>
                                      <p:to>
                                        <p:strVal val="visible"/>
                                      </p:to>
                                    </p:set>
                                    <p:animEffect transition="in" filter="fade">
                                      <p:cBhvr>
                                        <p:cTn id="39" dur="500"/>
                                        <p:tgtEl>
                                          <p:spTgt spid="4198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Continental separation</a:t>
            </a:r>
          </a:p>
        </p:txBody>
      </p:sp>
      <p:sp>
        <p:nvSpPr>
          <p:cNvPr id="41987" name="Rectangle 3"/>
          <p:cNvSpPr>
            <a:spLocks noGrp="1" noChangeArrowheads="1"/>
          </p:cNvSpPr>
          <p:nvPr>
            <p:ph type="body" idx="1"/>
          </p:nvPr>
        </p:nvSpPr>
        <p:spPr>
          <a:xfrm>
            <a:off x="0" y="1628801"/>
            <a:ext cx="2555776" cy="4800596"/>
          </a:xfrm>
        </p:spPr>
        <p:txBody>
          <a:bodyPr/>
          <a:lstStyle/>
          <a:p>
            <a:pPr eaLnBrk="1" hangingPunct="1">
              <a:buFont typeface="Wingdings" pitchFamily="2" charset="2"/>
              <a:buChar char="Ø"/>
            </a:pPr>
            <a:r>
              <a:rPr lang="en-ZA" sz="1800" dirty="0" smtClean="0">
                <a:solidFill>
                  <a:srgbClr val="150C8E"/>
                </a:solidFill>
              </a:rPr>
              <a:t>The continents fit together</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Conventional theory says this took place gradually over millions of years</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What if it happened rapidly like all the other events discussed in this presentation?</a:t>
            </a:r>
          </a:p>
          <a:p>
            <a:pPr eaLnBrk="1" hangingPunct="1">
              <a:buNone/>
            </a:pPr>
            <a:endParaRPr lang="en-ZA" sz="1800" dirty="0" smtClean="0">
              <a:solidFill>
                <a:srgbClr val="150C8E"/>
              </a:solidFill>
            </a:endParaRPr>
          </a:p>
        </p:txBody>
      </p:sp>
      <p:pic>
        <p:nvPicPr>
          <p:cNvPr id="47106" name="Picture 2"/>
          <p:cNvPicPr>
            <a:picLocks noChangeAspect="1" noChangeArrowheads="1"/>
          </p:cNvPicPr>
          <p:nvPr/>
        </p:nvPicPr>
        <p:blipFill>
          <a:blip r:embed="rId3" cstate="print"/>
          <a:srcRect/>
          <a:stretch>
            <a:fillRect/>
          </a:stretch>
        </p:blipFill>
        <p:spPr bwMode="auto">
          <a:xfrm>
            <a:off x="2555776" y="1412776"/>
            <a:ext cx="6588224" cy="5445224"/>
          </a:xfrm>
          <a:prstGeom prst="rect">
            <a:avLst/>
          </a:prstGeom>
          <a:noFill/>
          <a:ln w="9525">
            <a:noFill/>
            <a:miter lim="800000"/>
            <a:headEnd/>
            <a:tailEnd/>
          </a:ln>
          <a:effectLst/>
        </p:spPr>
      </p:pic>
    </p:spTree>
    <p:extLst>
      <p:ext uri="{BB962C8B-B14F-4D97-AF65-F5344CB8AC3E}">
        <p14:creationId xmlns:p14="http://schemas.microsoft.com/office/powerpoint/2010/main" val="39578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1000"/>
                                        <p:tgtEl>
                                          <p:spTgt spid="4710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1000"/>
                                        <p:tgtEl>
                                          <p:spTgt spid="41987">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1000"/>
                                        <p:tgtEl>
                                          <p:spTgt spid="41987">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1000"/>
                                        <p:tgtEl>
                                          <p:spTgt spid="419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ew York Skyline iStock_000003300022Medium.jpg"/>
          <p:cNvPicPr>
            <a:picLocks noChangeAspect="1"/>
          </p:cNvPicPr>
          <p:nvPr/>
        </p:nvPicPr>
        <p:blipFill>
          <a:blip r:embed="rId3" cstate="print"/>
          <a:stretch>
            <a:fillRect/>
          </a:stretch>
        </p:blipFill>
        <p:spPr>
          <a:xfrm>
            <a:off x="0" y="1340768"/>
            <a:ext cx="9144000" cy="5517232"/>
          </a:xfrm>
          <a:prstGeom prst="rect">
            <a:avLst/>
          </a:prstGeom>
        </p:spPr>
      </p:pic>
      <p:pic>
        <p:nvPicPr>
          <p:cNvPr id="4" name="Picture 3" descr="Magician -- Rabbit out of a hat iStock_000006578072Small.jpg"/>
          <p:cNvPicPr>
            <a:picLocks noChangeAspect="1"/>
          </p:cNvPicPr>
          <p:nvPr/>
        </p:nvPicPr>
        <p:blipFill>
          <a:blip r:embed="rId4" cstate="print"/>
          <a:stretch>
            <a:fillRect/>
          </a:stretch>
        </p:blipFill>
        <p:spPr>
          <a:xfrm>
            <a:off x="2699792" y="1340768"/>
            <a:ext cx="4035234" cy="5517232"/>
          </a:xfrm>
          <a:prstGeom prst="rect">
            <a:avLst/>
          </a:prstGeom>
        </p:spPr>
      </p:pic>
      <p:sp>
        <p:nvSpPr>
          <p:cNvPr id="6" name="Rectangle 2"/>
          <p:cNvSpPr>
            <a:spLocks noGrp="1" noChangeArrowheads="1"/>
          </p:cNvSpPr>
          <p:nvPr>
            <p:ph type="title"/>
          </p:nvPr>
        </p:nvSpPr>
        <p:spPr>
          <a:xfrm>
            <a:off x="457200" y="274638"/>
            <a:ext cx="8229600" cy="1143000"/>
          </a:xfrm>
        </p:spPr>
        <p:txBody>
          <a:bodyPr anchor="t" anchorCtr="0">
            <a:normAutofit/>
          </a:bodyPr>
          <a:lstStyle/>
          <a:p>
            <a:pPr algn="l"/>
            <a:r>
              <a:rPr lang="en-ZA" sz="2400" b="1" dirty="0" smtClean="0">
                <a:solidFill>
                  <a:schemeClr val="tx2"/>
                </a:solidFill>
              </a:rPr>
              <a:t>A reality check</a:t>
            </a:r>
            <a:br>
              <a:rPr lang="en-ZA" sz="2400" b="1" dirty="0" smtClean="0">
                <a:solidFill>
                  <a:schemeClr val="tx2"/>
                </a:solidFill>
              </a:rPr>
            </a:br>
            <a:r>
              <a:rPr lang="en-ZA" sz="2400" b="1" dirty="0" smtClean="0">
                <a:solidFill>
                  <a:schemeClr val="tx2"/>
                </a:solidFill>
              </a:rPr>
              <a:t>Historical theory</a:t>
            </a:r>
            <a:endParaRPr lang="en-ZA" sz="2400" b="1" dirty="0" smtClean="0">
              <a:solidFill>
                <a:srgbClr val="002060"/>
              </a:solidFill>
            </a:endParaRPr>
          </a:p>
        </p:txBody>
      </p:sp>
    </p:spTree>
    <p:extLst>
      <p:ext uri="{BB962C8B-B14F-4D97-AF65-F5344CB8AC3E}">
        <p14:creationId xmlns:p14="http://schemas.microsoft.com/office/powerpoint/2010/main" val="370140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Continental separation</a:t>
            </a:r>
            <a:br>
              <a:rPr lang="en-ZA" sz="2400" b="1" dirty="0" smtClean="0">
                <a:solidFill>
                  <a:srgbClr val="002060"/>
                </a:solidFill>
              </a:rPr>
            </a:br>
            <a:r>
              <a:rPr lang="en-ZA" sz="2400" b="1" dirty="0" smtClean="0">
                <a:solidFill>
                  <a:srgbClr val="002060"/>
                </a:solidFill>
              </a:rPr>
              <a:t>Hypothesis for splitting / cracking</a:t>
            </a:r>
          </a:p>
        </p:txBody>
      </p:sp>
      <p:sp>
        <p:nvSpPr>
          <p:cNvPr id="41987" name="Rectangle 3"/>
          <p:cNvSpPr>
            <a:spLocks noGrp="1" noChangeArrowheads="1"/>
          </p:cNvSpPr>
          <p:nvPr>
            <p:ph type="body" idx="1"/>
          </p:nvPr>
        </p:nvSpPr>
        <p:spPr>
          <a:xfrm>
            <a:off x="0" y="1628800"/>
            <a:ext cx="8028384" cy="5229200"/>
          </a:xfrm>
        </p:spPr>
        <p:txBody>
          <a:bodyPr>
            <a:normAutofit fontScale="92500" lnSpcReduction="20000"/>
          </a:bodyPr>
          <a:lstStyle/>
          <a:p>
            <a:pPr eaLnBrk="1" hangingPunct="1">
              <a:buFont typeface="Wingdings" pitchFamily="2" charset="2"/>
              <a:buChar char="Ø"/>
            </a:pPr>
            <a:r>
              <a:rPr lang="en-ZA" sz="1800" dirty="0" smtClean="0">
                <a:solidFill>
                  <a:srgbClr val="150C8E"/>
                </a:solidFill>
              </a:rPr>
              <a:t>Coefficient of thermal expansion:</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endParaRPr lang="en-ZA" sz="1800" dirty="0" smtClean="0">
              <a:solidFill>
                <a:srgbClr val="150C8E"/>
              </a:solidFill>
            </a:endParaRPr>
          </a:p>
          <a:p>
            <a:pPr marL="342900" indent="-342900" eaLnBrk="1" hangingPunct="1">
              <a:buFont typeface="+mj-lt"/>
              <a:buAutoNum type="arabicPeriod"/>
            </a:pPr>
            <a:endParaRPr lang="en-ZA" sz="1800" dirty="0" smtClean="0">
              <a:solidFill>
                <a:srgbClr val="150C8E"/>
              </a:solidFill>
            </a:endParaRP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Granite 6.5 micrometers per meter at 20 degrees Centigrade</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Melting point of Granite = 1,700 degrees Centigrade</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Cooling from molten to zero degrees would shrink the</a:t>
            </a:r>
          </a:p>
          <a:p>
            <a:pPr eaLnBrk="1" hangingPunct="1">
              <a:buNone/>
            </a:pPr>
            <a:r>
              <a:rPr lang="en-ZA" sz="1800" dirty="0" smtClean="0">
                <a:solidFill>
                  <a:srgbClr val="150C8E"/>
                </a:solidFill>
              </a:rPr>
              <a:t>      circumference of the earth by approximately 427 km</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BUT the core would NOT shrink</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Massive tension and splitting of the crust would result</a:t>
            </a:r>
          </a:p>
        </p:txBody>
      </p:sp>
      <p:pic>
        <p:nvPicPr>
          <p:cNvPr id="6" name="Picture 2"/>
          <p:cNvPicPr>
            <a:picLocks noChangeAspect="1" noChangeArrowheads="1"/>
          </p:cNvPicPr>
          <p:nvPr/>
        </p:nvPicPr>
        <p:blipFill>
          <a:blip r:embed="rId3" cstate="print"/>
          <a:srcRect/>
          <a:stretch>
            <a:fillRect/>
          </a:stretch>
        </p:blipFill>
        <p:spPr bwMode="auto">
          <a:xfrm>
            <a:off x="6804248" y="1412776"/>
            <a:ext cx="2339752" cy="1933825"/>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1619672" y="1844824"/>
            <a:ext cx="4248472" cy="2307286"/>
          </a:xfrm>
          <a:prstGeom prst="rect">
            <a:avLst/>
          </a:prstGeom>
          <a:noFill/>
          <a:ln w="9525">
            <a:noFill/>
            <a:miter lim="800000"/>
            <a:headEnd/>
            <a:tailEnd/>
          </a:ln>
        </p:spPr>
      </p:pic>
      <p:grpSp>
        <p:nvGrpSpPr>
          <p:cNvPr id="9" name="Group 8"/>
          <p:cNvGrpSpPr/>
          <p:nvPr/>
        </p:nvGrpSpPr>
        <p:grpSpPr>
          <a:xfrm>
            <a:off x="7236296" y="3861048"/>
            <a:ext cx="1728192" cy="1728192"/>
            <a:chOff x="1660026" y="1772816"/>
            <a:chExt cx="4856190" cy="4617119"/>
          </a:xfrm>
        </p:grpSpPr>
        <p:pic>
          <p:nvPicPr>
            <p:cNvPr id="10" name="Picture 2"/>
            <p:cNvPicPr>
              <a:picLocks noChangeAspect="1" noChangeArrowheads="1"/>
            </p:cNvPicPr>
            <p:nvPr/>
          </p:nvPicPr>
          <p:blipFill>
            <a:blip r:embed="rId5" cstate="print"/>
            <a:srcRect/>
            <a:stretch>
              <a:fillRect/>
            </a:stretch>
          </p:blipFill>
          <p:spPr bwMode="auto">
            <a:xfrm>
              <a:off x="1660026" y="1772816"/>
              <a:ext cx="4856190" cy="4617119"/>
            </a:xfrm>
            <a:prstGeom prst="rect">
              <a:avLst/>
            </a:prstGeom>
            <a:noFill/>
            <a:ln w="9525">
              <a:noFill/>
              <a:miter lim="800000"/>
              <a:headEnd/>
              <a:tailEnd/>
            </a:ln>
          </p:spPr>
        </p:pic>
        <p:sp>
          <p:nvSpPr>
            <p:cNvPr id="11" name="Oval 10"/>
            <p:cNvSpPr/>
            <p:nvPr/>
          </p:nvSpPr>
          <p:spPr>
            <a:xfrm>
              <a:off x="1691680" y="1772816"/>
              <a:ext cx="4824536" cy="4608512"/>
            </a:xfrm>
            <a:prstGeom prst="ellipse">
              <a:avLst/>
            </a:prstGeom>
            <a:noFill/>
            <a:ln w="508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7236296" y="3861048"/>
            <a:ext cx="1728192" cy="1728192"/>
            <a:chOff x="1660026" y="1772816"/>
            <a:chExt cx="4856190" cy="4617119"/>
          </a:xfrm>
        </p:grpSpPr>
        <p:pic>
          <p:nvPicPr>
            <p:cNvPr id="13" name="Picture 2"/>
            <p:cNvPicPr>
              <a:picLocks noChangeAspect="1" noChangeArrowheads="1"/>
            </p:cNvPicPr>
            <p:nvPr/>
          </p:nvPicPr>
          <p:blipFill>
            <a:blip r:embed="rId5" cstate="print"/>
            <a:srcRect/>
            <a:stretch>
              <a:fillRect/>
            </a:stretch>
          </p:blipFill>
          <p:spPr bwMode="auto">
            <a:xfrm>
              <a:off x="1660026" y="1772816"/>
              <a:ext cx="4856190" cy="4617119"/>
            </a:xfrm>
            <a:prstGeom prst="rect">
              <a:avLst/>
            </a:prstGeom>
            <a:noFill/>
            <a:ln w="9525">
              <a:noFill/>
              <a:miter lim="800000"/>
              <a:headEnd/>
              <a:tailEnd/>
            </a:ln>
          </p:spPr>
        </p:pic>
        <p:sp>
          <p:nvSpPr>
            <p:cNvPr id="14" name="Oval 13"/>
            <p:cNvSpPr/>
            <p:nvPr/>
          </p:nvSpPr>
          <p:spPr>
            <a:xfrm>
              <a:off x="1691680" y="1772816"/>
              <a:ext cx="4824536" cy="4608512"/>
            </a:xfrm>
            <a:prstGeom prst="ellipse">
              <a:avLst/>
            </a:prstGeom>
            <a:noFill/>
            <a:ln w="1016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7308304" y="3789040"/>
            <a:ext cx="1656184" cy="1725104"/>
            <a:chOff x="1660026" y="1572072"/>
            <a:chExt cx="4856190" cy="4809256"/>
          </a:xfrm>
        </p:grpSpPr>
        <p:pic>
          <p:nvPicPr>
            <p:cNvPr id="16" name="Picture 2"/>
            <p:cNvPicPr>
              <a:picLocks noChangeAspect="1" noChangeArrowheads="1"/>
            </p:cNvPicPr>
            <p:nvPr/>
          </p:nvPicPr>
          <p:blipFill>
            <a:blip r:embed="rId5" cstate="print"/>
            <a:srcRect/>
            <a:stretch>
              <a:fillRect/>
            </a:stretch>
          </p:blipFill>
          <p:spPr bwMode="auto">
            <a:xfrm>
              <a:off x="1660026" y="1572072"/>
              <a:ext cx="4856190" cy="4617120"/>
            </a:xfrm>
            <a:prstGeom prst="rect">
              <a:avLst/>
            </a:prstGeom>
            <a:noFill/>
            <a:ln w="9525">
              <a:noFill/>
              <a:miter lim="800000"/>
              <a:headEnd/>
              <a:tailEnd/>
            </a:ln>
          </p:spPr>
        </p:pic>
        <p:sp>
          <p:nvSpPr>
            <p:cNvPr id="17" name="Oval 16"/>
            <p:cNvSpPr/>
            <p:nvPr/>
          </p:nvSpPr>
          <p:spPr>
            <a:xfrm>
              <a:off x="1691680" y="1772816"/>
              <a:ext cx="4824536" cy="4608512"/>
            </a:xfrm>
            <a:prstGeom prst="ellipse">
              <a:avLst/>
            </a:prstGeom>
            <a:noFill/>
            <a:ln w="203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Left-Right Arrow 17"/>
          <p:cNvSpPr/>
          <p:nvPr/>
        </p:nvSpPr>
        <p:spPr>
          <a:xfrm>
            <a:off x="7668344" y="3501008"/>
            <a:ext cx="864096" cy="216023"/>
          </a:xfrm>
          <a:prstGeom prst="leftRightArrow">
            <a:avLst/>
          </a:prstGeom>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stCxn id="18" idx="5"/>
          </p:cNvCxnSpPr>
          <p:nvPr/>
        </p:nvCxnSpPr>
        <p:spPr>
          <a:xfrm rot="5400000">
            <a:off x="7938373" y="3825044"/>
            <a:ext cx="32403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860032" y="3933056"/>
            <a:ext cx="3096344" cy="2592288"/>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8" idx="1"/>
          </p:cNvCxnSpPr>
          <p:nvPr/>
        </p:nvCxnSpPr>
        <p:spPr>
          <a:xfrm rot="16200000" flipV="1">
            <a:off x="7497325" y="2951947"/>
            <a:ext cx="990110" cy="216024"/>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94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500"/>
                                        <p:tgtEl>
                                          <p:spTgt spid="4198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fade">
                                      <p:cBhvr>
                                        <p:cTn id="11" dur="500"/>
                                        <p:tgtEl>
                                          <p:spTgt spid="307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987">
                                            <p:txEl>
                                              <p:pRg st="10" end="10"/>
                                            </p:txEl>
                                          </p:spTgt>
                                        </p:tgtEl>
                                        <p:attrNameLst>
                                          <p:attrName>style.visibility</p:attrName>
                                        </p:attrNameLst>
                                      </p:cBhvr>
                                      <p:to>
                                        <p:strVal val="visible"/>
                                      </p:to>
                                    </p:set>
                                    <p:animEffect transition="in" filter="fade">
                                      <p:cBhvr>
                                        <p:cTn id="15" dur="500"/>
                                        <p:tgtEl>
                                          <p:spTgt spid="41987">
                                            <p:txEl>
                                              <p:pRg st="10" end="1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987">
                                            <p:txEl>
                                              <p:pRg st="12" end="12"/>
                                            </p:txEl>
                                          </p:spTgt>
                                        </p:tgtEl>
                                        <p:attrNameLst>
                                          <p:attrName>style.visibility</p:attrName>
                                        </p:attrNameLst>
                                      </p:cBhvr>
                                      <p:to>
                                        <p:strVal val="visible"/>
                                      </p:to>
                                    </p:set>
                                    <p:animEffect transition="in" filter="fade">
                                      <p:cBhvr>
                                        <p:cTn id="23" dur="500"/>
                                        <p:tgtEl>
                                          <p:spTgt spid="41987">
                                            <p:txEl>
                                              <p:pRg st="12" end="12"/>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1987">
                                            <p:txEl>
                                              <p:pRg st="14" end="14"/>
                                            </p:txEl>
                                          </p:spTgt>
                                        </p:tgtEl>
                                        <p:attrNameLst>
                                          <p:attrName>style.visibility</p:attrName>
                                        </p:attrNameLst>
                                      </p:cBhvr>
                                      <p:to>
                                        <p:strVal val="visible"/>
                                      </p:to>
                                    </p:set>
                                    <p:animEffect transition="in" filter="fade">
                                      <p:cBhvr>
                                        <p:cTn id="31" dur="500"/>
                                        <p:tgtEl>
                                          <p:spTgt spid="41987">
                                            <p:txEl>
                                              <p:pRg st="14" end="14"/>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1987">
                                            <p:txEl>
                                              <p:pRg st="15" end="15"/>
                                            </p:txEl>
                                          </p:spTgt>
                                        </p:tgtEl>
                                        <p:attrNameLst>
                                          <p:attrName>style.visibility</p:attrName>
                                        </p:attrNameLst>
                                      </p:cBhvr>
                                      <p:to>
                                        <p:strVal val="visible"/>
                                      </p:to>
                                    </p:set>
                                    <p:animEffect transition="in" filter="fade">
                                      <p:cBhvr>
                                        <p:cTn id="35" dur="500"/>
                                        <p:tgtEl>
                                          <p:spTgt spid="41987">
                                            <p:txEl>
                                              <p:pRg st="15" end="15"/>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1987">
                                            <p:txEl>
                                              <p:pRg st="17" end="17"/>
                                            </p:txEl>
                                          </p:spTgt>
                                        </p:tgtEl>
                                        <p:attrNameLst>
                                          <p:attrName>style.visibility</p:attrName>
                                        </p:attrNameLst>
                                      </p:cBhvr>
                                      <p:to>
                                        <p:strVal val="visible"/>
                                      </p:to>
                                    </p:set>
                                    <p:animEffect transition="in" filter="fade">
                                      <p:cBhvr>
                                        <p:cTn id="43" dur="500"/>
                                        <p:tgtEl>
                                          <p:spTgt spid="41987">
                                            <p:txEl>
                                              <p:pRg st="17" end="17"/>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1987">
                                            <p:txEl>
                                              <p:pRg st="19" end="19"/>
                                            </p:txEl>
                                          </p:spTgt>
                                        </p:tgtEl>
                                        <p:attrNameLst>
                                          <p:attrName>style.visibility</p:attrName>
                                        </p:attrNameLst>
                                      </p:cBhvr>
                                      <p:to>
                                        <p:strVal val="visible"/>
                                      </p:to>
                                    </p:set>
                                    <p:animEffect transition="in" filter="fade">
                                      <p:cBhvr>
                                        <p:cTn id="55" dur="500"/>
                                        <p:tgtEl>
                                          <p:spTgt spid="41987">
                                            <p:txEl>
                                              <p:pRg st="19" end="19"/>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95536" y="188640"/>
            <a:ext cx="6543692" cy="1143000"/>
          </a:xfrm>
        </p:spPr>
        <p:txBody>
          <a:bodyPr anchor="t" anchorCtr="0">
            <a:normAutofit fontScale="90000"/>
          </a:bodyPr>
          <a:lstStyle/>
          <a:p>
            <a:pPr algn="l"/>
            <a:r>
              <a:rPr lang="en-ZA" sz="2400" b="1" dirty="0" smtClean="0">
                <a:solidFill>
                  <a:srgbClr val="002060"/>
                </a:solidFill>
              </a:rPr>
              <a:t>Continental separation</a:t>
            </a:r>
            <a:br>
              <a:rPr lang="en-ZA" sz="2400" b="1" dirty="0" smtClean="0">
                <a:solidFill>
                  <a:srgbClr val="002060"/>
                </a:solidFill>
              </a:rPr>
            </a:br>
            <a:r>
              <a:rPr lang="en-ZA" sz="2400" b="1" dirty="0" smtClean="0">
                <a:solidFill>
                  <a:srgbClr val="002060"/>
                </a:solidFill>
              </a:rPr>
              <a:t>and water drainage</a:t>
            </a:r>
            <a:br>
              <a:rPr lang="en-ZA" sz="2400" b="1" dirty="0" smtClean="0">
                <a:solidFill>
                  <a:srgbClr val="002060"/>
                </a:solidFill>
              </a:rPr>
            </a:br>
            <a:endParaRPr lang="en-ZA" sz="2400" b="1" dirty="0" smtClean="0">
              <a:solidFill>
                <a:srgbClr val="002060"/>
              </a:solidFill>
            </a:endParaRPr>
          </a:p>
        </p:txBody>
      </p:sp>
      <p:pic>
        <p:nvPicPr>
          <p:cNvPr id="5122" name="Picture 2"/>
          <p:cNvPicPr>
            <a:picLocks noChangeAspect="1" noChangeArrowheads="1"/>
          </p:cNvPicPr>
          <p:nvPr/>
        </p:nvPicPr>
        <p:blipFill>
          <a:blip r:embed="rId3" cstate="print"/>
          <a:srcRect/>
          <a:stretch>
            <a:fillRect/>
          </a:stretch>
        </p:blipFill>
        <p:spPr bwMode="auto">
          <a:xfrm>
            <a:off x="4572000" y="1484784"/>
            <a:ext cx="4438650" cy="43434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cstate="print"/>
          <a:srcRect/>
          <a:stretch>
            <a:fillRect/>
          </a:stretch>
        </p:blipFill>
        <p:spPr bwMode="auto">
          <a:xfrm>
            <a:off x="4283968" y="1484784"/>
            <a:ext cx="4657725" cy="44958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3923928" y="1484784"/>
            <a:ext cx="5038725" cy="4629150"/>
          </a:xfrm>
          <a:prstGeom prst="rect">
            <a:avLst/>
          </a:prstGeom>
          <a:noFill/>
          <a:ln w="9525">
            <a:noFill/>
            <a:miter lim="800000"/>
            <a:headEnd/>
            <a:tailEnd/>
          </a:ln>
          <a:effectLst/>
        </p:spPr>
      </p:pic>
      <p:pic>
        <p:nvPicPr>
          <p:cNvPr id="5125" name="Picture 5"/>
          <p:cNvPicPr>
            <a:picLocks noChangeAspect="1" noChangeArrowheads="1"/>
          </p:cNvPicPr>
          <p:nvPr/>
        </p:nvPicPr>
        <p:blipFill>
          <a:blip r:embed="rId6" cstate="print"/>
          <a:srcRect/>
          <a:stretch>
            <a:fillRect/>
          </a:stretch>
        </p:blipFill>
        <p:spPr bwMode="auto">
          <a:xfrm>
            <a:off x="3563888" y="1484784"/>
            <a:ext cx="5448300" cy="4819650"/>
          </a:xfrm>
          <a:prstGeom prst="rect">
            <a:avLst/>
          </a:prstGeom>
          <a:noFill/>
          <a:ln w="9525">
            <a:noFill/>
            <a:miter lim="800000"/>
            <a:headEnd/>
            <a:tailEnd/>
          </a:ln>
          <a:effectLst/>
        </p:spPr>
      </p:pic>
      <p:pic>
        <p:nvPicPr>
          <p:cNvPr id="5126" name="Picture 6"/>
          <p:cNvPicPr>
            <a:picLocks noChangeAspect="1" noChangeArrowheads="1"/>
          </p:cNvPicPr>
          <p:nvPr/>
        </p:nvPicPr>
        <p:blipFill>
          <a:blip r:embed="rId7" cstate="print"/>
          <a:srcRect/>
          <a:stretch>
            <a:fillRect/>
          </a:stretch>
        </p:blipFill>
        <p:spPr bwMode="auto">
          <a:xfrm>
            <a:off x="2987824" y="1484784"/>
            <a:ext cx="5972175" cy="4619625"/>
          </a:xfrm>
          <a:prstGeom prst="rect">
            <a:avLst/>
          </a:prstGeom>
          <a:noFill/>
          <a:ln w="9525">
            <a:noFill/>
            <a:miter lim="800000"/>
            <a:headEnd/>
            <a:tailEnd/>
          </a:ln>
          <a:effectLst/>
        </p:spPr>
      </p:pic>
      <p:pic>
        <p:nvPicPr>
          <p:cNvPr id="5127" name="Picture 7"/>
          <p:cNvPicPr>
            <a:picLocks noChangeAspect="1" noChangeArrowheads="1"/>
          </p:cNvPicPr>
          <p:nvPr/>
        </p:nvPicPr>
        <p:blipFill>
          <a:blip r:embed="rId8" cstate="print"/>
          <a:srcRect/>
          <a:stretch>
            <a:fillRect/>
          </a:stretch>
        </p:blipFill>
        <p:spPr bwMode="auto">
          <a:xfrm>
            <a:off x="2483768" y="1484784"/>
            <a:ext cx="6524625" cy="4352925"/>
          </a:xfrm>
          <a:prstGeom prst="rect">
            <a:avLst/>
          </a:prstGeom>
          <a:noFill/>
          <a:ln w="9525">
            <a:noFill/>
            <a:miter lim="800000"/>
            <a:headEnd/>
            <a:tailEnd/>
          </a:ln>
          <a:effectLst/>
        </p:spPr>
      </p:pic>
      <p:pic>
        <p:nvPicPr>
          <p:cNvPr id="6" name="Picture 2"/>
          <p:cNvPicPr>
            <a:picLocks noChangeAspect="1" noChangeArrowheads="1"/>
          </p:cNvPicPr>
          <p:nvPr/>
        </p:nvPicPr>
        <p:blipFill>
          <a:blip r:embed="rId9" cstate="print"/>
          <a:srcRect/>
          <a:stretch>
            <a:fillRect/>
          </a:stretch>
        </p:blipFill>
        <p:spPr bwMode="auto">
          <a:xfrm>
            <a:off x="7957409" y="3789040"/>
            <a:ext cx="1186591" cy="980728"/>
          </a:xfrm>
          <a:prstGeom prst="rect">
            <a:avLst/>
          </a:prstGeom>
          <a:noFill/>
          <a:ln w="9525">
            <a:noFill/>
            <a:miter lim="800000"/>
            <a:headEnd/>
            <a:tailEnd/>
          </a:ln>
          <a:effectLst/>
        </p:spPr>
      </p:pic>
      <p:grpSp>
        <p:nvGrpSpPr>
          <p:cNvPr id="2" name="Group 31"/>
          <p:cNvGrpSpPr/>
          <p:nvPr/>
        </p:nvGrpSpPr>
        <p:grpSpPr>
          <a:xfrm>
            <a:off x="1187624" y="5229200"/>
            <a:ext cx="6415971" cy="1326795"/>
            <a:chOff x="1259632" y="5558589"/>
            <a:chExt cx="6415971" cy="1326795"/>
          </a:xfrm>
        </p:grpSpPr>
        <p:sp>
          <p:nvSpPr>
            <p:cNvPr id="33" name="Freeform 32"/>
            <p:cNvSpPr/>
            <p:nvPr/>
          </p:nvSpPr>
          <p:spPr>
            <a:xfrm>
              <a:off x="1259632" y="6124074"/>
              <a:ext cx="3705726" cy="721895"/>
            </a:xfrm>
            <a:custGeom>
              <a:avLst/>
              <a:gdLst>
                <a:gd name="connsiteX0" fmla="*/ 0 w 3705726"/>
                <a:gd name="connsiteY0" fmla="*/ 0 h 721895"/>
                <a:gd name="connsiteX1" fmla="*/ 3657600 w 3705726"/>
                <a:gd name="connsiteY1" fmla="*/ 0 h 721895"/>
                <a:gd name="connsiteX2" fmla="*/ 3609473 w 3705726"/>
                <a:gd name="connsiteY2" fmla="*/ 156411 h 721895"/>
                <a:gd name="connsiteX3" fmla="*/ 3693694 w 3705726"/>
                <a:gd name="connsiteY3" fmla="*/ 216568 h 721895"/>
                <a:gd name="connsiteX4" fmla="*/ 3657600 w 3705726"/>
                <a:gd name="connsiteY4" fmla="*/ 348916 h 721895"/>
                <a:gd name="connsiteX5" fmla="*/ 3705726 w 3705726"/>
                <a:gd name="connsiteY5" fmla="*/ 421105 h 721895"/>
                <a:gd name="connsiteX6" fmla="*/ 3585410 w 3705726"/>
                <a:gd name="connsiteY6" fmla="*/ 493295 h 721895"/>
                <a:gd name="connsiteX7" fmla="*/ 3669631 w 3705726"/>
                <a:gd name="connsiteY7" fmla="*/ 565484 h 721895"/>
                <a:gd name="connsiteX8" fmla="*/ 3621505 w 3705726"/>
                <a:gd name="connsiteY8" fmla="*/ 625642 h 721895"/>
                <a:gd name="connsiteX9" fmla="*/ 3657600 w 3705726"/>
                <a:gd name="connsiteY9" fmla="*/ 721895 h 721895"/>
                <a:gd name="connsiteX10" fmla="*/ 12031 w 3705726"/>
                <a:gd name="connsiteY10" fmla="*/ 721895 h 721895"/>
                <a:gd name="connsiteX11" fmla="*/ 0 w 3705726"/>
                <a:gd name="connsiteY11" fmla="*/ 0 h 72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5726" h="721895">
                  <a:moveTo>
                    <a:pt x="0" y="0"/>
                  </a:moveTo>
                  <a:lnTo>
                    <a:pt x="3657600" y="0"/>
                  </a:lnTo>
                  <a:lnTo>
                    <a:pt x="3609473" y="156411"/>
                  </a:lnTo>
                  <a:lnTo>
                    <a:pt x="3693694" y="216568"/>
                  </a:lnTo>
                  <a:lnTo>
                    <a:pt x="3657600" y="348916"/>
                  </a:lnTo>
                  <a:lnTo>
                    <a:pt x="3705726" y="421105"/>
                  </a:lnTo>
                  <a:lnTo>
                    <a:pt x="3585410" y="493295"/>
                  </a:lnTo>
                  <a:lnTo>
                    <a:pt x="3669631" y="565484"/>
                  </a:lnTo>
                  <a:lnTo>
                    <a:pt x="3621505" y="625642"/>
                  </a:lnTo>
                  <a:lnTo>
                    <a:pt x="3657600" y="721895"/>
                  </a:lnTo>
                  <a:lnTo>
                    <a:pt x="12031" y="721895"/>
                  </a:lnTo>
                  <a:lnTo>
                    <a:pt x="0" y="0"/>
                  </a:lnTo>
                  <a:close/>
                </a:path>
              </a:pathLst>
            </a:cu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4788024" y="6115363"/>
              <a:ext cx="2887579" cy="770021"/>
            </a:xfrm>
            <a:custGeom>
              <a:avLst/>
              <a:gdLst>
                <a:gd name="connsiteX0" fmla="*/ 96252 w 2887579"/>
                <a:gd name="connsiteY0" fmla="*/ 0 h 770021"/>
                <a:gd name="connsiteX1" fmla="*/ 96252 w 2887579"/>
                <a:gd name="connsiteY1" fmla="*/ 0 h 770021"/>
                <a:gd name="connsiteX2" fmla="*/ 36095 w 2887579"/>
                <a:gd name="connsiteY2" fmla="*/ 192506 h 770021"/>
                <a:gd name="connsiteX3" fmla="*/ 96252 w 2887579"/>
                <a:gd name="connsiteY3" fmla="*/ 276727 h 770021"/>
                <a:gd name="connsiteX4" fmla="*/ 48126 w 2887579"/>
                <a:gd name="connsiteY4" fmla="*/ 348916 h 770021"/>
                <a:gd name="connsiteX5" fmla="*/ 108284 w 2887579"/>
                <a:gd name="connsiteY5" fmla="*/ 433137 h 770021"/>
                <a:gd name="connsiteX6" fmla="*/ 0 w 2887579"/>
                <a:gd name="connsiteY6" fmla="*/ 553453 h 770021"/>
                <a:gd name="connsiteX7" fmla="*/ 48126 w 2887579"/>
                <a:gd name="connsiteY7" fmla="*/ 637674 h 770021"/>
                <a:gd name="connsiteX8" fmla="*/ 12031 w 2887579"/>
                <a:gd name="connsiteY8" fmla="*/ 673769 h 770021"/>
                <a:gd name="connsiteX9" fmla="*/ 60158 w 2887579"/>
                <a:gd name="connsiteY9" fmla="*/ 745958 h 770021"/>
                <a:gd name="connsiteX10" fmla="*/ 2875547 w 2887579"/>
                <a:gd name="connsiteY10" fmla="*/ 770021 h 770021"/>
                <a:gd name="connsiteX11" fmla="*/ 2887579 w 2887579"/>
                <a:gd name="connsiteY11" fmla="*/ 24063 h 770021"/>
                <a:gd name="connsiteX12" fmla="*/ 96252 w 2887579"/>
                <a:gd name="connsiteY12" fmla="*/ 0 h 77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579" h="770021">
                  <a:moveTo>
                    <a:pt x="96252" y="0"/>
                  </a:moveTo>
                  <a:lnTo>
                    <a:pt x="96252" y="0"/>
                  </a:lnTo>
                  <a:lnTo>
                    <a:pt x="36095" y="192506"/>
                  </a:lnTo>
                  <a:lnTo>
                    <a:pt x="96252" y="276727"/>
                  </a:lnTo>
                  <a:lnTo>
                    <a:pt x="48126" y="348916"/>
                  </a:lnTo>
                  <a:lnTo>
                    <a:pt x="108284" y="433137"/>
                  </a:lnTo>
                  <a:lnTo>
                    <a:pt x="0" y="553453"/>
                  </a:lnTo>
                  <a:lnTo>
                    <a:pt x="48126" y="637674"/>
                  </a:lnTo>
                  <a:lnTo>
                    <a:pt x="12031" y="673769"/>
                  </a:lnTo>
                  <a:lnTo>
                    <a:pt x="60158" y="745958"/>
                  </a:lnTo>
                  <a:lnTo>
                    <a:pt x="2875547" y="770021"/>
                  </a:lnTo>
                  <a:lnTo>
                    <a:pt x="2887579" y="24063"/>
                  </a:lnTo>
                  <a:lnTo>
                    <a:pt x="96252" y="0"/>
                  </a:lnTo>
                  <a:close/>
                </a:path>
              </a:pathLst>
            </a:cu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1287379" y="5570620"/>
              <a:ext cx="3572653" cy="594683"/>
            </a:xfrm>
            <a:custGeom>
              <a:avLst/>
              <a:gdLst>
                <a:gd name="connsiteX0" fmla="*/ 3573379 w 3573379"/>
                <a:gd name="connsiteY0" fmla="*/ 517358 h 565484"/>
                <a:gd name="connsiteX1" fmla="*/ 3573379 w 3573379"/>
                <a:gd name="connsiteY1" fmla="*/ 0 h 565484"/>
                <a:gd name="connsiteX2" fmla="*/ 0 w 3573379"/>
                <a:gd name="connsiteY2" fmla="*/ 12032 h 565484"/>
                <a:gd name="connsiteX3" fmla="*/ 0 w 3573379"/>
                <a:gd name="connsiteY3" fmla="*/ 565484 h 565484"/>
                <a:gd name="connsiteX4" fmla="*/ 3573379 w 3573379"/>
                <a:gd name="connsiteY4" fmla="*/ 517358 h 565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3379" h="565484">
                  <a:moveTo>
                    <a:pt x="3573379" y="517358"/>
                  </a:moveTo>
                  <a:lnTo>
                    <a:pt x="3573379" y="0"/>
                  </a:lnTo>
                  <a:lnTo>
                    <a:pt x="0" y="12032"/>
                  </a:lnTo>
                  <a:lnTo>
                    <a:pt x="0" y="565484"/>
                  </a:lnTo>
                  <a:lnTo>
                    <a:pt x="3573379" y="51735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4860032" y="5558589"/>
              <a:ext cx="2815390" cy="577516"/>
            </a:xfrm>
            <a:custGeom>
              <a:avLst/>
              <a:gdLst>
                <a:gd name="connsiteX0" fmla="*/ 0 w 2815390"/>
                <a:gd name="connsiteY0" fmla="*/ 0 h 577516"/>
                <a:gd name="connsiteX1" fmla="*/ 0 w 2815390"/>
                <a:gd name="connsiteY1" fmla="*/ 565485 h 577516"/>
                <a:gd name="connsiteX2" fmla="*/ 2803358 w 2815390"/>
                <a:gd name="connsiteY2" fmla="*/ 577516 h 577516"/>
                <a:gd name="connsiteX3" fmla="*/ 2815390 w 2815390"/>
                <a:gd name="connsiteY3" fmla="*/ 24064 h 577516"/>
                <a:gd name="connsiteX4" fmla="*/ 0 w 2815390"/>
                <a:gd name="connsiteY4" fmla="*/ 0 h 577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5390" h="577516">
                  <a:moveTo>
                    <a:pt x="0" y="0"/>
                  </a:moveTo>
                  <a:lnTo>
                    <a:pt x="0" y="565485"/>
                  </a:lnTo>
                  <a:lnTo>
                    <a:pt x="2803358" y="577516"/>
                  </a:lnTo>
                  <a:lnTo>
                    <a:pt x="2815390" y="2406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36"/>
          <p:cNvGrpSpPr/>
          <p:nvPr/>
        </p:nvGrpSpPr>
        <p:grpSpPr>
          <a:xfrm>
            <a:off x="0" y="4913784"/>
            <a:ext cx="8352928" cy="1944216"/>
            <a:chOff x="251520" y="3140968"/>
            <a:chExt cx="8352928" cy="1944216"/>
          </a:xfrm>
        </p:grpSpPr>
        <p:sp>
          <p:nvSpPr>
            <p:cNvPr id="38" name="Rectangle 37"/>
            <p:cNvSpPr/>
            <p:nvPr/>
          </p:nvSpPr>
          <p:spPr>
            <a:xfrm>
              <a:off x="251520" y="3140968"/>
              <a:ext cx="8352928" cy="1944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1"/>
            <p:cNvGrpSpPr/>
            <p:nvPr/>
          </p:nvGrpSpPr>
          <p:grpSpPr>
            <a:xfrm>
              <a:off x="611560" y="3429000"/>
              <a:ext cx="7488832" cy="1326796"/>
              <a:chOff x="611560" y="4046420"/>
              <a:chExt cx="7488832" cy="1326796"/>
            </a:xfrm>
          </p:grpSpPr>
          <p:sp>
            <p:nvSpPr>
              <p:cNvPr id="40" name="Freeform 39"/>
              <p:cNvSpPr/>
              <p:nvPr/>
            </p:nvSpPr>
            <p:spPr>
              <a:xfrm>
                <a:off x="611560" y="4611906"/>
                <a:ext cx="3705726" cy="721895"/>
              </a:xfrm>
              <a:custGeom>
                <a:avLst/>
                <a:gdLst>
                  <a:gd name="connsiteX0" fmla="*/ 0 w 3705726"/>
                  <a:gd name="connsiteY0" fmla="*/ 0 h 721895"/>
                  <a:gd name="connsiteX1" fmla="*/ 3657600 w 3705726"/>
                  <a:gd name="connsiteY1" fmla="*/ 0 h 721895"/>
                  <a:gd name="connsiteX2" fmla="*/ 3609473 w 3705726"/>
                  <a:gd name="connsiteY2" fmla="*/ 156411 h 721895"/>
                  <a:gd name="connsiteX3" fmla="*/ 3693694 w 3705726"/>
                  <a:gd name="connsiteY3" fmla="*/ 216568 h 721895"/>
                  <a:gd name="connsiteX4" fmla="*/ 3657600 w 3705726"/>
                  <a:gd name="connsiteY4" fmla="*/ 348916 h 721895"/>
                  <a:gd name="connsiteX5" fmla="*/ 3705726 w 3705726"/>
                  <a:gd name="connsiteY5" fmla="*/ 421105 h 721895"/>
                  <a:gd name="connsiteX6" fmla="*/ 3585410 w 3705726"/>
                  <a:gd name="connsiteY6" fmla="*/ 493295 h 721895"/>
                  <a:gd name="connsiteX7" fmla="*/ 3669631 w 3705726"/>
                  <a:gd name="connsiteY7" fmla="*/ 565484 h 721895"/>
                  <a:gd name="connsiteX8" fmla="*/ 3621505 w 3705726"/>
                  <a:gd name="connsiteY8" fmla="*/ 625642 h 721895"/>
                  <a:gd name="connsiteX9" fmla="*/ 3657600 w 3705726"/>
                  <a:gd name="connsiteY9" fmla="*/ 721895 h 721895"/>
                  <a:gd name="connsiteX10" fmla="*/ 12031 w 3705726"/>
                  <a:gd name="connsiteY10" fmla="*/ 721895 h 721895"/>
                  <a:gd name="connsiteX11" fmla="*/ 0 w 3705726"/>
                  <a:gd name="connsiteY11" fmla="*/ 0 h 72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5726" h="721895">
                    <a:moveTo>
                      <a:pt x="0" y="0"/>
                    </a:moveTo>
                    <a:lnTo>
                      <a:pt x="3657600" y="0"/>
                    </a:lnTo>
                    <a:lnTo>
                      <a:pt x="3609473" y="156411"/>
                    </a:lnTo>
                    <a:lnTo>
                      <a:pt x="3693694" y="216568"/>
                    </a:lnTo>
                    <a:lnTo>
                      <a:pt x="3657600" y="348916"/>
                    </a:lnTo>
                    <a:lnTo>
                      <a:pt x="3705726" y="421105"/>
                    </a:lnTo>
                    <a:lnTo>
                      <a:pt x="3585410" y="493295"/>
                    </a:lnTo>
                    <a:lnTo>
                      <a:pt x="3669631" y="565484"/>
                    </a:lnTo>
                    <a:lnTo>
                      <a:pt x="3621505" y="625642"/>
                    </a:lnTo>
                    <a:lnTo>
                      <a:pt x="3657600" y="721895"/>
                    </a:lnTo>
                    <a:lnTo>
                      <a:pt x="12031" y="721895"/>
                    </a:lnTo>
                    <a:lnTo>
                      <a:pt x="0" y="0"/>
                    </a:lnTo>
                    <a:close/>
                  </a:path>
                </a:pathLst>
              </a:cu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5212813" y="4603195"/>
                <a:ext cx="2887579" cy="770021"/>
              </a:xfrm>
              <a:custGeom>
                <a:avLst/>
                <a:gdLst>
                  <a:gd name="connsiteX0" fmla="*/ 96252 w 2887579"/>
                  <a:gd name="connsiteY0" fmla="*/ 0 h 770021"/>
                  <a:gd name="connsiteX1" fmla="*/ 96252 w 2887579"/>
                  <a:gd name="connsiteY1" fmla="*/ 0 h 770021"/>
                  <a:gd name="connsiteX2" fmla="*/ 36095 w 2887579"/>
                  <a:gd name="connsiteY2" fmla="*/ 192506 h 770021"/>
                  <a:gd name="connsiteX3" fmla="*/ 96252 w 2887579"/>
                  <a:gd name="connsiteY3" fmla="*/ 276727 h 770021"/>
                  <a:gd name="connsiteX4" fmla="*/ 48126 w 2887579"/>
                  <a:gd name="connsiteY4" fmla="*/ 348916 h 770021"/>
                  <a:gd name="connsiteX5" fmla="*/ 108284 w 2887579"/>
                  <a:gd name="connsiteY5" fmla="*/ 433137 h 770021"/>
                  <a:gd name="connsiteX6" fmla="*/ 0 w 2887579"/>
                  <a:gd name="connsiteY6" fmla="*/ 553453 h 770021"/>
                  <a:gd name="connsiteX7" fmla="*/ 48126 w 2887579"/>
                  <a:gd name="connsiteY7" fmla="*/ 637674 h 770021"/>
                  <a:gd name="connsiteX8" fmla="*/ 12031 w 2887579"/>
                  <a:gd name="connsiteY8" fmla="*/ 673769 h 770021"/>
                  <a:gd name="connsiteX9" fmla="*/ 60158 w 2887579"/>
                  <a:gd name="connsiteY9" fmla="*/ 745958 h 770021"/>
                  <a:gd name="connsiteX10" fmla="*/ 2875547 w 2887579"/>
                  <a:gd name="connsiteY10" fmla="*/ 770021 h 770021"/>
                  <a:gd name="connsiteX11" fmla="*/ 2887579 w 2887579"/>
                  <a:gd name="connsiteY11" fmla="*/ 24063 h 770021"/>
                  <a:gd name="connsiteX12" fmla="*/ 96252 w 2887579"/>
                  <a:gd name="connsiteY12" fmla="*/ 0 h 77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579" h="770021">
                    <a:moveTo>
                      <a:pt x="96252" y="0"/>
                    </a:moveTo>
                    <a:lnTo>
                      <a:pt x="96252" y="0"/>
                    </a:lnTo>
                    <a:lnTo>
                      <a:pt x="36095" y="192506"/>
                    </a:lnTo>
                    <a:lnTo>
                      <a:pt x="96252" y="276727"/>
                    </a:lnTo>
                    <a:lnTo>
                      <a:pt x="48126" y="348916"/>
                    </a:lnTo>
                    <a:lnTo>
                      <a:pt x="108284" y="433137"/>
                    </a:lnTo>
                    <a:lnTo>
                      <a:pt x="0" y="553453"/>
                    </a:lnTo>
                    <a:lnTo>
                      <a:pt x="48126" y="637674"/>
                    </a:lnTo>
                    <a:lnTo>
                      <a:pt x="12031" y="673769"/>
                    </a:lnTo>
                    <a:lnTo>
                      <a:pt x="60158" y="745958"/>
                    </a:lnTo>
                    <a:lnTo>
                      <a:pt x="2875547" y="770021"/>
                    </a:lnTo>
                    <a:lnTo>
                      <a:pt x="2887579" y="24063"/>
                    </a:lnTo>
                    <a:lnTo>
                      <a:pt x="96252" y="0"/>
                    </a:lnTo>
                    <a:close/>
                  </a:path>
                </a:pathLst>
              </a:cu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205234">
                <a:off x="626120" y="4111115"/>
                <a:ext cx="3572653" cy="594683"/>
              </a:xfrm>
              <a:custGeom>
                <a:avLst/>
                <a:gdLst>
                  <a:gd name="connsiteX0" fmla="*/ 3573379 w 3573379"/>
                  <a:gd name="connsiteY0" fmla="*/ 517358 h 565484"/>
                  <a:gd name="connsiteX1" fmla="*/ 3573379 w 3573379"/>
                  <a:gd name="connsiteY1" fmla="*/ 0 h 565484"/>
                  <a:gd name="connsiteX2" fmla="*/ 0 w 3573379"/>
                  <a:gd name="connsiteY2" fmla="*/ 12032 h 565484"/>
                  <a:gd name="connsiteX3" fmla="*/ 0 w 3573379"/>
                  <a:gd name="connsiteY3" fmla="*/ 565484 h 565484"/>
                  <a:gd name="connsiteX4" fmla="*/ 3573379 w 3573379"/>
                  <a:gd name="connsiteY4" fmla="*/ 517358 h 565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3379" h="565484">
                    <a:moveTo>
                      <a:pt x="3573379" y="517358"/>
                    </a:moveTo>
                    <a:lnTo>
                      <a:pt x="3573379" y="0"/>
                    </a:lnTo>
                    <a:lnTo>
                      <a:pt x="0" y="12032"/>
                    </a:lnTo>
                    <a:lnTo>
                      <a:pt x="0" y="565484"/>
                    </a:lnTo>
                    <a:lnTo>
                      <a:pt x="3573379" y="51735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rot="21364096">
                <a:off x="5220072" y="4046420"/>
                <a:ext cx="2880320" cy="678723"/>
              </a:xfrm>
              <a:custGeom>
                <a:avLst/>
                <a:gdLst>
                  <a:gd name="connsiteX0" fmla="*/ 0 w 2815390"/>
                  <a:gd name="connsiteY0" fmla="*/ 0 h 577516"/>
                  <a:gd name="connsiteX1" fmla="*/ 0 w 2815390"/>
                  <a:gd name="connsiteY1" fmla="*/ 565485 h 577516"/>
                  <a:gd name="connsiteX2" fmla="*/ 2803358 w 2815390"/>
                  <a:gd name="connsiteY2" fmla="*/ 577516 h 577516"/>
                  <a:gd name="connsiteX3" fmla="*/ 2815390 w 2815390"/>
                  <a:gd name="connsiteY3" fmla="*/ 24064 h 577516"/>
                  <a:gd name="connsiteX4" fmla="*/ 0 w 2815390"/>
                  <a:gd name="connsiteY4" fmla="*/ 0 h 577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5390" h="577516">
                    <a:moveTo>
                      <a:pt x="0" y="0"/>
                    </a:moveTo>
                    <a:lnTo>
                      <a:pt x="0" y="565485"/>
                    </a:lnTo>
                    <a:lnTo>
                      <a:pt x="2803358" y="577516"/>
                    </a:lnTo>
                    <a:lnTo>
                      <a:pt x="2815390" y="2406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150895" y="4223084"/>
                <a:ext cx="505326" cy="1082842"/>
              </a:xfrm>
              <a:custGeom>
                <a:avLst/>
                <a:gdLst>
                  <a:gd name="connsiteX0" fmla="*/ 48126 w 505326"/>
                  <a:gd name="connsiteY0" fmla="*/ 0 h 1082842"/>
                  <a:gd name="connsiteX1" fmla="*/ 228600 w 505326"/>
                  <a:gd name="connsiteY1" fmla="*/ 48127 h 1082842"/>
                  <a:gd name="connsiteX2" fmla="*/ 385010 w 505326"/>
                  <a:gd name="connsiteY2" fmla="*/ 120316 h 1082842"/>
                  <a:gd name="connsiteX3" fmla="*/ 457200 w 505326"/>
                  <a:gd name="connsiteY3" fmla="*/ 288758 h 1082842"/>
                  <a:gd name="connsiteX4" fmla="*/ 457200 w 505326"/>
                  <a:gd name="connsiteY4" fmla="*/ 445169 h 1082842"/>
                  <a:gd name="connsiteX5" fmla="*/ 469231 w 505326"/>
                  <a:gd name="connsiteY5" fmla="*/ 649705 h 1082842"/>
                  <a:gd name="connsiteX6" fmla="*/ 481263 w 505326"/>
                  <a:gd name="connsiteY6" fmla="*/ 770021 h 1082842"/>
                  <a:gd name="connsiteX7" fmla="*/ 505326 w 505326"/>
                  <a:gd name="connsiteY7" fmla="*/ 974558 h 1082842"/>
                  <a:gd name="connsiteX8" fmla="*/ 505326 w 505326"/>
                  <a:gd name="connsiteY8" fmla="*/ 1082842 h 1082842"/>
                  <a:gd name="connsiteX9" fmla="*/ 144379 w 505326"/>
                  <a:gd name="connsiteY9" fmla="*/ 1082842 h 1082842"/>
                  <a:gd name="connsiteX10" fmla="*/ 96252 w 505326"/>
                  <a:gd name="connsiteY10" fmla="*/ 1022684 h 1082842"/>
                  <a:gd name="connsiteX11" fmla="*/ 132347 w 505326"/>
                  <a:gd name="connsiteY11" fmla="*/ 962527 h 1082842"/>
                  <a:gd name="connsiteX12" fmla="*/ 12031 w 505326"/>
                  <a:gd name="connsiteY12" fmla="*/ 866274 h 1082842"/>
                  <a:gd name="connsiteX13" fmla="*/ 168442 w 505326"/>
                  <a:gd name="connsiteY13" fmla="*/ 782053 h 1082842"/>
                  <a:gd name="connsiteX14" fmla="*/ 84221 w 505326"/>
                  <a:gd name="connsiteY14" fmla="*/ 697832 h 1082842"/>
                  <a:gd name="connsiteX15" fmla="*/ 132347 w 505326"/>
                  <a:gd name="connsiteY15" fmla="*/ 601579 h 1082842"/>
                  <a:gd name="connsiteX16" fmla="*/ 36094 w 505326"/>
                  <a:gd name="connsiteY16" fmla="*/ 529390 h 1082842"/>
                  <a:gd name="connsiteX17" fmla="*/ 0 w 505326"/>
                  <a:gd name="connsiteY17" fmla="*/ 481263 h 1082842"/>
                  <a:gd name="connsiteX18" fmla="*/ 48126 w 505326"/>
                  <a:gd name="connsiteY18" fmla="*/ 0 h 10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5326" h="1082842">
                    <a:moveTo>
                      <a:pt x="48126" y="0"/>
                    </a:moveTo>
                    <a:lnTo>
                      <a:pt x="228600" y="48127"/>
                    </a:lnTo>
                    <a:lnTo>
                      <a:pt x="385010" y="120316"/>
                    </a:lnTo>
                    <a:lnTo>
                      <a:pt x="457200" y="288758"/>
                    </a:lnTo>
                    <a:lnTo>
                      <a:pt x="457200" y="445169"/>
                    </a:lnTo>
                    <a:lnTo>
                      <a:pt x="469231" y="649705"/>
                    </a:lnTo>
                    <a:lnTo>
                      <a:pt x="481263" y="770021"/>
                    </a:lnTo>
                    <a:lnTo>
                      <a:pt x="505326" y="974558"/>
                    </a:lnTo>
                    <a:lnTo>
                      <a:pt x="505326" y="1082842"/>
                    </a:lnTo>
                    <a:lnTo>
                      <a:pt x="144379" y="1082842"/>
                    </a:lnTo>
                    <a:lnTo>
                      <a:pt x="96252" y="1022684"/>
                    </a:lnTo>
                    <a:lnTo>
                      <a:pt x="132347" y="962527"/>
                    </a:lnTo>
                    <a:lnTo>
                      <a:pt x="12031" y="866274"/>
                    </a:lnTo>
                    <a:lnTo>
                      <a:pt x="168442" y="782053"/>
                    </a:lnTo>
                    <a:lnTo>
                      <a:pt x="84221" y="697832"/>
                    </a:lnTo>
                    <a:lnTo>
                      <a:pt x="132347" y="601579"/>
                    </a:lnTo>
                    <a:lnTo>
                      <a:pt x="36094" y="529390"/>
                    </a:lnTo>
                    <a:lnTo>
                      <a:pt x="0" y="481263"/>
                    </a:lnTo>
                    <a:lnTo>
                      <a:pt x="4812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4656221" y="4186989"/>
                <a:ext cx="649705" cy="1155032"/>
              </a:xfrm>
              <a:custGeom>
                <a:avLst/>
                <a:gdLst>
                  <a:gd name="connsiteX0" fmla="*/ 0 w 649705"/>
                  <a:gd name="connsiteY0" fmla="*/ 1094874 h 1155032"/>
                  <a:gd name="connsiteX1" fmla="*/ 24063 w 649705"/>
                  <a:gd name="connsiteY1" fmla="*/ 782053 h 1155032"/>
                  <a:gd name="connsiteX2" fmla="*/ 72190 w 649705"/>
                  <a:gd name="connsiteY2" fmla="*/ 421106 h 1155032"/>
                  <a:gd name="connsiteX3" fmla="*/ 144379 w 649705"/>
                  <a:gd name="connsiteY3" fmla="*/ 96253 h 1155032"/>
                  <a:gd name="connsiteX4" fmla="*/ 240632 w 649705"/>
                  <a:gd name="connsiteY4" fmla="*/ 36095 h 1155032"/>
                  <a:gd name="connsiteX5" fmla="*/ 421105 w 649705"/>
                  <a:gd name="connsiteY5" fmla="*/ 0 h 1155032"/>
                  <a:gd name="connsiteX6" fmla="*/ 553453 w 649705"/>
                  <a:gd name="connsiteY6" fmla="*/ 0 h 1155032"/>
                  <a:gd name="connsiteX7" fmla="*/ 589547 w 649705"/>
                  <a:gd name="connsiteY7" fmla="*/ 577516 h 1155032"/>
                  <a:gd name="connsiteX8" fmla="*/ 649705 w 649705"/>
                  <a:gd name="connsiteY8" fmla="*/ 721895 h 1155032"/>
                  <a:gd name="connsiteX9" fmla="*/ 601579 w 649705"/>
                  <a:gd name="connsiteY9" fmla="*/ 782053 h 1155032"/>
                  <a:gd name="connsiteX10" fmla="*/ 637674 w 649705"/>
                  <a:gd name="connsiteY10" fmla="*/ 854243 h 1155032"/>
                  <a:gd name="connsiteX11" fmla="*/ 565484 w 649705"/>
                  <a:gd name="connsiteY11" fmla="*/ 998622 h 1155032"/>
                  <a:gd name="connsiteX12" fmla="*/ 589547 w 649705"/>
                  <a:gd name="connsiteY12" fmla="*/ 1155032 h 1155032"/>
                  <a:gd name="connsiteX13" fmla="*/ 0 w 649705"/>
                  <a:gd name="connsiteY13" fmla="*/ 1094874 h 115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9705" h="1155032">
                    <a:moveTo>
                      <a:pt x="0" y="1094874"/>
                    </a:moveTo>
                    <a:lnTo>
                      <a:pt x="24063" y="782053"/>
                    </a:lnTo>
                    <a:lnTo>
                      <a:pt x="72190" y="421106"/>
                    </a:lnTo>
                    <a:lnTo>
                      <a:pt x="144379" y="96253"/>
                    </a:lnTo>
                    <a:lnTo>
                      <a:pt x="240632" y="36095"/>
                    </a:lnTo>
                    <a:lnTo>
                      <a:pt x="421105" y="0"/>
                    </a:lnTo>
                    <a:lnTo>
                      <a:pt x="553453" y="0"/>
                    </a:lnTo>
                    <a:lnTo>
                      <a:pt x="589547" y="577516"/>
                    </a:lnTo>
                    <a:lnTo>
                      <a:pt x="649705" y="721895"/>
                    </a:lnTo>
                    <a:lnTo>
                      <a:pt x="601579" y="782053"/>
                    </a:lnTo>
                    <a:lnTo>
                      <a:pt x="637674" y="854243"/>
                    </a:lnTo>
                    <a:lnTo>
                      <a:pt x="565484" y="998622"/>
                    </a:lnTo>
                    <a:lnTo>
                      <a:pt x="589547" y="1155032"/>
                    </a:lnTo>
                    <a:lnTo>
                      <a:pt x="0" y="109487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5"/>
          <p:cNvGrpSpPr/>
          <p:nvPr/>
        </p:nvGrpSpPr>
        <p:grpSpPr>
          <a:xfrm>
            <a:off x="-1188640" y="4841776"/>
            <a:ext cx="11630857" cy="2016224"/>
            <a:chOff x="-1116632" y="1124744"/>
            <a:chExt cx="11630857" cy="2016224"/>
          </a:xfrm>
        </p:grpSpPr>
        <p:sp>
          <p:nvSpPr>
            <p:cNvPr id="47" name="Rectangle 46"/>
            <p:cNvSpPr/>
            <p:nvPr/>
          </p:nvSpPr>
          <p:spPr>
            <a:xfrm>
              <a:off x="0" y="1124744"/>
              <a:ext cx="9144000" cy="2016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30"/>
            <p:cNvGrpSpPr/>
            <p:nvPr/>
          </p:nvGrpSpPr>
          <p:grpSpPr>
            <a:xfrm>
              <a:off x="-1116632" y="1484784"/>
              <a:ext cx="11630857" cy="1618936"/>
              <a:chOff x="-1174081" y="2086790"/>
              <a:chExt cx="11630857" cy="1618936"/>
            </a:xfrm>
          </p:grpSpPr>
          <p:sp>
            <p:nvSpPr>
              <p:cNvPr id="49" name="Freeform 48"/>
              <p:cNvSpPr/>
              <p:nvPr/>
            </p:nvSpPr>
            <p:spPr>
              <a:xfrm>
                <a:off x="-108520" y="2652276"/>
                <a:ext cx="3705726" cy="721895"/>
              </a:xfrm>
              <a:custGeom>
                <a:avLst/>
                <a:gdLst>
                  <a:gd name="connsiteX0" fmla="*/ 0 w 3705726"/>
                  <a:gd name="connsiteY0" fmla="*/ 0 h 721895"/>
                  <a:gd name="connsiteX1" fmla="*/ 3657600 w 3705726"/>
                  <a:gd name="connsiteY1" fmla="*/ 0 h 721895"/>
                  <a:gd name="connsiteX2" fmla="*/ 3609473 w 3705726"/>
                  <a:gd name="connsiteY2" fmla="*/ 156411 h 721895"/>
                  <a:gd name="connsiteX3" fmla="*/ 3693694 w 3705726"/>
                  <a:gd name="connsiteY3" fmla="*/ 216568 h 721895"/>
                  <a:gd name="connsiteX4" fmla="*/ 3657600 w 3705726"/>
                  <a:gd name="connsiteY4" fmla="*/ 348916 h 721895"/>
                  <a:gd name="connsiteX5" fmla="*/ 3705726 w 3705726"/>
                  <a:gd name="connsiteY5" fmla="*/ 421105 h 721895"/>
                  <a:gd name="connsiteX6" fmla="*/ 3585410 w 3705726"/>
                  <a:gd name="connsiteY6" fmla="*/ 493295 h 721895"/>
                  <a:gd name="connsiteX7" fmla="*/ 3669631 w 3705726"/>
                  <a:gd name="connsiteY7" fmla="*/ 565484 h 721895"/>
                  <a:gd name="connsiteX8" fmla="*/ 3621505 w 3705726"/>
                  <a:gd name="connsiteY8" fmla="*/ 625642 h 721895"/>
                  <a:gd name="connsiteX9" fmla="*/ 3657600 w 3705726"/>
                  <a:gd name="connsiteY9" fmla="*/ 721895 h 721895"/>
                  <a:gd name="connsiteX10" fmla="*/ 12031 w 3705726"/>
                  <a:gd name="connsiteY10" fmla="*/ 721895 h 721895"/>
                  <a:gd name="connsiteX11" fmla="*/ 0 w 3705726"/>
                  <a:gd name="connsiteY11" fmla="*/ 0 h 72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5726" h="721895">
                    <a:moveTo>
                      <a:pt x="0" y="0"/>
                    </a:moveTo>
                    <a:lnTo>
                      <a:pt x="3657600" y="0"/>
                    </a:lnTo>
                    <a:lnTo>
                      <a:pt x="3609473" y="156411"/>
                    </a:lnTo>
                    <a:lnTo>
                      <a:pt x="3693694" y="216568"/>
                    </a:lnTo>
                    <a:lnTo>
                      <a:pt x="3657600" y="348916"/>
                    </a:lnTo>
                    <a:lnTo>
                      <a:pt x="3705726" y="421105"/>
                    </a:lnTo>
                    <a:lnTo>
                      <a:pt x="3585410" y="493295"/>
                    </a:lnTo>
                    <a:lnTo>
                      <a:pt x="3669631" y="565484"/>
                    </a:lnTo>
                    <a:lnTo>
                      <a:pt x="3621505" y="625642"/>
                    </a:lnTo>
                    <a:lnTo>
                      <a:pt x="3657600" y="721895"/>
                    </a:lnTo>
                    <a:lnTo>
                      <a:pt x="12031" y="721895"/>
                    </a:lnTo>
                    <a:lnTo>
                      <a:pt x="0" y="0"/>
                    </a:lnTo>
                    <a:close/>
                  </a:path>
                </a:pathLst>
              </a:cu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6292933" y="2643565"/>
                <a:ext cx="2887579" cy="770021"/>
              </a:xfrm>
              <a:custGeom>
                <a:avLst/>
                <a:gdLst>
                  <a:gd name="connsiteX0" fmla="*/ 96252 w 2887579"/>
                  <a:gd name="connsiteY0" fmla="*/ 0 h 770021"/>
                  <a:gd name="connsiteX1" fmla="*/ 96252 w 2887579"/>
                  <a:gd name="connsiteY1" fmla="*/ 0 h 770021"/>
                  <a:gd name="connsiteX2" fmla="*/ 36095 w 2887579"/>
                  <a:gd name="connsiteY2" fmla="*/ 192506 h 770021"/>
                  <a:gd name="connsiteX3" fmla="*/ 96252 w 2887579"/>
                  <a:gd name="connsiteY3" fmla="*/ 276727 h 770021"/>
                  <a:gd name="connsiteX4" fmla="*/ 48126 w 2887579"/>
                  <a:gd name="connsiteY4" fmla="*/ 348916 h 770021"/>
                  <a:gd name="connsiteX5" fmla="*/ 108284 w 2887579"/>
                  <a:gd name="connsiteY5" fmla="*/ 433137 h 770021"/>
                  <a:gd name="connsiteX6" fmla="*/ 0 w 2887579"/>
                  <a:gd name="connsiteY6" fmla="*/ 553453 h 770021"/>
                  <a:gd name="connsiteX7" fmla="*/ 48126 w 2887579"/>
                  <a:gd name="connsiteY7" fmla="*/ 637674 h 770021"/>
                  <a:gd name="connsiteX8" fmla="*/ 12031 w 2887579"/>
                  <a:gd name="connsiteY8" fmla="*/ 673769 h 770021"/>
                  <a:gd name="connsiteX9" fmla="*/ 60158 w 2887579"/>
                  <a:gd name="connsiteY9" fmla="*/ 745958 h 770021"/>
                  <a:gd name="connsiteX10" fmla="*/ 2875547 w 2887579"/>
                  <a:gd name="connsiteY10" fmla="*/ 770021 h 770021"/>
                  <a:gd name="connsiteX11" fmla="*/ 2887579 w 2887579"/>
                  <a:gd name="connsiteY11" fmla="*/ 24063 h 770021"/>
                  <a:gd name="connsiteX12" fmla="*/ 96252 w 2887579"/>
                  <a:gd name="connsiteY12" fmla="*/ 0 h 77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579" h="770021">
                    <a:moveTo>
                      <a:pt x="96252" y="0"/>
                    </a:moveTo>
                    <a:lnTo>
                      <a:pt x="96252" y="0"/>
                    </a:lnTo>
                    <a:lnTo>
                      <a:pt x="36095" y="192506"/>
                    </a:lnTo>
                    <a:lnTo>
                      <a:pt x="96252" y="276727"/>
                    </a:lnTo>
                    <a:lnTo>
                      <a:pt x="48126" y="348916"/>
                    </a:lnTo>
                    <a:lnTo>
                      <a:pt x="108284" y="433137"/>
                    </a:lnTo>
                    <a:lnTo>
                      <a:pt x="0" y="553453"/>
                    </a:lnTo>
                    <a:lnTo>
                      <a:pt x="48126" y="637674"/>
                    </a:lnTo>
                    <a:lnTo>
                      <a:pt x="12031" y="673769"/>
                    </a:lnTo>
                    <a:lnTo>
                      <a:pt x="60158" y="745958"/>
                    </a:lnTo>
                    <a:lnTo>
                      <a:pt x="2875547" y="770021"/>
                    </a:lnTo>
                    <a:lnTo>
                      <a:pt x="2887579" y="24063"/>
                    </a:lnTo>
                    <a:lnTo>
                      <a:pt x="96252" y="0"/>
                    </a:lnTo>
                    <a:close/>
                  </a:path>
                </a:pathLst>
              </a:cu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205234">
                <a:off x="-1174081" y="2151485"/>
                <a:ext cx="3572653" cy="594683"/>
              </a:xfrm>
              <a:custGeom>
                <a:avLst/>
                <a:gdLst>
                  <a:gd name="connsiteX0" fmla="*/ 3573379 w 3573379"/>
                  <a:gd name="connsiteY0" fmla="*/ 517358 h 565484"/>
                  <a:gd name="connsiteX1" fmla="*/ 3573379 w 3573379"/>
                  <a:gd name="connsiteY1" fmla="*/ 0 h 565484"/>
                  <a:gd name="connsiteX2" fmla="*/ 0 w 3573379"/>
                  <a:gd name="connsiteY2" fmla="*/ 12032 h 565484"/>
                  <a:gd name="connsiteX3" fmla="*/ 0 w 3573379"/>
                  <a:gd name="connsiteY3" fmla="*/ 565484 h 565484"/>
                  <a:gd name="connsiteX4" fmla="*/ 3573379 w 3573379"/>
                  <a:gd name="connsiteY4" fmla="*/ 517358 h 565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3379" h="565484">
                    <a:moveTo>
                      <a:pt x="3573379" y="517358"/>
                    </a:moveTo>
                    <a:lnTo>
                      <a:pt x="3573379" y="0"/>
                    </a:lnTo>
                    <a:lnTo>
                      <a:pt x="0" y="12032"/>
                    </a:lnTo>
                    <a:lnTo>
                      <a:pt x="0" y="565484"/>
                    </a:lnTo>
                    <a:lnTo>
                      <a:pt x="3573379" y="51735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rot="21364096">
                <a:off x="7576456" y="2086790"/>
                <a:ext cx="2880320" cy="678723"/>
              </a:xfrm>
              <a:custGeom>
                <a:avLst/>
                <a:gdLst>
                  <a:gd name="connsiteX0" fmla="*/ 0 w 2815390"/>
                  <a:gd name="connsiteY0" fmla="*/ 0 h 577516"/>
                  <a:gd name="connsiteX1" fmla="*/ 0 w 2815390"/>
                  <a:gd name="connsiteY1" fmla="*/ 565485 h 577516"/>
                  <a:gd name="connsiteX2" fmla="*/ 2803358 w 2815390"/>
                  <a:gd name="connsiteY2" fmla="*/ 577516 h 577516"/>
                  <a:gd name="connsiteX3" fmla="*/ 2815390 w 2815390"/>
                  <a:gd name="connsiteY3" fmla="*/ 24064 h 577516"/>
                  <a:gd name="connsiteX4" fmla="*/ 0 w 2815390"/>
                  <a:gd name="connsiteY4" fmla="*/ 0 h 577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5390" h="577516">
                    <a:moveTo>
                      <a:pt x="0" y="0"/>
                    </a:moveTo>
                    <a:lnTo>
                      <a:pt x="0" y="565485"/>
                    </a:lnTo>
                    <a:lnTo>
                      <a:pt x="2803358" y="577516"/>
                    </a:lnTo>
                    <a:lnTo>
                      <a:pt x="2815390" y="2406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2358189" y="2261937"/>
                <a:ext cx="2502569" cy="1443789"/>
              </a:xfrm>
              <a:custGeom>
                <a:avLst/>
                <a:gdLst>
                  <a:gd name="connsiteX0" fmla="*/ 0 w 2502569"/>
                  <a:gd name="connsiteY0" fmla="*/ 541421 h 1443789"/>
                  <a:gd name="connsiteX1" fmla="*/ 48127 w 2502569"/>
                  <a:gd name="connsiteY1" fmla="*/ 721895 h 1443789"/>
                  <a:gd name="connsiteX2" fmla="*/ 132348 w 2502569"/>
                  <a:gd name="connsiteY2" fmla="*/ 818147 h 1443789"/>
                  <a:gd name="connsiteX3" fmla="*/ 348916 w 2502569"/>
                  <a:gd name="connsiteY3" fmla="*/ 866274 h 1443789"/>
                  <a:gd name="connsiteX4" fmla="*/ 866274 w 2502569"/>
                  <a:gd name="connsiteY4" fmla="*/ 866274 h 1443789"/>
                  <a:gd name="connsiteX5" fmla="*/ 1167064 w 2502569"/>
                  <a:gd name="connsiteY5" fmla="*/ 890337 h 1443789"/>
                  <a:gd name="connsiteX6" fmla="*/ 1191127 w 2502569"/>
                  <a:gd name="connsiteY6" fmla="*/ 974558 h 1443789"/>
                  <a:gd name="connsiteX7" fmla="*/ 1155032 w 2502569"/>
                  <a:gd name="connsiteY7" fmla="*/ 1022684 h 1443789"/>
                  <a:gd name="connsiteX8" fmla="*/ 1167064 w 2502569"/>
                  <a:gd name="connsiteY8" fmla="*/ 1106905 h 1443789"/>
                  <a:gd name="connsiteX9" fmla="*/ 1167064 w 2502569"/>
                  <a:gd name="connsiteY9" fmla="*/ 1106905 h 1443789"/>
                  <a:gd name="connsiteX10" fmla="*/ 1395664 w 2502569"/>
                  <a:gd name="connsiteY10" fmla="*/ 1239252 h 1443789"/>
                  <a:gd name="connsiteX11" fmla="*/ 1600200 w 2502569"/>
                  <a:gd name="connsiteY11" fmla="*/ 1371600 h 1443789"/>
                  <a:gd name="connsiteX12" fmla="*/ 1684422 w 2502569"/>
                  <a:gd name="connsiteY12" fmla="*/ 1395663 h 1443789"/>
                  <a:gd name="connsiteX13" fmla="*/ 1684422 w 2502569"/>
                  <a:gd name="connsiteY13" fmla="*/ 1395663 h 1443789"/>
                  <a:gd name="connsiteX14" fmla="*/ 1985211 w 2502569"/>
                  <a:gd name="connsiteY14" fmla="*/ 1419726 h 1443789"/>
                  <a:gd name="connsiteX15" fmla="*/ 2129590 w 2502569"/>
                  <a:gd name="connsiteY15" fmla="*/ 1443789 h 1443789"/>
                  <a:gd name="connsiteX16" fmla="*/ 2153653 w 2502569"/>
                  <a:gd name="connsiteY16" fmla="*/ 1443789 h 1443789"/>
                  <a:gd name="connsiteX17" fmla="*/ 2490537 w 2502569"/>
                  <a:gd name="connsiteY17" fmla="*/ 1419726 h 1443789"/>
                  <a:gd name="connsiteX18" fmla="*/ 2502569 w 2502569"/>
                  <a:gd name="connsiteY18" fmla="*/ 300789 h 1443789"/>
                  <a:gd name="connsiteX19" fmla="*/ 2177716 w 2502569"/>
                  <a:gd name="connsiteY19" fmla="*/ 300789 h 1443789"/>
                  <a:gd name="connsiteX20" fmla="*/ 1696453 w 2502569"/>
                  <a:gd name="connsiteY20" fmla="*/ 276726 h 1443789"/>
                  <a:gd name="connsiteX21" fmla="*/ 1299411 w 2502569"/>
                  <a:gd name="connsiteY21" fmla="*/ 168442 h 1443789"/>
                  <a:gd name="connsiteX22" fmla="*/ 914400 w 2502569"/>
                  <a:gd name="connsiteY22" fmla="*/ 96252 h 1443789"/>
                  <a:gd name="connsiteX23" fmla="*/ 312822 w 2502569"/>
                  <a:gd name="connsiteY23" fmla="*/ 48126 h 1443789"/>
                  <a:gd name="connsiteX24" fmla="*/ 36095 w 2502569"/>
                  <a:gd name="connsiteY24" fmla="*/ 0 h 1443789"/>
                  <a:gd name="connsiteX25" fmla="*/ 0 w 2502569"/>
                  <a:gd name="connsiteY25" fmla="*/ 637674 h 1443789"/>
                  <a:gd name="connsiteX26" fmla="*/ 24064 w 2502569"/>
                  <a:gd name="connsiteY26" fmla="*/ 685800 h 1443789"/>
                  <a:gd name="connsiteX27" fmla="*/ 204537 w 2502569"/>
                  <a:gd name="connsiteY27" fmla="*/ 866274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02569" h="1443789">
                    <a:moveTo>
                      <a:pt x="0" y="541421"/>
                    </a:moveTo>
                    <a:lnTo>
                      <a:pt x="48127" y="721895"/>
                    </a:lnTo>
                    <a:lnTo>
                      <a:pt x="132348" y="818147"/>
                    </a:lnTo>
                    <a:lnTo>
                      <a:pt x="348916" y="866274"/>
                    </a:lnTo>
                    <a:lnTo>
                      <a:pt x="866274" y="866274"/>
                    </a:lnTo>
                    <a:lnTo>
                      <a:pt x="1167064" y="890337"/>
                    </a:lnTo>
                    <a:lnTo>
                      <a:pt x="1191127" y="974558"/>
                    </a:lnTo>
                    <a:lnTo>
                      <a:pt x="1155032" y="1022684"/>
                    </a:lnTo>
                    <a:lnTo>
                      <a:pt x="1167064" y="1106905"/>
                    </a:lnTo>
                    <a:lnTo>
                      <a:pt x="1167064" y="1106905"/>
                    </a:lnTo>
                    <a:cubicBezTo>
                      <a:pt x="1243264" y="1151021"/>
                      <a:pt x="1321741" y="1191419"/>
                      <a:pt x="1395664" y="1239252"/>
                    </a:cubicBezTo>
                    <a:cubicBezTo>
                      <a:pt x="1463843" y="1283368"/>
                      <a:pt x="1520570" y="1355675"/>
                      <a:pt x="1600200" y="1371600"/>
                    </a:cubicBezTo>
                    <a:cubicBezTo>
                      <a:pt x="1669152" y="1385390"/>
                      <a:pt x="1642067" y="1374486"/>
                      <a:pt x="1684422" y="1395663"/>
                    </a:cubicBezTo>
                    <a:lnTo>
                      <a:pt x="1684422" y="1395663"/>
                    </a:lnTo>
                    <a:cubicBezTo>
                      <a:pt x="1880228" y="1428297"/>
                      <a:pt x="1780010" y="1419726"/>
                      <a:pt x="1985211" y="1419726"/>
                    </a:cubicBezTo>
                    <a:lnTo>
                      <a:pt x="2129590" y="1443789"/>
                    </a:lnTo>
                    <a:lnTo>
                      <a:pt x="2153653" y="1443789"/>
                    </a:lnTo>
                    <a:lnTo>
                      <a:pt x="2490537" y="1419726"/>
                    </a:lnTo>
                    <a:lnTo>
                      <a:pt x="2502569" y="300789"/>
                    </a:lnTo>
                    <a:lnTo>
                      <a:pt x="2177716" y="300789"/>
                    </a:lnTo>
                    <a:lnTo>
                      <a:pt x="1696453" y="276726"/>
                    </a:lnTo>
                    <a:lnTo>
                      <a:pt x="1299411" y="168442"/>
                    </a:lnTo>
                    <a:lnTo>
                      <a:pt x="914400" y="96252"/>
                    </a:lnTo>
                    <a:lnTo>
                      <a:pt x="312822" y="48126"/>
                    </a:lnTo>
                    <a:lnTo>
                      <a:pt x="36095" y="0"/>
                    </a:lnTo>
                    <a:lnTo>
                      <a:pt x="0" y="637674"/>
                    </a:lnTo>
                    <a:lnTo>
                      <a:pt x="24064" y="685800"/>
                    </a:lnTo>
                    <a:lnTo>
                      <a:pt x="204537" y="866274"/>
                    </a:lnTo>
                  </a:path>
                </a:pathLst>
              </a:cu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4824663" y="2177716"/>
                <a:ext cx="2779295" cy="1503947"/>
              </a:xfrm>
              <a:custGeom>
                <a:avLst/>
                <a:gdLst>
                  <a:gd name="connsiteX0" fmla="*/ 2779295 w 2779295"/>
                  <a:gd name="connsiteY0" fmla="*/ 661737 h 1503947"/>
                  <a:gd name="connsiteX1" fmla="*/ 2370221 w 2779295"/>
                  <a:gd name="connsiteY1" fmla="*/ 673768 h 1503947"/>
                  <a:gd name="connsiteX2" fmla="*/ 2310063 w 2779295"/>
                  <a:gd name="connsiteY2" fmla="*/ 782052 h 1503947"/>
                  <a:gd name="connsiteX3" fmla="*/ 2310063 w 2779295"/>
                  <a:gd name="connsiteY3" fmla="*/ 938463 h 1503947"/>
                  <a:gd name="connsiteX4" fmla="*/ 2153653 w 2779295"/>
                  <a:gd name="connsiteY4" fmla="*/ 1094873 h 1503947"/>
                  <a:gd name="connsiteX5" fmla="*/ 1684421 w 2779295"/>
                  <a:gd name="connsiteY5" fmla="*/ 1094873 h 1503947"/>
                  <a:gd name="connsiteX6" fmla="*/ 1515979 w 2779295"/>
                  <a:gd name="connsiteY6" fmla="*/ 1106905 h 1503947"/>
                  <a:gd name="connsiteX7" fmla="*/ 1528011 w 2779295"/>
                  <a:gd name="connsiteY7" fmla="*/ 1179095 h 1503947"/>
                  <a:gd name="connsiteX8" fmla="*/ 1479884 w 2779295"/>
                  <a:gd name="connsiteY8" fmla="*/ 1251284 h 1503947"/>
                  <a:gd name="connsiteX9" fmla="*/ 1203158 w 2779295"/>
                  <a:gd name="connsiteY9" fmla="*/ 1299410 h 1503947"/>
                  <a:gd name="connsiteX10" fmla="*/ 890337 w 2779295"/>
                  <a:gd name="connsiteY10" fmla="*/ 1407695 h 1503947"/>
                  <a:gd name="connsiteX11" fmla="*/ 252663 w 2779295"/>
                  <a:gd name="connsiteY11" fmla="*/ 1491916 h 1503947"/>
                  <a:gd name="connsiteX12" fmla="*/ 0 w 2779295"/>
                  <a:gd name="connsiteY12" fmla="*/ 1503947 h 1503947"/>
                  <a:gd name="connsiteX13" fmla="*/ 24063 w 2779295"/>
                  <a:gd name="connsiteY13" fmla="*/ 397042 h 1503947"/>
                  <a:gd name="connsiteX14" fmla="*/ 721895 w 2779295"/>
                  <a:gd name="connsiteY14" fmla="*/ 397042 h 1503947"/>
                  <a:gd name="connsiteX15" fmla="*/ 1347537 w 2779295"/>
                  <a:gd name="connsiteY15" fmla="*/ 360947 h 1503947"/>
                  <a:gd name="connsiteX16" fmla="*/ 1756611 w 2779295"/>
                  <a:gd name="connsiteY16" fmla="*/ 276726 h 1503947"/>
                  <a:gd name="connsiteX17" fmla="*/ 2334126 w 2779295"/>
                  <a:gd name="connsiteY17" fmla="*/ 168442 h 1503947"/>
                  <a:gd name="connsiteX18" fmla="*/ 2755232 w 2779295"/>
                  <a:gd name="connsiteY18" fmla="*/ 0 h 1503947"/>
                  <a:gd name="connsiteX19" fmla="*/ 2779295 w 2779295"/>
                  <a:gd name="connsiteY19" fmla="*/ 661737 h 150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9295" h="1503947">
                    <a:moveTo>
                      <a:pt x="2779295" y="661737"/>
                    </a:moveTo>
                    <a:lnTo>
                      <a:pt x="2370221" y="673768"/>
                    </a:lnTo>
                    <a:lnTo>
                      <a:pt x="2310063" y="782052"/>
                    </a:lnTo>
                    <a:lnTo>
                      <a:pt x="2310063" y="938463"/>
                    </a:lnTo>
                    <a:lnTo>
                      <a:pt x="2153653" y="1094873"/>
                    </a:lnTo>
                    <a:lnTo>
                      <a:pt x="1684421" y="1094873"/>
                    </a:lnTo>
                    <a:lnTo>
                      <a:pt x="1515979" y="1106905"/>
                    </a:lnTo>
                    <a:lnTo>
                      <a:pt x="1528011" y="1179095"/>
                    </a:lnTo>
                    <a:lnTo>
                      <a:pt x="1479884" y="1251284"/>
                    </a:lnTo>
                    <a:lnTo>
                      <a:pt x="1203158" y="1299410"/>
                    </a:lnTo>
                    <a:lnTo>
                      <a:pt x="890337" y="1407695"/>
                    </a:lnTo>
                    <a:lnTo>
                      <a:pt x="252663" y="1491916"/>
                    </a:lnTo>
                    <a:lnTo>
                      <a:pt x="0" y="1503947"/>
                    </a:lnTo>
                    <a:lnTo>
                      <a:pt x="24063" y="397042"/>
                    </a:lnTo>
                    <a:lnTo>
                      <a:pt x="721895" y="397042"/>
                    </a:lnTo>
                    <a:lnTo>
                      <a:pt x="1347537" y="360947"/>
                    </a:lnTo>
                    <a:lnTo>
                      <a:pt x="1756611" y="276726"/>
                    </a:lnTo>
                    <a:lnTo>
                      <a:pt x="2334126" y="168442"/>
                    </a:lnTo>
                    <a:lnTo>
                      <a:pt x="2755232" y="0"/>
                    </a:lnTo>
                    <a:lnTo>
                      <a:pt x="2779295" y="66173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987" name="Rectangle 3"/>
          <p:cNvSpPr>
            <a:spLocks noGrp="1" noChangeArrowheads="1"/>
          </p:cNvSpPr>
          <p:nvPr>
            <p:ph type="body" idx="1"/>
          </p:nvPr>
        </p:nvSpPr>
        <p:spPr>
          <a:xfrm>
            <a:off x="0" y="1628800"/>
            <a:ext cx="3203848" cy="5040559"/>
          </a:xfrm>
        </p:spPr>
        <p:txBody>
          <a:bodyPr>
            <a:normAutofit/>
          </a:bodyPr>
          <a:lstStyle/>
          <a:p>
            <a:pPr eaLnBrk="1" hangingPunct="1">
              <a:buFont typeface="Wingdings" pitchFamily="2" charset="2"/>
              <a:buChar char="Ø"/>
            </a:pPr>
            <a:r>
              <a:rPr lang="en-ZA" sz="1800" dirty="0" smtClean="0">
                <a:solidFill>
                  <a:srgbClr val="150C8E"/>
                </a:solidFill>
              </a:rPr>
              <a:t>As continents separate massive gorges form</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Water rushes off</a:t>
            </a:r>
          </a:p>
          <a:p>
            <a:pPr eaLnBrk="1" hangingPunct="1">
              <a:buNone/>
            </a:pPr>
            <a:r>
              <a:rPr lang="en-ZA" sz="1800" dirty="0" smtClean="0">
                <a:solidFill>
                  <a:srgbClr val="150C8E"/>
                </a:solidFill>
              </a:rPr>
              <a:t>     the continents</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Massive erosion beyond anything we can visualize occurs</a:t>
            </a:r>
          </a:p>
        </p:txBody>
      </p:sp>
      <p:pic>
        <p:nvPicPr>
          <p:cNvPr id="6146" name="Picture 2"/>
          <p:cNvPicPr>
            <a:picLocks noChangeAspect="1" noChangeArrowheads="1"/>
          </p:cNvPicPr>
          <p:nvPr/>
        </p:nvPicPr>
        <p:blipFill>
          <a:blip r:embed="rId10" cstate="print"/>
          <a:srcRect/>
          <a:stretch>
            <a:fillRect/>
          </a:stretch>
        </p:blipFill>
        <p:spPr bwMode="auto">
          <a:xfrm>
            <a:off x="6693277" y="4653136"/>
            <a:ext cx="2450723" cy="1687009"/>
          </a:xfrm>
          <a:prstGeom prst="rect">
            <a:avLst/>
          </a:prstGeom>
          <a:noFill/>
          <a:ln w="9525">
            <a:noFill/>
            <a:miter lim="800000"/>
            <a:headEnd/>
            <a:tailEnd/>
          </a:ln>
          <a:effectLst/>
        </p:spPr>
      </p:pic>
      <p:cxnSp>
        <p:nvCxnSpPr>
          <p:cNvPr id="56" name="Straight Arrow Connector 55"/>
          <p:cNvCxnSpPr/>
          <p:nvPr/>
        </p:nvCxnSpPr>
        <p:spPr>
          <a:xfrm>
            <a:off x="2267744" y="5661248"/>
            <a:ext cx="1296144" cy="360040"/>
          </a:xfrm>
          <a:prstGeom prst="straightConnector1">
            <a:avLst/>
          </a:prstGeom>
          <a:ln w="1016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10800000" flipV="1">
            <a:off x="5292080" y="4149080"/>
            <a:ext cx="1584176" cy="129614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33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fade">
                                      <p:cBhvr>
                                        <p:cTn id="11" dur="500"/>
                                        <p:tgtEl>
                                          <p:spTgt spid="51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987">
                                            <p:txEl>
                                              <p:pRg st="0" end="0"/>
                                            </p:txEl>
                                          </p:spTgt>
                                        </p:tgtEl>
                                        <p:attrNameLst>
                                          <p:attrName>style.visibility</p:attrName>
                                        </p:attrNameLst>
                                      </p:cBhvr>
                                      <p:to>
                                        <p:strVal val="visible"/>
                                      </p:to>
                                    </p:set>
                                    <p:animEffect transition="in" filter="fade">
                                      <p:cBhvr>
                                        <p:cTn id="23" dur="500"/>
                                        <p:tgtEl>
                                          <p:spTgt spid="41987">
                                            <p:txEl>
                                              <p:pRg st="0" end="0"/>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123"/>
                                        </p:tgtEl>
                                        <p:attrNameLst>
                                          <p:attrName>style.visibility</p:attrName>
                                        </p:attrNameLst>
                                      </p:cBhvr>
                                      <p:to>
                                        <p:strVal val="visible"/>
                                      </p:to>
                                    </p:set>
                                    <p:animEffect transition="in" filter="fade">
                                      <p:cBhvr>
                                        <p:cTn id="27" dur="500"/>
                                        <p:tgtEl>
                                          <p:spTgt spid="512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1987">
                                            <p:txEl>
                                              <p:pRg st="2" end="2"/>
                                            </p:txEl>
                                          </p:spTgt>
                                        </p:tgtEl>
                                        <p:attrNameLst>
                                          <p:attrName>style.visibility</p:attrName>
                                        </p:attrNameLst>
                                      </p:cBhvr>
                                      <p:to>
                                        <p:strVal val="visible"/>
                                      </p:to>
                                    </p:set>
                                    <p:animEffect transition="in" filter="fade">
                                      <p:cBhvr>
                                        <p:cTn id="35" dur="500"/>
                                        <p:tgtEl>
                                          <p:spTgt spid="41987">
                                            <p:txEl>
                                              <p:pRg st="2" end="2"/>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1987">
                                            <p:txEl>
                                              <p:pRg st="3" end="3"/>
                                            </p:txEl>
                                          </p:spTgt>
                                        </p:tgtEl>
                                        <p:attrNameLst>
                                          <p:attrName>style.visibility</p:attrName>
                                        </p:attrNameLst>
                                      </p:cBhvr>
                                      <p:to>
                                        <p:strVal val="visible"/>
                                      </p:to>
                                    </p:set>
                                    <p:animEffect transition="in" filter="fade">
                                      <p:cBhvr>
                                        <p:cTn id="39" dur="500"/>
                                        <p:tgtEl>
                                          <p:spTgt spid="41987">
                                            <p:txEl>
                                              <p:pRg st="3" end="3"/>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124"/>
                                        </p:tgtEl>
                                        <p:attrNameLst>
                                          <p:attrName>style.visibility</p:attrName>
                                        </p:attrNameLst>
                                      </p:cBhvr>
                                      <p:to>
                                        <p:strVal val="visible"/>
                                      </p:to>
                                    </p:set>
                                    <p:animEffect transition="in" filter="fade">
                                      <p:cBhvr>
                                        <p:cTn id="43" dur="500"/>
                                        <p:tgtEl>
                                          <p:spTgt spid="512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1987">
                                            <p:txEl>
                                              <p:pRg st="5" end="5"/>
                                            </p:txEl>
                                          </p:spTgt>
                                        </p:tgtEl>
                                        <p:attrNameLst>
                                          <p:attrName>style.visibility</p:attrName>
                                        </p:attrNameLst>
                                      </p:cBhvr>
                                      <p:to>
                                        <p:strVal val="visible"/>
                                      </p:to>
                                    </p:set>
                                    <p:animEffect transition="in" filter="fade">
                                      <p:cBhvr>
                                        <p:cTn id="51" dur="500"/>
                                        <p:tgtEl>
                                          <p:spTgt spid="41987">
                                            <p:txEl>
                                              <p:pRg st="5" end="5"/>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6146"/>
                                        </p:tgtEl>
                                        <p:attrNameLst>
                                          <p:attrName>style.visibility</p:attrName>
                                        </p:attrNameLst>
                                      </p:cBhvr>
                                      <p:to>
                                        <p:strVal val="visible"/>
                                      </p:to>
                                    </p:set>
                                    <p:animEffect transition="in" filter="fade">
                                      <p:cBhvr>
                                        <p:cTn id="59" dur="500"/>
                                        <p:tgtEl>
                                          <p:spTgt spid="6146"/>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125"/>
                                        </p:tgtEl>
                                        <p:attrNameLst>
                                          <p:attrName>style.visibility</p:attrName>
                                        </p:attrNameLst>
                                      </p:cBhvr>
                                      <p:to>
                                        <p:strVal val="visible"/>
                                      </p:to>
                                    </p:set>
                                    <p:animEffect transition="in" filter="fade">
                                      <p:cBhvr>
                                        <p:cTn id="63" dur="500"/>
                                        <p:tgtEl>
                                          <p:spTgt spid="5125"/>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5126"/>
                                        </p:tgtEl>
                                        <p:attrNameLst>
                                          <p:attrName>style.visibility</p:attrName>
                                        </p:attrNameLst>
                                      </p:cBhvr>
                                      <p:to>
                                        <p:strVal val="visible"/>
                                      </p:to>
                                    </p:set>
                                    <p:animEffect transition="in" filter="fade">
                                      <p:cBhvr>
                                        <p:cTn id="67" dur="500"/>
                                        <p:tgtEl>
                                          <p:spTgt spid="5126"/>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5127"/>
                                        </p:tgtEl>
                                        <p:attrNameLst>
                                          <p:attrName>style.visibility</p:attrName>
                                        </p:attrNameLst>
                                      </p:cBhvr>
                                      <p:to>
                                        <p:strVal val="visible"/>
                                      </p:to>
                                    </p:set>
                                    <p:animEffect transition="in" filter="fade">
                                      <p:cBhvr>
                                        <p:cTn id="71"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Ocean trenches</a:t>
            </a:r>
            <a:br>
              <a:rPr lang="en-ZA" sz="2400" b="1" dirty="0" smtClean="0">
                <a:solidFill>
                  <a:srgbClr val="002060"/>
                </a:solidFill>
              </a:rPr>
            </a:br>
            <a:r>
              <a:rPr lang="en-ZA" sz="2400" b="1" dirty="0" smtClean="0">
                <a:solidFill>
                  <a:srgbClr val="002060"/>
                </a:solidFill>
              </a:rPr>
              <a:t>Another source of drainage</a:t>
            </a:r>
          </a:p>
        </p:txBody>
      </p:sp>
      <p:sp>
        <p:nvSpPr>
          <p:cNvPr id="41987" name="Rectangle 3"/>
          <p:cNvSpPr>
            <a:spLocks noGrp="1" noChangeArrowheads="1"/>
          </p:cNvSpPr>
          <p:nvPr>
            <p:ph type="body" idx="1"/>
          </p:nvPr>
        </p:nvSpPr>
        <p:spPr>
          <a:xfrm>
            <a:off x="0" y="1628801"/>
            <a:ext cx="4499992" cy="4800596"/>
          </a:xfrm>
        </p:spPr>
        <p:txBody>
          <a:bodyPr/>
          <a:lstStyle/>
          <a:p>
            <a:pPr eaLnBrk="1" hangingPunct="1">
              <a:buFont typeface="Wingdings" pitchFamily="2" charset="2"/>
              <a:buChar char="Ø"/>
            </a:pPr>
            <a:r>
              <a:rPr lang="en-ZA" sz="1800" dirty="0" smtClean="0">
                <a:solidFill>
                  <a:srgbClr val="150C8E"/>
                </a:solidFill>
              </a:rPr>
              <a:t>The Mariana Trench is 11,000 m deep</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Seemingly concurrently with continental separation trenches were also formed further draining water off the continents</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The volume of the seas is MUCH greater than the volume of the continents</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Easy to postulate rapid and dramatic drainage</a:t>
            </a:r>
          </a:p>
          <a:p>
            <a:pPr eaLnBrk="1" hangingPunct="1">
              <a:buNone/>
            </a:pPr>
            <a:endParaRPr lang="en-ZA" sz="1800" dirty="0" smtClean="0">
              <a:solidFill>
                <a:srgbClr val="150C8E"/>
              </a:solidFill>
            </a:endParaRPr>
          </a:p>
        </p:txBody>
      </p:sp>
      <p:pic>
        <p:nvPicPr>
          <p:cNvPr id="49154" name="Picture 2"/>
          <p:cNvPicPr>
            <a:picLocks noChangeAspect="1" noChangeArrowheads="1"/>
          </p:cNvPicPr>
          <p:nvPr/>
        </p:nvPicPr>
        <p:blipFill>
          <a:blip r:embed="rId3" cstate="print"/>
          <a:srcRect/>
          <a:stretch>
            <a:fillRect/>
          </a:stretch>
        </p:blipFill>
        <p:spPr bwMode="auto">
          <a:xfrm>
            <a:off x="4932040" y="1382453"/>
            <a:ext cx="4211959" cy="5475547"/>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4932040" y="3724589"/>
            <a:ext cx="4211959" cy="3133411"/>
          </a:xfrm>
          <a:prstGeom prst="rect">
            <a:avLst/>
          </a:prstGeom>
          <a:noFill/>
          <a:ln w="9525">
            <a:noFill/>
            <a:miter lim="800000"/>
            <a:headEnd/>
            <a:tailEnd/>
          </a:ln>
          <a:effectLst/>
        </p:spPr>
      </p:pic>
      <p:sp>
        <p:nvSpPr>
          <p:cNvPr id="2" name="Rectangle 1"/>
          <p:cNvSpPr/>
          <p:nvPr/>
        </p:nvSpPr>
        <p:spPr>
          <a:xfrm>
            <a:off x="4932040" y="1382453"/>
            <a:ext cx="4211959" cy="234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57015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1000"/>
                                        <p:tgtEl>
                                          <p:spTgt spid="4915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1000"/>
                                        <p:tgtEl>
                                          <p:spTgt spid="41987">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1000"/>
                                        <p:tgtEl>
                                          <p:spTgt spid="41987">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1000"/>
                                        <p:tgtEl>
                                          <p:spTgt spid="41987">
                                            <p:txEl>
                                              <p:pRg st="4" end="4"/>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1987">
                                            <p:txEl>
                                              <p:pRg st="6" end="6"/>
                                            </p:txEl>
                                          </p:spTgt>
                                        </p:tgtEl>
                                        <p:attrNameLst>
                                          <p:attrName>style.visibility</p:attrName>
                                        </p:attrNameLst>
                                      </p:cBhvr>
                                      <p:to>
                                        <p:strVal val="visible"/>
                                      </p:to>
                                    </p:set>
                                    <p:animEffect transition="in" filter="fade">
                                      <p:cBhvr>
                                        <p:cTn id="23" dur="1000"/>
                                        <p:tgtEl>
                                          <p:spTgt spid="41987">
                                            <p:txEl>
                                              <p:pRg st="6" end="6"/>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7544" y="188640"/>
            <a:ext cx="6543692" cy="1143000"/>
          </a:xfrm>
        </p:spPr>
        <p:txBody>
          <a:bodyPr anchor="t" anchorCtr="0">
            <a:normAutofit fontScale="90000"/>
          </a:bodyPr>
          <a:lstStyle/>
          <a:p>
            <a:pPr algn="l" eaLnBrk="1" hangingPunct="1"/>
            <a:r>
              <a:rPr lang="en-ZA" sz="2400" b="1" dirty="0" smtClean="0">
                <a:solidFill>
                  <a:srgbClr val="002060"/>
                </a:solidFill>
              </a:rPr>
              <a:t>Continental separation</a:t>
            </a:r>
            <a:br>
              <a:rPr lang="en-ZA" sz="2400" b="1" dirty="0" smtClean="0">
                <a:solidFill>
                  <a:srgbClr val="002060"/>
                </a:solidFill>
              </a:rPr>
            </a:br>
            <a:r>
              <a:rPr lang="en-ZA" sz="2400" b="1" dirty="0" smtClean="0">
                <a:solidFill>
                  <a:srgbClr val="002060"/>
                </a:solidFill>
              </a:rPr>
              <a:t>Hypothesis for displacement</a:t>
            </a:r>
            <a:br>
              <a:rPr lang="en-ZA" sz="2400" b="1" dirty="0" smtClean="0">
                <a:solidFill>
                  <a:srgbClr val="002060"/>
                </a:solidFill>
              </a:rPr>
            </a:br>
            <a:r>
              <a:rPr lang="en-ZA" sz="2400" b="1" dirty="0" smtClean="0">
                <a:solidFill>
                  <a:srgbClr val="002060"/>
                </a:solidFill>
              </a:rPr>
              <a:t>Fly-by of large space object</a:t>
            </a:r>
          </a:p>
        </p:txBody>
      </p:sp>
      <p:sp>
        <p:nvSpPr>
          <p:cNvPr id="41987" name="Rectangle 3"/>
          <p:cNvSpPr>
            <a:spLocks noGrp="1" noChangeArrowheads="1"/>
          </p:cNvSpPr>
          <p:nvPr>
            <p:ph type="body" idx="1"/>
          </p:nvPr>
        </p:nvSpPr>
        <p:spPr>
          <a:xfrm>
            <a:off x="0" y="1628800"/>
            <a:ext cx="4860032" cy="5040559"/>
          </a:xfrm>
        </p:spPr>
        <p:txBody>
          <a:bodyPr>
            <a:normAutofit fontScale="92500" lnSpcReduction="10000"/>
          </a:bodyPr>
          <a:lstStyle/>
          <a:p>
            <a:pPr eaLnBrk="1" hangingPunct="1">
              <a:buFont typeface="Wingdings" pitchFamily="2" charset="2"/>
              <a:buChar char="Ø"/>
            </a:pPr>
            <a:r>
              <a:rPr lang="en-ZA" sz="1800" dirty="0" smtClean="0">
                <a:solidFill>
                  <a:srgbClr val="150C8E"/>
                </a:solidFill>
              </a:rPr>
              <a:t>Theories that earth’s axis was once</a:t>
            </a:r>
          </a:p>
          <a:p>
            <a:pPr eaLnBrk="1" hangingPunct="1">
              <a:buNone/>
            </a:pPr>
            <a:r>
              <a:rPr lang="en-ZA" sz="1800" dirty="0" smtClean="0">
                <a:solidFill>
                  <a:srgbClr val="150C8E"/>
                </a:solidFill>
              </a:rPr>
              <a:t>      vertical</a:t>
            </a:r>
          </a:p>
          <a:p>
            <a:pPr eaLnBrk="1" hangingPunct="1">
              <a:buNone/>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That orbit of sun was not elliptical</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That a year was exactly 360 days</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A large comet or other space object</a:t>
            </a:r>
          </a:p>
          <a:p>
            <a:pPr eaLnBrk="1" hangingPunct="1">
              <a:buNone/>
            </a:pPr>
            <a:r>
              <a:rPr lang="en-ZA" sz="1800" dirty="0" smtClean="0">
                <a:solidFill>
                  <a:srgbClr val="150C8E"/>
                </a:solidFill>
              </a:rPr>
              <a:t>     that exerted massive gravitational</a:t>
            </a:r>
          </a:p>
          <a:p>
            <a:pPr eaLnBrk="1" hangingPunct="1">
              <a:buNone/>
            </a:pPr>
            <a:r>
              <a:rPr lang="en-ZA" sz="1800" dirty="0" smtClean="0">
                <a:solidFill>
                  <a:srgbClr val="150C8E"/>
                </a:solidFill>
              </a:rPr>
              <a:t>      pull on the earth could pull the earth</a:t>
            </a:r>
          </a:p>
          <a:p>
            <a:pPr eaLnBrk="1" hangingPunct="1">
              <a:buNone/>
            </a:pPr>
            <a:r>
              <a:rPr lang="en-ZA" sz="1800" dirty="0" smtClean="0">
                <a:solidFill>
                  <a:srgbClr val="150C8E"/>
                </a:solidFill>
              </a:rPr>
              <a:t>       out of a circular orbit around the sun </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AND cause the earth to tilt on its axis, one theory says close to 30 degrees originally</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WHY NOT?</a:t>
            </a:r>
          </a:p>
        </p:txBody>
      </p:sp>
      <p:pic>
        <p:nvPicPr>
          <p:cNvPr id="4098" name="Picture 2"/>
          <p:cNvPicPr>
            <a:picLocks noChangeAspect="1" noChangeArrowheads="1"/>
          </p:cNvPicPr>
          <p:nvPr/>
        </p:nvPicPr>
        <p:blipFill>
          <a:blip r:embed="rId3" cstate="print"/>
          <a:srcRect/>
          <a:stretch>
            <a:fillRect/>
          </a:stretch>
        </p:blipFill>
        <p:spPr bwMode="auto">
          <a:xfrm>
            <a:off x="5148064" y="1556791"/>
            <a:ext cx="3813051" cy="302880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4935558" y="4581128"/>
            <a:ext cx="4057952" cy="2276872"/>
          </a:xfrm>
          <a:prstGeom prst="rect">
            <a:avLst/>
          </a:prstGeom>
          <a:noFill/>
        </p:spPr>
      </p:pic>
    </p:spTree>
    <p:extLst>
      <p:ext uri="{BB962C8B-B14F-4D97-AF65-F5344CB8AC3E}">
        <p14:creationId xmlns:p14="http://schemas.microsoft.com/office/powerpoint/2010/main" val="59876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1000"/>
                                        <p:tgtEl>
                                          <p:spTgt spid="4198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987">
                                            <p:txEl>
                                              <p:pRg st="1" end="1"/>
                                            </p:txEl>
                                          </p:spTgt>
                                        </p:tgtEl>
                                        <p:attrNameLst>
                                          <p:attrName>style.visibility</p:attrName>
                                        </p:attrNameLst>
                                      </p:cBhvr>
                                      <p:to>
                                        <p:strVal val="visible"/>
                                      </p:to>
                                    </p:set>
                                    <p:animEffect transition="in" filter="fade">
                                      <p:cBhvr>
                                        <p:cTn id="10" dur="1000"/>
                                        <p:tgtEl>
                                          <p:spTgt spid="41987">
                                            <p:txEl>
                                              <p:pRg st="1" end="1"/>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41987">
                                            <p:txEl>
                                              <p:pRg st="3" end="3"/>
                                            </p:txEl>
                                          </p:spTgt>
                                        </p:tgtEl>
                                        <p:attrNameLst>
                                          <p:attrName>style.visibility</p:attrName>
                                        </p:attrNameLst>
                                      </p:cBhvr>
                                      <p:to>
                                        <p:strVal val="visible"/>
                                      </p:to>
                                    </p:set>
                                    <p:animEffect transition="in" filter="fade">
                                      <p:cBhvr>
                                        <p:cTn id="18" dur="1000"/>
                                        <p:tgtEl>
                                          <p:spTgt spid="41987">
                                            <p:txEl>
                                              <p:pRg st="3" end="3"/>
                                            </p:txEl>
                                          </p:spTgt>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41987">
                                            <p:txEl>
                                              <p:pRg st="5" end="5"/>
                                            </p:txEl>
                                          </p:spTgt>
                                        </p:tgtEl>
                                        <p:attrNameLst>
                                          <p:attrName>style.visibility</p:attrName>
                                        </p:attrNameLst>
                                      </p:cBhvr>
                                      <p:to>
                                        <p:strVal val="visible"/>
                                      </p:to>
                                    </p:set>
                                    <p:animEffect transition="in" filter="fade">
                                      <p:cBhvr>
                                        <p:cTn id="22" dur="1000"/>
                                        <p:tgtEl>
                                          <p:spTgt spid="41987">
                                            <p:txEl>
                                              <p:pRg st="5" end="5"/>
                                            </p:txEl>
                                          </p:spTgt>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41987">
                                            <p:txEl>
                                              <p:pRg st="7" end="7"/>
                                            </p:txEl>
                                          </p:spTgt>
                                        </p:tgtEl>
                                        <p:attrNameLst>
                                          <p:attrName>style.visibility</p:attrName>
                                        </p:attrNameLst>
                                      </p:cBhvr>
                                      <p:to>
                                        <p:strVal val="visible"/>
                                      </p:to>
                                    </p:set>
                                    <p:animEffect transition="in" filter="fade">
                                      <p:cBhvr>
                                        <p:cTn id="26" dur="1000"/>
                                        <p:tgtEl>
                                          <p:spTgt spid="41987">
                                            <p:txEl>
                                              <p:pRg st="7" end="7"/>
                                            </p:txEl>
                                          </p:spTgt>
                                        </p:tgtEl>
                                      </p:cBhvr>
                                    </p:animEffect>
                                  </p:childTnLst>
                                </p:cTn>
                              </p:par>
                            </p:childTnLst>
                          </p:cTn>
                        </p:par>
                        <p:par>
                          <p:cTn id="27" fill="hold">
                            <p:stCondLst>
                              <p:cond delay="5000"/>
                            </p:stCondLst>
                            <p:childTnLst>
                              <p:par>
                                <p:cTn id="28" presetID="10" presetClass="entr" presetSubtype="0" fill="hold" nodeType="afterEffect">
                                  <p:stCondLst>
                                    <p:cond delay="0"/>
                                  </p:stCondLst>
                                  <p:childTnLst>
                                    <p:set>
                                      <p:cBhvr>
                                        <p:cTn id="29" dur="1" fill="hold">
                                          <p:stCondLst>
                                            <p:cond delay="0"/>
                                          </p:stCondLst>
                                        </p:cTn>
                                        <p:tgtEl>
                                          <p:spTgt spid="41987">
                                            <p:txEl>
                                              <p:pRg st="8" end="8"/>
                                            </p:txEl>
                                          </p:spTgt>
                                        </p:tgtEl>
                                        <p:attrNameLst>
                                          <p:attrName>style.visibility</p:attrName>
                                        </p:attrNameLst>
                                      </p:cBhvr>
                                      <p:to>
                                        <p:strVal val="visible"/>
                                      </p:to>
                                    </p:set>
                                    <p:animEffect transition="in" filter="fade">
                                      <p:cBhvr>
                                        <p:cTn id="30" dur="1000"/>
                                        <p:tgtEl>
                                          <p:spTgt spid="41987">
                                            <p:txEl>
                                              <p:pRg st="8" end="8"/>
                                            </p:txEl>
                                          </p:spTgt>
                                        </p:tgtEl>
                                      </p:cBhvr>
                                    </p:animEffect>
                                  </p:childTnLst>
                                </p:cTn>
                              </p:par>
                            </p:childTnLst>
                          </p:cTn>
                        </p:par>
                        <p:par>
                          <p:cTn id="31" fill="hold">
                            <p:stCondLst>
                              <p:cond delay="6000"/>
                            </p:stCondLst>
                            <p:childTnLst>
                              <p:par>
                                <p:cTn id="32" presetID="10" presetClass="entr" presetSubtype="0" fill="hold" nodeType="afterEffect">
                                  <p:stCondLst>
                                    <p:cond delay="0"/>
                                  </p:stCondLst>
                                  <p:childTnLst>
                                    <p:set>
                                      <p:cBhvr>
                                        <p:cTn id="33" dur="1" fill="hold">
                                          <p:stCondLst>
                                            <p:cond delay="0"/>
                                          </p:stCondLst>
                                        </p:cTn>
                                        <p:tgtEl>
                                          <p:spTgt spid="41987">
                                            <p:txEl>
                                              <p:pRg st="9" end="9"/>
                                            </p:txEl>
                                          </p:spTgt>
                                        </p:tgtEl>
                                        <p:attrNameLst>
                                          <p:attrName>style.visibility</p:attrName>
                                        </p:attrNameLst>
                                      </p:cBhvr>
                                      <p:to>
                                        <p:strVal val="visible"/>
                                      </p:to>
                                    </p:set>
                                    <p:animEffect transition="in" filter="fade">
                                      <p:cBhvr>
                                        <p:cTn id="34" dur="1000"/>
                                        <p:tgtEl>
                                          <p:spTgt spid="41987">
                                            <p:txEl>
                                              <p:pRg st="9" end="9"/>
                                            </p:txEl>
                                          </p:spTgt>
                                        </p:tgtEl>
                                      </p:cBhvr>
                                    </p:animEffect>
                                  </p:childTnLst>
                                </p:cTn>
                              </p:par>
                            </p:childTnLst>
                          </p:cTn>
                        </p:par>
                        <p:par>
                          <p:cTn id="35" fill="hold">
                            <p:stCondLst>
                              <p:cond delay="7000"/>
                            </p:stCondLst>
                            <p:childTnLst>
                              <p:par>
                                <p:cTn id="36" presetID="10" presetClass="entr" presetSubtype="0" fill="hold" nodeType="afterEffect">
                                  <p:stCondLst>
                                    <p:cond delay="0"/>
                                  </p:stCondLst>
                                  <p:childTnLst>
                                    <p:set>
                                      <p:cBhvr>
                                        <p:cTn id="37" dur="1" fill="hold">
                                          <p:stCondLst>
                                            <p:cond delay="0"/>
                                          </p:stCondLst>
                                        </p:cTn>
                                        <p:tgtEl>
                                          <p:spTgt spid="41987">
                                            <p:txEl>
                                              <p:pRg st="10" end="10"/>
                                            </p:txEl>
                                          </p:spTgt>
                                        </p:tgtEl>
                                        <p:attrNameLst>
                                          <p:attrName>style.visibility</p:attrName>
                                        </p:attrNameLst>
                                      </p:cBhvr>
                                      <p:to>
                                        <p:strVal val="visible"/>
                                      </p:to>
                                    </p:set>
                                    <p:animEffect transition="in" filter="fade">
                                      <p:cBhvr>
                                        <p:cTn id="38" dur="1000"/>
                                        <p:tgtEl>
                                          <p:spTgt spid="41987">
                                            <p:txEl>
                                              <p:pRg st="10" end="10"/>
                                            </p:txEl>
                                          </p:spTgt>
                                        </p:tgtEl>
                                      </p:cBhvr>
                                    </p:animEffect>
                                  </p:childTnLst>
                                </p:cTn>
                              </p:par>
                            </p:childTnLst>
                          </p:cTn>
                        </p:par>
                        <p:par>
                          <p:cTn id="39" fill="hold">
                            <p:stCondLst>
                              <p:cond delay="8000"/>
                            </p:stCondLst>
                            <p:childTnLst>
                              <p:par>
                                <p:cTn id="40" presetID="10" presetClass="entr" presetSubtype="0" fill="hold" nodeType="afterEffect">
                                  <p:stCondLst>
                                    <p:cond delay="0"/>
                                  </p:stCondLst>
                                  <p:childTnLst>
                                    <p:set>
                                      <p:cBhvr>
                                        <p:cTn id="41" dur="1" fill="hold">
                                          <p:stCondLst>
                                            <p:cond delay="0"/>
                                          </p:stCondLst>
                                        </p:cTn>
                                        <p:tgtEl>
                                          <p:spTgt spid="41987">
                                            <p:txEl>
                                              <p:pRg st="12" end="12"/>
                                            </p:txEl>
                                          </p:spTgt>
                                        </p:tgtEl>
                                        <p:attrNameLst>
                                          <p:attrName>style.visibility</p:attrName>
                                        </p:attrNameLst>
                                      </p:cBhvr>
                                      <p:to>
                                        <p:strVal val="visible"/>
                                      </p:to>
                                    </p:set>
                                    <p:animEffect transition="in" filter="fade">
                                      <p:cBhvr>
                                        <p:cTn id="42" dur="1000"/>
                                        <p:tgtEl>
                                          <p:spTgt spid="41987">
                                            <p:txEl>
                                              <p:pRg st="12" end="12"/>
                                            </p:txEl>
                                          </p:spTgt>
                                        </p:tgtEl>
                                      </p:cBhvr>
                                    </p:animEffect>
                                  </p:childTnLst>
                                </p:cTn>
                              </p:par>
                            </p:childTnLst>
                          </p:cTn>
                        </p:par>
                        <p:par>
                          <p:cTn id="43" fill="hold">
                            <p:stCondLst>
                              <p:cond delay="9000"/>
                            </p:stCondLst>
                            <p:childTnLst>
                              <p:par>
                                <p:cTn id="44" presetID="10" presetClass="entr" presetSubtype="0" fill="hold" nodeType="afterEffect">
                                  <p:stCondLst>
                                    <p:cond delay="0"/>
                                  </p:stCondLst>
                                  <p:childTnLst>
                                    <p:set>
                                      <p:cBhvr>
                                        <p:cTn id="45" dur="1" fill="hold">
                                          <p:stCondLst>
                                            <p:cond delay="0"/>
                                          </p:stCondLst>
                                        </p:cTn>
                                        <p:tgtEl>
                                          <p:spTgt spid="41987">
                                            <p:txEl>
                                              <p:pRg st="14" end="14"/>
                                            </p:txEl>
                                          </p:spTgt>
                                        </p:tgtEl>
                                        <p:attrNameLst>
                                          <p:attrName>style.visibility</p:attrName>
                                        </p:attrNameLst>
                                      </p:cBhvr>
                                      <p:to>
                                        <p:strVal val="visible"/>
                                      </p:to>
                                    </p:set>
                                    <p:animEffect transition="in" filter="fade">
                                      <p:cBhvr>
                                        <p:cTn id="46" dur="1000"/>
                                        <p:tgtEl>
                                          <p:spTgt spid="4198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p:cNvPicPr>
            <a:picLocks noChangeAspect="1" noChangeArrowheads="1"/>
          </p:cNvPicPr>
          <p:nvPr/>
        </p:nvPicPr>
        <p:blipFill>
          <a:blip r:embed="rId3" cstate="print"/>
          <a:srcRect/>
          <a:stretch>
            <a:fillRect/>
          </a:stretch>
        </p:blipFill>
        <p:spPr bwMode="auto">
          <a:xfrm>
            <a:off x="5868144" y="6175027"/>
            <a:ext cx="2232248" cy="585788"/>
          </a:xfrm>
          <a:prstGeom prst="rect">
            <a:avLst/>
          </a:prstGeom>
          <a:noFill/>
          <a:ln w="9525">
            <a:noFill/>
            <a:miter lim="800000"/>
            <a:headEnd/>
            <a:tailEnd/>
          </a:ln>
          <a:effectLst/>
        </p:spPr>
      </p:pic>
      <p:cxnSp>
        <p:nvCxnSpPr>
          <p:cNvPr id="7" name="Straight Connector 6"/>
          <p:cNvCxnSpPr/>
          <p:nvPr/>
        </p:nvCxnSpPr>
        <p:spPr>
          <a:xfrm rot="5400000" flipH="1">
            <a:off x="5893265" y="5221515"/>
            <a:ext cx="48069" cy="298265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1986" name="Rectangle 2"/>
          <p:cNvSpPr>
            <a:spLocks noGrp="1" noChangeArrowheads="1"/>
          </p:cNvSpPr>
          <p:nvPr>
            <p:ph type="title"/>
          </p:nvPr>
        </p:nvSpPr>
        <p:spPr>
          <a:xfrm>
            <a:off x="457200" y="274638"/>
            <a:ext cx="6347048" cy="1143000"/>
          </a:xfrm>
        </p:spPr>
        <p:txBody>
          <a:bodyPr anchor="t" anchorCtr="0">
            <a:normAutofit/>
          </a:bodyPr>
          <a:lstStyle/>
          <a:p>
            <a:pPr algn="l"/>
            <a:r>
              <a:rPr lang="en-ZA" sz="2400" b="1" dirty="0" smtClean="0">
                <a:solidFill>
                  <a:schemeClr val="tx2"/>
                </a:solidFill>
              </a:rPr>
              <a:t>The age of all this?</a:t>
            </a:r>
            <a:endParaRPr lang="en-ZA" sz="2400" b="1" dirty="0" smtClean="0">
              <a:solidFill>
                <a:srgbClr val="002060"/>
              </a:solidFill>
            </a:endParaRPr>
          </a:p>
        </p:txBody>
      </p:sp>
      <p:pic>
        <p:nvPicPr>
          <p:cNvPr id="19459" name="Picture 3"/>
          <p:cNvPicPr>
            <a:picLocks noChangeAspect="1" noChangeArrowheads="1"/>
          </p:cNvPicPr>
          <p:nvPr/>
        </p:nvPicPr>
        <p:blipFill>
          <a:blip r:embed="rId4" cstate="print"/>
          <a:srcRect/>
          <a:stretch>
            <a:fillRect/>
          </a:stretch>
        </p:blipFill>
        <p:spPr bwMode="auto">
          <a:xfrm>
            <a:off x="7501162" y="4365104"/>
            <a:ext cx="1642837" cy="2492896"/>
          </a:xfrm>
          <a:prstGeom prst="rect">
            <a:avLst/>
          </a:prstGeom>
          <a:noFill/>
          <a:ln w="9525">
            <a:noFill/>
            <a:miter lim="800000"/>
            <a:headEnd/>
            <a:tailEnd/>
          </a:ln>
          <a:effectLst/>
        </p:spPr>
      </p:pic>
      <p:pic>
        <p:nvPicPr>
          <p:cNvPr id="19460" name="Picture 4"/>
          <p:cNvPicPr>
            <a:picLocks noChangeAspect="1" noChangeArrowheads="1"/>
          </p:cNvPicPr>
          <p:nvPr/>
        </p:nvPicPr>
        <p:blipFill>
          <a:blip r:embed="rId5" cstate="print"/>
          <a:srcRect/>
          <a:stretch>
            <a:fillRect/>
          </a:stretch>
        </p:blipFill>
        <p:spPr bwMode="auto">
          <a:xfrm>
            <a:off x="6281747" y="5805265"/>
            <a:ext cx="1202665" cy="792087"/>
          </a:xfrm>
          <a:prstGeom prst="rect">
            <a:avLst/>
          </a:prstGeom>
          <a:noFill/>
          <a:ln w="9525">
            <a:noFill/>
            <a:miter lim="800000"/>
            <a:headEnd/>
            <a:tailEnd/>
          </a:ln>
          <a:effectLst/>
        </p:spPr>
      </p:pic>
      <p:pic>
        <p:nvPicPr>
          <p:cNvPr id="11" name="Picture 2"/>
          <p:cNvPicPr>
            <a:picLocks noChangeAspect="1" noChangeArrowheads="1"/>
          </p:cNvPicPr>
          <p:nvPr/>
        </p:nvPicPr>
        <p:blipFill>
          <a:blip r:embed="rId6" cstate="print"/>
          <a:srcRect/>
          <a:stretch>
            <a:fillRect/>
          </a:stretch>
        </p:blipFill>
        <p:spPr bwMode="auto">
          <a:xfrm>
            <a:off x="0" y="1412775"/>
            <a:ext cx="2601889" cy="1951417"/>
          </a:xfrm>
          <a:prstGeom prst="rect">
            <a:avLst/>
          </a:prstGeom>
          <a:noFill/>
          <a:ln w="9525">
            <a:noFill/>
            <a:miter lim="800000"/>
            <a:headEnd/>
            <a:tailEnd/>
          </a:ln>
          <a:effectLst/>
        </p:spPr>
      </p:pic>
      <p:pic>
        <p:nvPicPr>
          <p:cNvPr id="12" name="Picture 2"/>
          <p:cNvPicPr>
            <a:picLocks noChangeAspect="1" noChangeArrowheads="1"/>
          </p:cNvPicPr>
          <p:nvPr/>
        </p:nvPicPr>
        <p:blipFill>
          <a:blip r:embed="rId7" cstate="print"/>
          <a:srcRect/>
          <a:stretch>
            <a:fillRect/>
          </a:stretch>
        </p:blipFill>
        <p:spPr bwMode="auto">
          <a:xfrm>
            <a:off x="0" y="5077983"/>
            <a:ext cx="2950117" cy="1780017"/>
          </a:xfrm>
          <a:prstGeom prst="rect">
            <a:avLst/>
          </a:prstGeom>
          <a:noFill/>
          <a:ln w="9525">
            <a:noFill/>
            <a:miter lim="800000"/>
            <a:headEnd/>
            <a:tailEnd/>
          </a:ln>
          <a:effectLst/>
        </p:spPr>
      </p:pic>
      <p:pic>
        <p:nvPicPr>
          <p:cNvPr id="13" name="Picture 2"/>
          <p:cNvPicPr>
            <a:picLocks noChangeAspect="1" noChangeArrowheads="1"/>
          </p:cNvPicPr>
          <p:nvPr/>
        </p:nvPicPr>
        <p:blipFill>
          <a:blip r:embed="rId8" cstate="print"/>
          <a:srcRect/>
          <a:stretch>
            <a:fillRect/>
          </a:stretch>
        </p:blipFill>
        <p:spPr bwMode="auto">
          <a:xfrm>
            <a:off x="3630" y="3364193"/>
            <a:ext cx="2304256" cy="1713790"/>
          </a:xfrm>
          <a:prstGeom prst="rect">
            <a:avLst/>
          </a:prstGeom>
          <a:noFill/>
          <a:ln w="9525">
            <a:noFill/>
            <a:miter lim="800000"/>
            <a:headEnd/>
            <a:tailEnd/>
          </a:ln>
          <a:effectLst/>
        </p:spPr>
      </p:pic>
      <p:pic>
        <p:nvPicPr>
          <p:cNvPr id="14" name="Picture 3"/>
          <p:cNvPicPr>
            <a:picLocks noChangeAspect="1" noChangeArrowheads="1"/>
          </p:cNvPicPr>
          <p:nvPr/>
        </p:nvPicPr>
        <p:blipFill>
          <a:blip r:embed="rId9" cstate="print"/>
          <a:srcRect/>
          <a:stretch>
            <a:fillRect/>
          </a:stretch>
        </p:blipFill>
        <p:spPr bwMode="auto">
          <a:xfrm>
            <a:off x="2307886" y="3364193"/>
            <a:ext cx="2378001" cy="1713790"/>
          </a:xfrm>
          <a:prstGeom prst="rect">
            <a:avLst/>
          </a:prstGeom>
          <a:noFill/>
          <a:ln w="9525">
            <a:noFill/>
            <a:miter lim="800000"/>
            <a:headEnd/>
            <a:tailEnd/>
          </a:ln>
          <a:effec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540" y="1412774"/>
            <a:ext cx="3667127" cy="108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11" cstate="print"/>
          <a:srcRect/>
          <a:stretch>
            <a:fillRect/>
          </a:stretch>
        </p:blipFill>
        <p:spPr bwMode="auto">
          <a:xfrm>
            <a:off x="5953482" y="1412776"/>
            <a:ext cx="3100844" cy="2808312"/>
          </a:xfrm>
          <a:prstGeom prst="rect">
            <a:avLst/>
          </a:prstGeom>
          <a:noFill/>
          <a:ln w="9525">
            <a:noFill/>
            <a:miter lim="800000"/>
            <a:headEnd/>
            <a:tailEnd/>
          </a:ln>
          <a:effectLst/>
        </p:spPr>
      </p:pic>
      <p:pic>
        <p:nvPicPr>
          <p:cNvPr id="16" name="Picture 2"/>
          <p:cNvPicPr>
            <a:picLocks noChangeAspect="1" noChangeArrowheads="1"/>
          </p:cNvPicPr>
          <p:nvPr/>
        </p:nvPicPr>
        <p:blipFill>
          <a:blip r:embed="rId12" cstate="print"/>
          <a:srcRect/>
          <a:stretch>
            <a:fillRect/>
          </a:stretch>
        </p:blipFill>
        <p:spPr bwMode="auto">
          <a:xfrm>
            <a:off x="2601888" y="2492896"/>
            <a:ext cx="3351593" cy="871297"/>
          </a:xfrm>
          <a:prstGeom prst="rect">
            <a:avLst/>
          </a:prstGeom>
          <a:noFill/>
          <a:ln w="9525">
            <a:noFill/>
            <a:miter lim="800000"/>
            <a:headEnd/>
            <a:tailEnd/>
          </a:ln>
        </p:spPr>
      </p:pic>
      <p:pic>
        <p:nvPicPr>
          <p:cNvPr id="17" name="Picture 3"/>
          <p:cNvPicPr>
            <a:picLocks noChangeAspect="1" noChangeArrowheads="1"/>
          </p:cNvPicPr>
          <p:nvPr/>
        </p:nvPicPr>
        <p:blipFill>
          <a:blip r:embed="rId13" cstate="print"/>
          <a:srcRect/>
          <a:stretch>
            <a:fillRect/>
          </a:stretch>
        </p:blipFill>
        <p:spPr bwMode="auto">
          <a:xfrm>
            <a:off x="4677494" y="3364193"/>
            <a:ext cx="1604253" cy="1713790"/>
          </a:xfrm>
          <a:prstGeom prst="rect">
            <a:avLst/>
          </a:prstGeom>
          <a:noFill/>
          <a:ln w="9525">
            <a:noFill/>
            <a:miter lim="800000"/>
            <a:headEnd/>
            <a:tailEnd/>
          </a:ln>
          <a:effectLst/>
        </p:spPr>
      </p:pic>
      <p:pic>
        <p:nvPicPr>
          <p:cNvPr id="18" name="Picture 2"/>
          <p:cNvPicPr>
            <a:picLocks noChangeAspect="1" noChangeArrowheads="1"/>
          </p:cNvPicPr>
          <p:nvPr/>
        </p:nvPicPr>
        <p:blipFill>
          <a:blip r:embed="rId14" cstate="print"/>
          <a:srcRect/>
          <a:stretch>
            <a:fillRect/>
          </a:stretch>
        </p:blipFill>
        <p:spPr bwMode="auto">
          <a:xfrm>
            <a:off x="6281747" y="4092191"/>
            <a:ext cx="1222157" cy="985792"/>
          </a:xfrm>
          <a:prstGeom prst="rect">
            <a:avLst/>
          </a:prstGeom>
          <a:noFill/>
          <a:ln w="9525">
            <a:noFill/>
            <a:miter lim="800000"/>
            <a:headEnd/>
            <a:tailEnd/>
          </a:ln>
          <a:effectLst/>
        </p:spPr>
      </p:pic>
      <p:pic>
        <p:nvPicPr>
          <p:cNvPr id="19" name="Picture 2"/>
          <p:cNvPicPr>
            <a:picLocks noChangeAspect="1" noChangeArrowheads="1"/>
          </p:cNvPicPr>
          <p:nvPr/>
        </p:nvPicPr>
        <p:blipFill>
          <a:blip r:embed="rId15" cstate="print"/>
          <a:srcRect/>
          <a:stretch>
            <a:fillRect/>
          </a:stretch>
        </p:blipFill>
        <p:spPr bwMode="auto">
          <a:xfrm>
            <a:off x="2950117" y="5077984"/>
            <a:ext cx="2774011" cy="1833614"/>
          </a:xfrm>
          <a:prstGeom prst="rect">
            <a:avLst/>
          </a:prstGeom>
          <a:noFill/>
          <a:ln w="9525">
            <a:noFill/>
            <a:miter lim="800000"/>
            <a:headEnd/>
            <a:tailEnd/>
          </a:ln>
          <a:effectLst/>
        </p:spPr>
      </p:pic>
    </p:spTree>
    <p:extLst>
      <p:ext uri="{BB962C8B-B14F-4D97-AF65-F5344CB8AC3E}">
        <p14:creationId xmlns:p14="http://schemas.microsoft.com/office/powerpoint/2010/main" val="35955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The dilemma of the “God’s Word” phenomenon</a:t>
            </a:r>
          </a:p>
        </p:txBody>
      </p:sp>
      <p:sp>
        <p:nvSpPr>
          <p:cNvPr id="41987" name="Rectangle 3"/>
          <p:cNvSpPr>
            <a:spLocks noGrp="1" noChangeArrowheads="1"/>
          </p:cNvSpPr>
          <p:nvPr>
            <p:ph type="body" idx="1"/>
          </p:nvPr>
        </p:nvSpPr>
        <p:spPr>
          <a:xfrm>
            <a:off x="4788024" y="4437112"/>
            <a:ext cx="4176464" cy="2304256"/>
          </a:xfrm>
        </p:spPr>
        <p:txBody>
          <a:bodyPr>
            <a:normAutofit lnSpcReduction="10000"/>
          </a:bodyPr>
          <a:lstStyle/>
          <a:p>
            <a:pPr eaLnBrk="1" hangingPunct="1">
              <a:buFont typeface="Wingdings" pitchFamily="2" charset="2"/>
              <a:buChar char="Ø"/>
            </a:pPr>
            <a:r>
              <a:rPr lang="en-US" sz="1800" dirty="0" smtClean="0">
                <a:solidFill>
                  <a:srgbClr val="150C8E"/>
                </a:solidFill>
              </a:rPr>
              <a:t>But nowhere in the book (Greek </a:t>
            </a:r>
            <a:r>
              <a:rPr lang="en-US" sz="1800" dirty="0" err="1" smtClean="0">
                <a:solidFill>
                  <a:srgbClr val="150C8E"/>
                </a:solidFill>
              </a:rPr>
              <a:t>biblios</a:t>
            </a:r>
            <a:r>
              <a:rPr lang="en-US" sz="1800" dirty="0" smtClean="0">
                <a:solidFill>
                  <a:srgbClr val="150C8E"/>
                </a:solidFill>
              </a:rPr>
              <a:t> = book) does the bible claim to be without error or to be “the Word of God”</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It IS a book containing a collection of historical records</a:t>
            </a:r>
          </a:p>
        </p:txBody>
      </p:sp>
      <p:pic>
        <p:nvPicPr>
          <p:cNvPr id="2050" name="Picture 2"/>
          <p:cNvPicPr>
            <a:picLocks noChangeAspect="1" noChangeArrowheads="1"/>
          </p:cNvPicPr>
          <p:nvPr/>
        </p:nvPicPr>
        <p:blipFill>
          <a:blip r:embed="rId3" cstate="print"/>
          <a:srcRect/>
          <a:stretch>
            <a:fillRect/>
          </a:stretch>
        </p:blipFill>
        <p:spPr bwMode="auto">
          <a:xfrm>
            <a:off x="611560" y="4375490"/>
            <a:ext cx="3744416" cy="2482510"/>
          </a:xfrm>
          <a:prstGeom prst="rect">
            <a:avLst/>
          </a:prstGeom>
          <a:noFill/>
          <a:ln w="9525">
            <a:noFill/>
            <a:miter lim="800000"/>
            <a:headEnd/>
            <a:tailEnd/>
          </a:ln>
          <a:effectLst/>
        </p:spPr>
      </p:pic>
      <p:sp>
        <p:nvSpPr>
          <p:cNvPr id="5" name="Oval Callout 4"/>
          <p:cNvSpPr/>
          <p:nvPr/>
        </p:nvSpPr>
        <p:spPr>
          <a:xfrm>
            <a:off x="0" y="1268760"/>
            <a:ext cx="6840760" cy="2520280"/>
          </a:xfrm>
          <a:prstGeom prst="wedgeEllipseCallout">
            <a:avLst>
              <a:gd name="adj1" fmla="val -22592"/>
              <a:gd name="adj2" fmla="val 849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The Bible is the word of God and without error</a:t>
            </a:r>
          </a:p>
          <a:p>
            <a:pPr algn="ctr"/>
            <a:r>
              <a:rPr lang="en-ZA" dirty="0" smtClean="0"/>
              <a:t>The Bible says there was a flood</a:t>
            </a:r>
          </a:p>
          <a:p>
            <a:pPr algn="ctr"/>
            <a:r>
              <a:rPr lang="en-ZA" dirty="0" smtClean="0"/>
              <a:t>I believe the Bible</a:t>
            </a:r>
          </a:p>
          <a:p>
            <a:pPr algn="ctr"/>
            <a:r>
              <a:rPr lang="en-ZA" dirty="0" smtClean="0"/>
              <a:t>So that settles it!</a:t>
            </a:r>
          </a:p>
          <a:p>
            <a:pPr algn="ctr"/>
            <a:endParaRPr lang="en-ZA" dirty="0" smtClean="0"/>
          </a:p>
          <a:p>
            <a:pPr algn="ctr"/>
            <a:r>
              <a:rPr lang="en-ZA" dirty="0" smtClean="0"/>
              <a:t>THERE </a:t>
            </a:r>
            <a:r>
              <a:rPr lang="en-ZA" sz="2400" dirty="0" smtClean="0"/>
              <a:t>WAS</a:t>
            </a:r>
            <a:r>
              <a:rPr lang="en-ZA" dirty="0" smtClean="0"/>
              <a:t> A FLOOD!</a:t>
            </a:r>
            <a:endParaRPr lang="en-US" dirty="0"/>
          </a:p>
        </p:txBody>
      </p:sp>
    </p:spTree>
    <p:extLst>
      <p:ext uri="{BB962C8B-B14F-4D97-AF65-F5344CB8AC3E}">
        <p14:creationId xmlns:p14="http://schemas.microsoft.com/office/powerpoint/2010/main" val="89040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500"/>
                                        <p:tgtEl>
                                          <p:spTgt spid="5">
                                            <p:bg/>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childTnLst>
                                </p:cTn>
                              </p:par>
                            </p:childTnLst>
                          </p:cTn>
                        </p:par>
                        <p:par>
                          <p:cTn id="32" fill="hold">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41987">
                                            <p:txEl>
                                              <p:pRg st="0" end="0"/>
                                            </p:txEl>
                                          </p:spTgt>
                                        </p:tgtEl>
                                        <p:attrNameLst>
                                          <p:attrName>style.visibility</p:attrName>
                                        </p:attrNameLst>
                                      </p:cBhvr>
                                      <p:to>
                                        <p:strVal val="visible"/>
                                      </p:to>
                                    </p:set>
                                    <p:animEffect transition="in" filter="fade">
                                      <p:cBhvr>
                                        <p:cTn id="35" dur="500"/>
                                        <p:tgtEl>
                                          <p:spTgt spid="41987">
                                            <p:txEl>
                                              <p:pRg st="0" end="0"/>
                                            </p:txEl>
                                          </p:spTgt>
                                        </p:tgtEl>
                                      </p:cBhvr>
                                    </p:animEffect>
                                  </p:child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41987">
                                            <p:txEl>
                                              <p:pRg st="2" end="2"/>
                                            </p:txEl>
                                          </p:spTgt>
                                        </p:tgtEl>
                                        <p:attrNameLst>
                                          <p:attrName>style.visibility</p:attrName>
                                        </p:attrNameLst>
                                      </p:cBhvr>
                                      <p:to>
                                        <p:strVal val="visible"/>
                                      </p:to>
                                    </p:set>
                                    <p:animEffect transition="in" filter="fade">
                                      <p:cBhvr>
                                        <p:cTn id="39" dur="500"/>
                                        <p:tgtEl>
                                          <p:spTgt spid="419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uiExpand="1" build="p"/>
      <p:bldP spid="5" grpId="0" uiExpand="1" build="allAtOnce"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The dilemma of the “my teacher told me” phenomenon</a:t>
            </a:r>
          </a:p>
        </p:txBody>
      </p:sp>
      <p:sp>
        <p:nvSpPr>
          <p:cNvPr id="41987" name="Rectangle 3"/>
          <p:cNvSpPr>
            <a:spLocks noGrp="1" noChangeArrowheads="1"/>
          </p:cNvSpPr>
          <p:nvPr>
            <p:ph type="body" idx="1"/>
          </p:nvPr>
        </p:nvSpPr>
        <p:spPr>
          <a:xfrm>
            <a:off x="4788024" y="4437112"/>
            <a:ext cx="4176464" cy="2304256"/>
          </a:xfrm>
        </p:spPr>
        <p:txBody>
          <a:bodyPr>
            <a:normAutofit lnSpcReduction="10000"/>
          </a:bodyPr>
          <a:lstStyle/>
          <a:p>
            <a:pPr eaLnBrk="1" hangingPunct="1">
              <a:buFont typeface="Wingdings" pitchFamily="2" charset="2"/>
              <a:buChar char="Ø"/>
            </a:pPr>
            <a:r>
              <a:rPr lang="en-US" sz="1800" dirty="0" smtClean="0">
                <a:solidFill>
                  <a:srgbClr val="150C8E"/>
                </a:solidFill>
              </a:rPr>
              <a:t>But </a:t>
            </a:r>
            <a:r>
              <a:rPr lang="en-ZA" sz="1800" dirty="0" smtClean="0">
                <a:solidFill>
                  <a:srgbClr val="150C8E"/>
                </a:solidFill>
              </a:rPr>
              <a:t>we have no way of knowing what happened millions of years ago</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It is pure speculation</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We must look at current practical facts</a:t>
            </a:r>
          </a:p>
        </p:txBody>
      </p:sp>
      <p:pic>
        <p:nvPicPr>
          <p:cNvPr id="2050" name="Picture 2"/>
          <p:cNvPicPr>
            <a:picLocks noChangeAspect="1" noChangeArrowheads="1"/>
          </p:cNvPicPr>
          <p:nvPr/>
        </p:nvPicPr>
        <p:blipFill>
          <a:blip r:embed="rId3" cstate="print"/>
          <a:srcRect/>
          <a:stretch>
            <a:fillRect/>
          </a:stretch>
        </p:blipFill>
        <p:spPr bwMode="auto">
          <a:xfrm>
            <a:off x="611560" y="4375490"/>
            <a:ext cx="3744416" cy="2482510"/>
          </a:xfrm>
          <a:prstGeom prst="rect">
            <a:avLst/>
          </a:prstGeom>
          <a:noFill/>
          <a:ln w="9525">
            <a:noFill/>
            <a:miter lim="800000"/>
            <a:headEnd/>
            <a:tailEnd/>
          </a:ln>
          <a:effectLst/>
        </p:spPr>
      </p:pic>
      <p:sp>
        <p:nvSpPr>
          <p:cNvPr id="5" name="Oval Callout 4"/>
          <p:cNvSpPr/>
          <p:nvPr/>
        </p:nvSpPr>
        <p:spPr>
          <a:xfrm>
            <a:off x="0" y="1268760"/>
            <a:ext cx="6840760" cy="2520280"/>
          </a:xfrm>
          <a:prstGeom prst="wedgeEllipseCallout">
            <a:avLst>
              <a:gd name="adj1" fmla="val -22592"/>
              <a:gd name="adj2" fmla="val 849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Professor ...  told me</a:t>
            </a:r>
          </a:p>
          <a:p>
            <a:pPr algn="ctr"/>
            <a:r>
              <a:rPr lang="en-ZA" dirty="0" smtClean="0"/>
              <a:t>There was NO flood</a:t>
            </a:r>
          </a:p>
          <a:p>
            <a:pPr algn="ctr"/>
            <a:r>
              <a:rPr lang="en-ZA" dirty="0" smtClean="0"/>
              <a:t>This planet came into existence 4.55 billion years ago plus or minus 1%</a:t>
            </a:r>
          </a:p>
          <a:p>
            <a:pPr algn="ctr"/>
            <a:r>
              <a:rPr lang="en-ZA" dirty="0" smtClean="0"/>
              <a:t>Everything happened gradually</a:t>
            </a:r>
          </a:p>
          <a:p>
            <a:pPr algn="ctr"/>
            <a:endParaRPr lang="en-ZA" dirty="0" smtClean="0"/>
          </a:p>
          <a:p>
            <a:pPr algn="ctr"/>
            <a:r>
              <a:rPr lang="en-ZA" dirty="0" smtClean="0"/>
              <a:t>There is nothing to discuss</a:t>
            </a:r>
            <a:endParaRPr lang="en-US" dirty="0"/>
          </a:p>
        </p:txBody>
      </p:sp>
    </p:spTree>
    <p:extLst>
      <p:ext uri="{BB962C8B-B14F-4D97-AF65-F5344CB8AC3E}">
        <p14:creationId xmlns:p14="http://schemas.microsoft.com/office/powerpoint/2010/main" val="192306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1987">
                                            <p:txEl>
                                              <p:pRg st="0" end="0"/>
                                            </p:txEl>
                                          </p:spTgt>
                                        </p:tgtEl>
                                        <p:attrNameLst>
                                          <p:attrName>style.visibility</p:attrName>
                                        </p:attrNameLst>
                                      </p:cBhvr>
                                      <p:to>
                                        <p:strVal val="visible"/>
                                      </p:to>
                                    </p:set>
                                    <p:animEffect transition="in" filter="fade">
                                      <p:cBhvr>
                                        <p:cTn id="15" dur="500"/>
                                        <p:tgtEl>
                                          <p:spTgt spid="41987">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Effect transition="in" filter="fade">
                                      <p:cBhvr>
                                        <p:cTn id="19" dur="500"/>
                                        <p:tgtEl>
                                          <p:spTgt spid="41987">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1987">
                                            <p:txEl>
                                              <p:pRg st="4" end="4"/>
                                            </p:txEl>
                                          </p:spTgt>
                                        </p:tgtEl>
                                        <p:attrNameLst>
                                          <p:attrName>style.visibility</p:attrName>
                                        </p:attrNameLst>
                                      </p:cBhvr>
                                      <p:to>
                                        <p:strVal val="visible"/>
                                      </p:to>
                                    </p:set>
                                    <p:animEffect transition="in" filter="fade">
                                      <p:cBhvr>
                                        <p:cTn id="23" dur="500"/>
                                        <p:tgtEl>
                                          <p:spTgt spid="419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uiExpand="1" build="p"/>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The problem of clean sharp corners</a:t>
            </a:r>
          </a:p>
        </p:txBody>
      </p:sp>
      <p:sp>
        <p:nvSpPr>
          <p:cNvPr id="41987" name="Rectangle 3"/>
          <p:cNvSpPr>
            <a:spLocks noGrp="1" noChangeArrowheads="1"/>
          </p:cNvSpPr>
          <p:nvPr>
            <p:ph type="body" idx="1"/>
          </p:nvPr>
        </p:nvSpPr>
        <p:spPr>
          <a:xfrm>
            <a:off x="467544" y="1556792"/>
            <a:ext cx="8229600" cy="4525963"/>
          </a:xfrm>
        </p:spPr>
        <p:txBody>
          <a:bodyPr/>
          <a:lstStyle/>
          <a:p>
            <a:pPr eaLnBrk="1" hangingPunct="1">
              <a:buFont typeface="Wingdings" pitchFamily="2" charset="2"/>
              <a:buChar char="Ø"/>
            </a:pPr>
            <a:r>
              <a:rPr lang="en-US" sz="1800" dirty="0" smtClean="0">
                <a:solidFill>
                  <a:srgbClr val="150C8E"/>
                </a:solidFill>
              </a:rPr>
              <a:t>All over the world we find clean rocks with sharp corners</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Over millions or billions of years these corners would be weathered and rounded by thermal stressing and covered with moss and lichen </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Millions of years is</a:t>
            </a:r>
          </a:p>
          <a:p>
            <a:pPr eaLnBrk="1" hangingPunct="1">
              <a:buNone/>
            </a:pPr>
            <a:r>
              <a:rPr lang="en-ZA" sz="1800" dirty="0" smtClean="0">
                <a:solidFill>
                  <a:srgbClr val="150C8E"/>
                </a:solidFill>
              </a:rPr>
              <a:t>      improbable</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Are there other indicators</a:t>
            </a:r>
          </a:p>
          <a:p>
            <a:pPr eaLnBrk="1" hangingPunct="1">
              <a:buNone/>
            </a:pPr>
            <a:r>
              <a:rPr lang="en-ZA" sz="1800" dirty="0" smtClean="0">
                <a:solidFill>
                  <a:srgbClr val="150C8E"/>
                </a:solidFill>
              </a:rPr>
              <a:t>     of age?</a:t>
            </a:r>
          </a:p>
        </p:txBody>
      </p:sp>
      <p:pic>
        <p:nvPicPr>
          <p:cNvPr id="4" name="Picture 3"/>
          <p:cNvPicPr>
            <a:picLocks noChangeAspect="1" noChangeArrowheads="1"/>
          </p:cNvPicPr>
          <p:nvPr/>
        </p:nvPicPr>
        <p:blipFill>
          <a:blip r:embed="rId3" cstate="print"/>
          <a:srcRect/>
          <a:stretch>
            <a:fillRect/>
          </a:stretch>
        </p:blipFill>
        <p:spPr bwMode="auto">
          <a:xfrm>
            <a:off x="3913088" y="2934816"/>
            <a:ext cx="5230912" cy="3923184"/>
          </a:xfrm>
          <a:prstGeom prst="rect">
            <a:avLst/>
          </a:prstGeom>
          <a:noFill/>
          <a:ln w="9525">
            <a:noFill/>
            <a:miter lim="800000"/>
            <a:headEnd/>
            <a:tailEnd/>
          </a:ln>
          <a:effectLst/>
        </p:spPr>
      </p:pic>
    </p:spTree>
    <p:extLst>
      <p:ext uri="{BB962C8B-B14F-4D97-AF65-F5344CB8AC3E}">
        <p14:creationId xmlns:p14="http://schemas.microsoft.com/office/powerpoint/2010/main" val="155780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500"/>
                                        <p:tgtEl>
                                          <p:spTgt spid="4198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500"/>
                                        <p:tgtEl>
                                          <p:spTgt spid="41987">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500"/>
                                        <p:tgtEl>
                                          <p:spTgt spid="41987">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1987">
                                            <p:txEl>
                                              <p:pRg st="5" end="5"/>
                                            </p:txEl>
                                          </p:spTgt>
                                        </p:tgtEl>
                                        <p:attrNameLst>
                                          <p:attrName>style.visibility</p:attrName>
                                        </p:attrNameLst>
                                      </p:cBhvr>
                                      <p:to>
                                        <p:strVal val="visible"/>
                                      </p:to>
                                    </p:set>
                                    <p:animEffect transition="in" filter="fade">
                                      <p:cBhvr>
                                        <p:cTn id="22" dur="500"/>
                                        <p:tgtEl>
                                          <p:spTgt spid="41987">
                                            <p:txEl>
                                              <p:pRg st="5" end="5"/>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41987">
                                            <p:txEl>
                                              <p:pRg st="7" end="7"/>
                                            </p:txEl>
                                          </p:spTgt>
                                        </p:tgtEl>
                                        <p:attrNameLst>
                                          <p:attrName>style.visibility</p:attrName>
                                        </p:attrNameLst>
                                      </p:cBhvr>
                                      <p:to>
                                        <p:strVal val="visible"/>
                                      </p:to>
                                    </p:set>
                                    <p:animEffect transition="in" filter="fade">
                                      <p:cBhvr>
                                        <p:cTn id="26" dur="500"/>
                                        <p:tgtEl>
                                          <p:spTgt spid="41987">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1987">
                                            <p:txEl>
                                              <p:pRg st="8" end="8"/>
                                            </p:txEl>
                                          </p:spTgt>
                                        </p:tgtEl>
                                        <p:attrNameLst>
                                          <p:attrName>style.visibility</p:attrName>
                                        </p:attrNameLst>
                                      </p:cBhvr>
                                      <p:to>
                                        <p:strVal val="visible"/>
                                      </p:to>
                                    </p:set>
                                    <p:animEffect transition="in" filter="fade">
                                      <p:cBhvr>
                                        <p:cTn id="29" dur="500"/>
                                        <p:tgtEl>
                                          <p:spTgt spid="419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16632"/>
            <a:ext cx="6543692" cy="1301006"/>
          </a:xfrm>
        </p:spPr>
        <p:txBody>
          <a:bodyPr anchor="t" anchorCtr="0">
            <a:normAutofit/>
          </a:bodyPr>
          <a:lstStyle/>
          <a:p>
            <a:pPr algn="l"/>
            <a:r>
              <a:rPr lang="en-ZA" sz="2400" b="1" dirty="0" smtClean="0">
                <a:solidFill>
                  <a:srgbClr val="002060"/>
                </a:solidFill>
              </a:rPr>
              <a:t>Noah’s Ship (Ark) found (about 2345BC)</a:t>
            </a:r>
          </a:p>
        </p:txBody>
      </p:sp>
      <p:sp>
        <p:nvSpPr>
          <p:cNvPr id="41987" name="Rectangle 3"/>
          <p:cNvSpPr>
            <a:spLocks noGrp="1" noChangeArrowheads="1"/>
          </p:cNvSpPr>
          <p:nvPr>
            <p:ph type="body" idx="1"/>
          </p:nvPr>
        </p:nvSpPr>
        <p:spPr>
          <a:xfrm>
            <a:off x="251520" y="1556792"/>
            <a:ext cx="4608512" cy="5301208"/>
          </a:xfrm>
        </p:spPr>
        <p:txBody>
          <a:bodyPr>
            <a:normAutofit lnSpcReduction="10000"/>
          </a:bodyPr>
          <a:lstStyle/>
          <a:p>
            <a:pPr>
              <a:buFont typeface="Wingdings" pitchFamily="2" charset="2"/>
              <a:buChar char="Ø"/>
            </a:pPr>
            <a:r>
              <a:rPr lang="en-US" sz="1800" dirty="0" smtClean="0">
                <a:solidFill>
                  <a:srgbClr val="150C8E"/>
                </a:solidFill>
              </a:rPr>
              <a:t>Genesis 7:11-12 “</a:t>
            </a:r>
            <a:r>
              <a:rPr lang="en-US" sz="1800" i="1" dirty="0" smtClean="0">
                <a:solidFill>
                  <a:srgbClr val="150C8E"/>
                </a:solidFill>
              </a:rPr>
              <a:t>In the six hundredth year of Noah's life, in the second month, the seventeenth day of the month, on that day all the fountains of the great deep were broken up, and the windows of heaven were opened. And the rain was on the earth forty days and forty nights.”</a:t>
            </a:r>
            <a:r>
              <a:rPr lang="en-US" sz="1800" dirty="0" smtClean="0">
                <a:solidFill>
                  <a:srgbClr val="150C8E"/>
                </a:solidFill>
              </a:rPr>
              <a:t> </a:t>
            </a:r>
            <a:r>
              <a:rPr lang="en-US" sz="1800" dirty="0" err="1" smtClean="0">
                <a:solidFill>
                  <a:srgbClr val="150C8E"/>
                </a:solidFill>
              </a:rPr>
              <a:t>NKJV</a:t>
            </a:r>
            <a:endParaRPr lang="en-US" sz="1800" dirty="0" smtClean="0">
              <a:solidFill>
                <a:srgbClr val="150C8E"/>
              </a:solidFill>
            </a:endParaRPr>
          </a:p>
          <a:p>
            <a:pPr>
              <a:buFont typeface="Wingdings" pitchFamily="2" charset="2"/>
              <a:buChar char="Ø"/>
            </a:pPr>
            <a:endParaRPr lang="en-US" sz="1800" dirty="0" smtClean="0">
              <a:solidFill>
                <a:srgbClr val="150C8E"/>
              </a:solidFill>
            </a:endParaRPr>
          </a:p>
          <a:p>
            <a:pPr>
              <a:buFont typeface="Wingdings" pitchFamily="2" charset="2"/>
              <a:buChar char="Ø"/>
            </a:pPr>
            <a:r>
              <a:rPr lang="en-US" sz="1800" dirty="0" smtClean="0">
                <a:solidFill>
                  <a:srgbClr val="150C8E"/>
                </a:solidFill>
              </a:rPr>
              <a:t>Genesis 8:3-4 </a:t>
            </a:r>
            <a:r>
              <a:rPr lang="en-US" sz="1800" i="1" dirty="0" smtClean="0">
                <a:solidFill>
                  <a:srgbClr val="150C8E"/>
                </a:solidFill>
              </a:rPr>
              <a:t>“And the waters receded continually from the earth. At the end of the hundred and fifty days the waters decreased. Then the ark rested in the seventh month, the seventeenth day of the month, on the mountains of Ararat.”</a:t>
            </a:r>
            <a:r>
              <a:rPr lang="en-US" sz="1800" dirty="0" smtClean="0">
                <a:solidFill>
                  <a:srgbClr val="150C8E"/>
                </a:solidFill>
              </a:rPr>
              <a:t> </a:t>
            </a:r>
            <a:r>
              <a:rPr lang="en-US" sz="1800" dirty="0" err="1" smtClean="0">
                <a:solidFill>
                  <a:srgbClr val="150C8E"/>
                </a:solidFill>
              </a:rPr>
              <a:t>NKJV</a:t>
            </a:r>
            <a:endParaRPr lang="en-US" sz="1800" dirty="0" smtClean="0">
              <a:solidFill>
                <a:srgbClr val="150C8E"/>
              </a:solidFill>
            </a:endParaRPr>
          </a:p>
          <a:p>
            <a:pPr>
              <a:buFont typeface="Wingdings" pitchFamily="2" charset="2"/>
              <a:buChar char="Ø"/>
            </a:pPr>
            <a:endParaRPr lang="en-ZA" sz="1800" dirty="0" smtClean="0">
              <a:solidFill>
                <a:srgbClr val="150C8E"/>
              </a:solidFill>
            </a:endParaRPr>
          </a:p>
          <a:p>
            <a:pPr>
              <a:buFont typeface="Wingdings" pitchFamily="2" charset="2"/>
              <a:buChar char="Ø"/>
            </a:pPr>
            <a:endParaRPr lang="en-ZA" sz="1800" dirty="0" smtClean="0">
              <a:solidFill>
                <a:srgbClr val="150C8E"/>
              </a:solidFill>
            </a:endParaRPr>
          </a:p>
        </p:txBody>
      </p:sp>
      <p:pic>
        <p:nvPicPr>
          <p:cNvPr id="8" name="Picture 2"/>
          <p:cNvPicPr>
            <a:picLocks noChangeAspect="1" noChangeArrowheads="1"/>
          </p:cNvPicPr>
          <p:nvPr/>
        </p:nvPicPr>
        <p:blipFill>
          <a:blip r:embed="rId3" cstate="print"/>
          <a:srcRect/>
          <a:stretch>
            <a:fillRect/>
          </a:stretch>
        </p:blipFill>
        <p:spPr bwMode="auto">
          <a:xfrm>
            <a:off x="4712485" y="1484784"/>
            <a:ext cx="4324011" cy="2852489"/>
          </a:xfrm>
          <a:prstGeom prst="rect">
            <a:avLst/>
          </a:prstGeom>
          <a:noFill/>
          <a:ln w="9525">
            <a:noFill/>
            <a:miter lim="800000"/>
            <a:headEnd/>
            <a:tailEnd/>
          </a:ln>
          <a:effectLst/>
        </p:spPr>
      </p:pic>
      <p:sp>
        <p:nvSpPr>
          <p:cNvPr id="9" name="TextBox 8"/>
          <p:cNvSpPr txBox="1"/>
          <p:nvPr/>
        </p:nvSpPr>
        <p:spPr>
          <a:xfrm>
            <a:off x="4860032" y="4365104"/>
            <a:ext cx="4032448" cy="2308324"/>
          </a:xfrm>
          <a:prstGeom prst="rect">
            <a:avLst/>
          </a:prstGeom>
          <a:noFill/>
        </p:spPr>
        <p:txBody>
          <a:bodyPr wrap="square" rtlCol="0">
            <a:spAutoFit/>
          </a:bodyPr>
          <a:lstStyle/>
          <a:p>
            <a:pPr algn="ctr"/>
            <a:r>
              <a:rPr lang="en-ZA" dirty="0" smtClean="0"/>
              <a:t>Remains of a huge wooden vessel submerged in a volcanic mudflow found in the mountains of Ararat in Turkey</a:t>
            </a:r>
          </a:p>
          <a:p>
            <a:pPr algn="ctr"/>
            <a:endParaRPr lang="en-ZA" dirty="0" smtClean="0"/>
          </a:p>
          <a:p>
            <a:pPr algn="ctr"/>
            <a:r>
              <a:rPr lang="en-US" dirty="0" smtClean="0"/>
              <a:t>Size agrees with Genesis 6:15 length 150 meters, width 25 meters and height 15 meters</a:t>
            </a:r>
            <a:endParaRPr lang="en-US" dirty="0"/>
          </a:p>
        </p:txBody>
      </p:sp>
    </p:spTree>
    <p:extLst>
      <p:ext uri="{BB962C8B-B14F-4D97-AF65-F5344CB8AC3E}">
        <p14:creationId xmlns:p14="http://schemas.microsoft.com/office/powerpoint/2010/main" val="257721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1000"/>
                                        <p:tgtEl>
                                          <p:spTgt spid="4198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1000"/>
                                        <p:tgtEl>
                                          <p:spTgt spid="41987">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16632"/>
            <a:ext cx="6543692" cy="1301006"/>
          </a:xfrm>
        </p:spPr>
        <p:txBody>
          <a:bodyPr anchor="t" anchorCtr="0">
            <a:normAutofit/>
          </a:bodyPr>
          <a:lstStyle/>
          <a:p>
            <a:pPr algn="l"/>
            <a:r>
              <a:rPr lang="en-ZA" sz="2400" b="1" dirty="0" smtClean="0">
                <a:solidFill>
                  <a:srgbClr val="002060"/>
                </a:solidFill>
              </a:rPr>
              <a:t>Noah’s Ship (Ark) found (about 2345BC)</a:t>
            </a:r>
          </a:p>
        </p:txBody>
      </p:sp>
      <p:sp>
        <p:nvSpPr>
          <p:cNvPr id="41987" name="Rectangle 3"/>
          <p:cNvSpPr>
            <a:spLocks noGrp="1" noChangeArrowheads="1"/>
          </p:cNvSpPr>
          <p:nvPr>
            <p:ph type="body" idx="1"/>
          </p:nvPr>
        </p:nvSpPr>
        <p:spPr>
          <a:xfrm>
            <a:off x="251520" y="1556792"/>
            <a:ext cx="4320480" cy="5301208"/>
          </a:xfrm>
        </p:spPr>
        <p:txBody>
          <a:bodyPr>
            <a:normAutofit/>
          </a:bodyPr>
          <a:lstStyle/>
          <a:p>
            <a:pPr>
              <a:buFont typeface="Wingdings" pitchFamily="2" charset="2"/>
              <a:buChar char="Ø"/>
            </a:pPr>
            <a:r>
              <a:rPr lang="en-US" sz="1800" dirty="0" smtClean="0">
                <a:solidFill>
                  <a:srgbClr val="150C8E"/>
                </a:solidFill>
              </a:rPr>
              <a:t>Computer model of the Ark</a:t>
            </a:r>
          </a:p>
          <a:p>
            <a:pPr>
              <a:buFont typeface="Wingdings" pitchFamily="2" charset="2"/>
              <a:buChar char="Ø"/>
            </a:pPr>
            <a:endParaRPr lang="en-US" sz="1800" dirty="0" smtClean="0">
              <a:solidFill>
                <a:srgbClr val="150C8E"/>
              </a:solidFill>
            </a:endParaRPr>
          </a:p>
          <a:p>
            <a:pPr>
              <a:buFont typeface="Wingdings" pitchFamily="2" charset="2"/>
              <a:buChar char="Ø"/>
            </a:pPr>
            <a:r>
              <a:rPr lang="en-US" sz="1800" dirty="0" smtClean="0">
                <a:solidFill>
                  <a:srgbClr val="150C8E"/>
                </a:solidFill>
              </a:rPr>
              <a:t>Physical model of the Ark</a:t>
            </a:r>
          </a:p>
          <a:p>
            <a:pPr>
              <a:buFont typeface="Wingdings" pitchFamily="2" charset="2"/>
              <a:buChar char="Ø"/>
            </a:pPr>
            <a:endParaRPr lang="en-US" sz="1800" dirty="0" smtClean="0">
              <a:solidFill>
                <a:srgbClr val="150C8E"/>
              </a:solidFill>
            </a:endParaRPr>
          </a:p>
          <a:p>
            <a:pPr>
              <a:buFont typeface="Wingdings" pitchFamily="2" charset="2"/>
              <a:buChar char="Ø"/>
            </a:pPr>
            <a:r>
              <a:rPr lang="en-US" sz="1800" dirty="0" smtClean="0">
                <a:solidFill>
                  <a:srgbClr val="150C8E"/>
                </a:solidFill>
              </a:rPr>
              <a:t>Also found:</a:t>
            </a:r>
          </a:p>
          <a:p>
            <a:pPr lvl="1">
              <a:buFont typeface="Wingdings" pitchFamily="2" charset="2"/>
              <a:buChar char="Ø"/>
            </a:pPr>
            <a:r>
              <a:rPr lang="en-US" sz="1400" dirty="0" smtClean="0">
                <a:solidFill>
                  <a:srgbClr val="150C8E"/>
                </a:solidFill>
              </a:rPr>
              <a:t>Drogue stones</a:t>
            </a:r>
          </a:p>
          <a:p>
            <a:pPr lvl="1">
              <a:buFont typeface="Wingdings" pitchFamily="2" charset="2"/>
              <a:buChar char="Ø"/>
            </a:pPr>
            <a:r>
              <a:rPr lang="en-ZA" sz="1400" dirty="0" smtClean="0">
                <a:solidFill>
                  <a:srgbClr val="150C8E"/>
                </a:solidFill>
              </a:rPr>
              <a:t>Noah’s house and grave</a:t>
            </a:r>
          </a:p>
          <a:p>
            <a:pPr lvl="1">
              <a:buFont typeface="Wingdings" pitchFamily="2" charset="2"/>
              <a:buChar char="Ø"/>
            </a:pPr>
            <a:r>
              <a:rPr lang="en-ZA" sz="1400" dirty="0" smtClean="0">
                <a:solidFill>
                  <a:srgbClr val="150C8E"/>
                </a:solidFill>
              </a:rPr>
              <a:t>Noah was about six (6) meters tall</a:t>
            </a:r>
            <a:endParaRPr lang="en-US" sz="1400" dirty="0" smtClean="0">
              <a:solidFill>
                <a:srgbClr val="150C8E"/>
              </a:solidFill>
            </a:endParaRPr>
          </a:p>
          <a:p>
            <a:pPr>
              <a:buFont typeface="Wingdings" pitchFamily="2" charset="2"/>
              <a:buChar char="Ø"/>
            </a:pPr>
            <a:endParaRPr lang="en-ZA" sz="1800" dirty="0" smtClean="0">
              <a:solidFill>
                <a:srgbClr val="150C8E"/>
              </a:solidFill>
            </a:endParaRPr>
          </a:p>
          <a:p>
            <a:pPr>
              <a:buFont typeface="Wingdings" pitchFamily="2" charset="2"/>
              <a:buChar char="Ø"/>
            </a:pPr>
            <a:endParaRPr lang="en-ZA" sz="1800" dirty="0" smtClean="0">
              <a:solidFill>
                <a:srgbClr val="150C8E"/>
              </a:solidFill>
            </a:endParaRPr>
          </a:p>
        </p:txBody>
      </p:sp>
      <p:pic>
        <p:nvPicPr>
          <p:cNvPr id="6" name="Picture 3"/>
          <p:cNvPicPr>
            <a:picLocks noChangeAspect="1" noChangeArrowheads="1"/>
          </p:cNvPicPr>
          <p:nvPr/>
        </p:nvPicPr>
        <p:blipFill>
          <a:blip r:embed="rId3" cstate="print"/>
          <a:srcRect/>
          <a:stretch>
            <a:fillRect/>
          </a:stretch>
        </p:blipFill>
        <p:spPr bwMode="auto">
          <a:xfrm>
            <a:off x="4644008" y="3933056"/>
            <a:ext cx="4328356" cy="2924944"/>
          </a:xfrm>
          <a:prstGeom prst="rect">
            <a:avLst/>
          </a:prstGeom>
          <a:noFill/>
          <a:ln w="9525">
            <a:noFill/>
            <a:miter lim="800000"/>
            <a:headEnd/>
            <a:tailEnd/>
          </a:ln>
          <a:effectLst/>
        </p:spPr>
      </p:pic>
      <p:pic>
        <p:nvPicPr>
          <p:cNvPr id="143362" name="Picture 2"/>
          <p:cNvPicPr>
            <a:picLocks noChangeAspect="1" noChangeArrowheads="1"/>
          </p:cNvPicPr>
          <p:nvPr/>
        </p:nvPicPr>
        <p:blipFill>
          <a:blip r:embed="rId4" cstate="print"/>
          <a:srcRect/>
          <a:stretch>
            <a:fillRect/>
          </a:stretch>
        </p:blipFill>
        <p:spPr bwMode="auto">
          <a:xfrm>
            <a:off x="5364088" y="1484784"/>
            <a:ext cx="3571875" cy="2447925"/>
          </a:xfrm>
          <a:prstGeom prst="rect">
            <a:avLst/>
          </a:prstGeom>
          <a:noFill/>
          <a:ln w="9525">
            <a:noFill/>
            <a:miter lim="800000"/>
            <a:headEnd/>
            <a:tailEnd/>
          </a:ln>
          <a:effectLst/>
        </p:spPr>
      </p:pic>
      <p:pic>
        <p:nvPicPr>
          <p:cNvPr id="10" name="Picture 2"/>
          <p:cNvPicPr>
            <a:picLocks noChangeAspect="1" noChangeArrowheads="1"/>
          </p:cNvPicPr>
          <p:nvPr/>
        </p:nvPicPr>
        <p:blipFill>
          <a:blip r:embed="rId5" cstate="print"/>
          <a:srcRect/>
          <a:stretch>
            <a:fillRect/>
          </a:stretch>
        </p:blipFill>
        <p:spPr bwMode="auto">
          <a:xfrm>
            <a:off x="467544" y="4077072"/>
            <a:ext cx="4062710" cy="2780928"/>
          </a:xfrm>
          <a:prstGeom prst="rect">
            <a:avLst/>
          </a:prstGeom>
          <a:noFill/>
          <a:ln w="9525">
            <a:noFill/>
            <a:miter lim="800000"/>
            <a:headEnd/>
            <a:tailEnd/>
          </a:ln>
          <a:effectLst/>
        </p:spPr>
      </p:pic>
    </p:spTree>
    <p:extLst>
      <p:ext uri="{BB962C8B-B14F-4D97-AF65-F5344CB8AC3E}">
        <p14:creationId xmlns:p14="http://schemas.microsoft.com/office/powerpoint/2010/main" val="107051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1000"/>
                                        <p:tgtEl>
                                          <p:spTgt spid="4198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3362"/>
                                        </p:tgtEl>
                                        <p:attrNameLst>
                                          <p:attrName>style.visibility</p:attrName>
                                        </p:attrNameLst>
                                      </p:cBhvr>
                                      <p:to>
                                        <p:strVal val="visible"/>
                                      </p:to>
                                    </p:set>
                                    <p:animEffect transition="in" filter="fade">
                                      <p:cBhvr>
                                        <p:cTn id="11" dur="1000"/>
                                        <p:tgtEl>
                                          <p:spTgt spid="14336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1000"/>
                                        <p:tgtEl>
                                          <p:spTgt spid="41987">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1987">
                                            <p:txEl>
                                              <p:pRg st="4" end="4"/>
                                            </p:txEl>
                                          </p:spTgt>
                                        </p:tgtEl>
                                        <p:attrNameLst>
                                          <p:attrName>style.visibility</p:attrName>
                                        </p:attrNameLst>
                                      </p:cBhvr>
                                      <p:to>
                                        <p:strVal val="visible"/>
                                      </p:to>
                                    </p:set>
                                    <p:animEffect transition="in" filter="fade">
                                      <p:cBhvr>
                                        <p:cTn id="23" dur="1000"/>
                                        <p:tgtEl>
                                          <p:spTgt spid="41987">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1987">
                                            <p:txEl>
                                              <p:pRg st="5" end="5"/>
                                            </p:txEl>
                                          </p:spTgt>
                                        </p:tgtEl>
                                        <p:attrNameLst>
                                          <p:attrName>style.visibility</p:attrName>
                                        </p:attrNameLst>
                                      </p:cBhvr>
                                      <p:to>
                                        <p:strVal val="visible"/>
                                      </p:to>
                                    </p:set>
                                    <p:animEffect transition="in" filter="fade">
                                      <p:cBhvr>
                                        <p:cTn id="27" dur="1000"/>
                                        <p:tgtEl>
                                          <p:spTgt spid="41987">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41987">
                                            <p:txEl>
                                              <p:pRg st="6" end="6"/>
                                            </p:txEl>
                                          </p:spTgt>
                                        </p:tgtEl>
                                        <p:attrNameLst>
                                          <p:attrName>style.visibility</p:attrName>
                                        </p:attrNameLst>
                                      </p:cBhvr>
                                      <p:to>
                                        <p:strVal val="visible"/>
                                      </p:to>
                                    </p:set>
                                    <p:animEffect transition="in" filter="fade">
                                      <p:cBhvr>
                                        <p:cTn id="35" dur="1000"/>
                                        <p:tgtEl>
                                          <p:spTgt spid="41987">
                                            <p:txEl>
                                              <p:pRg st="6" end="6"/>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41987">
                                            <p:txEl>
                                              <p:pRg st="7" end="7"/>
                                            </p:txEl>
                                          </p:spTgt>
                                        </p:tgtEl>
                                        <p:attrNameLst>
                                          <p:attrName>style.visibility</p:attrName>
                                        </p:attrNameLst>
                                      </p:cBhvr>
                                      <p:to>
                                        <p:strVal val="visible"/>
                                      </p:to>
                                    </p:set>
                                    <p:animEffect transition="in" filter="fade">
                                      <p:cBhvr>
                                        <p:cTn id="39" dur="1000"/>
                                        <p:tgtEl>
                                          <p:spTgt spid="419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Credentials</a:t>
            </a:r>
            <a:br>
              <a:rPr lang="en-ZA" sz="2400" b="1" dirty="0" smtClean="0">
                <a:solidFill>
                  <a:srgbClr val="002060"/>
                </a:solidFill>
              </a:rPr>
            </a:br>
            <a:r>
              <a:rPr lang="en-ZA" sz="2400" b="1" dirty="0" smtClean="0">
                <a:solidFill>
                  <a:srgbClr val="002060"/>
                </a:solidFill>
              </a:rPr>
              <a:t>Academic and Engineering</a:t>
            </a:r>
          </a:p>
        </p:txBody>
      </p:sp>
      <p:pic>
        <p:nvPicPr>
          <p:cNvPr id="1030" name="Picture 6"/>
          <p:cNvPicPr>
            <a:picLocks noChangeAspect="1" noChangeArrowheads="1"/>
          </p:cNvPicPr>
          <p:nvPr/>
        </p:nvPicPr>
        <p:blipFill>
          <a:blip r:embed="rId3" cstate="print"/>
          <a:srcRect/>
          <a:stretch>
            <a:fillRect/>
          </a:stretch>
        </p:blipFill>
        <p:spPr bwMode="auto">
          <a:xfrm>
            <a:off x="4876800" y="3752850"/>
            <a:ext cx="4267200" cy="3105150"/>
          </a:xfrm>
          <a:prstGeom prst="rect">
            <a:avLst/>
          </a:prstGeom>
          <a:noFill/>
          <a:ln w="9525">
            <a:noFill/>
            <a:miter lim="800000"/>
            <a:headEnd/>
            <a:tailEnd/>
          </a:ln>
          <a:effectLst/>
        </p:spPr>
      </p:pic>
      <p:pic>
        <p:nvPicPr>
          <p:cNvPr id="1032" name="Picture 8"/>
          <p:cNvPicPr>
            <a:picLocks noChangeAspect="1" noChangeArrowheads="1"/>
          </p:cNvPicPr>
          <p:nvPr/>
        </p:nvPicPr>
        <p:blipFill>
          <a:blip r:embed="rId4" cstate="print"/>
          <a:srcRect/>
          <a:stretch>
            <a:fillRect/>
          </a:stretch>
        </p:blipFill>
        <p:spPr bwMode="auto">
          <a:xfrm>
            <a:off x="4723119" y="3717031"/>
            <a:ext cx="4420881" cy="3140969"/>
          </a:xfrm>
          <a:prstGeom prst="rect">
            <a:avLst/>
          </a:prstGeom>
          <a:noFill/>
          <a:ln w="9525">
            <a:noFill/>
            <a:miter lim="800000"/>
            <a:headEnd/>
            <a:tailEnd/>
          </a:ln>
          <a:effectLst/>
        </p:spPr>
      </p:pic>
      <p:sp>
        <p:nvSpPr>
          <p:cNvPr id="11" name="Rectangle 10"/>
          <p:cNvSpPr/>
          <p:nvPr/>
        </p:nvSpPr>
        <p:spPr>
          <a:xfrm>
            <a:off x="4751512" y="3689648"/>
            <a:ext cx="4392488" cy="3168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9"/>
          <p:cNvPicPr>
            <a:picLocks noChangeAspect="1" noChangeArrowheads="1"/>
          </p:cNvPicPr>
          <p:nvPr/>
        </p:nvPicPr>
        <p:blipFill>
          <a:blip r:embed="rId5" cstate="print"/>
          <a:srcRect/>
          <a:stretch>
            <a:fillRect/>
          </a:stretch>
        </p:blipFill>
        <p:spPr bwMode="auto">
          <a:xfrm>
            <a:off x="5943600" y="2733675"/>
            <a:ext cx="3200400" cy="4124325"/>
          </a:xfrm>
          <a:prstGeom prst="rect">
            <a:avLst/>
          </a:prstGeom>
          <a:noFill/>
          <a:ln w="9525">
            <a:noFill/>
            <a:miter lim="800000"/>
            <a:headEnd/>
            <a:tailEnd/>
          </a:ln>
          <a:effectLst/>
        </p:spPr>
      </p:pic>
      <p:pic>
        <p:nvPicPr>
          <p:cNvPr id="1034" name="Picture 10"/>
          <p:cNvPicPr>
            <a:picLocks noChangeAspect="1" noChangeArrowheads="1"/>
          </p:cNvPicPr>
          <p:nvPr/>
        </p:nvPicPr>
        <p:blipFill>
          <a:blip r:embed="rId6" cstate="print"/>
          <a:srcRect/>
          <a:stretch>
            <a:fillRect/>
          </a:stretch>
        </p:blipFill>
        <p:spPr bwMode="auto">
          <a:xfrm>
            <a:off x="6012161" y="2590800"/>
            <a:ext cx="3131840" cy="426720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7" cstate="print"/>
          <a:srcRect/>
          <a:stretch>
            <a:fillRect/>
          </a:stretch>
        </p:blipFill>
        <p:spPr bwMode="auto">
          <a:xfrm>
            <a:off x="5943600" y="2564905"/>
            <a:ext cx="3200400" cy="4293096"/>
          </a:xfrm>
          <a:prstGeom prst="rect">
            <a:avLst/>
          </a:prstGeom>
          <a:noFill/>
          <a:ln w="9525">
            <a:noFill/>
            <a:miter lim="800000"/>
            <a:headEnd/>
            <a:tailEnd/>
          </a:ln>
          <a:effectLst/>
        </p:spPr>
      </p:pic>
      <p:pic>
        <p:nvPicPr>
          <p:cNvPr id="1028" name="Picture 4"/>
          <p:cNvPicPr>
            <a:picLocks noChangeAspect="1" noChangeArrowheads="1"/>
          </p:cNvPicPr>
          <p:nvPr/>
        </p:nvPicPr>
        <p:blipFill>
          <a:blip r:embed="rId8" cstate="print"/>
          <a:srcRect/>
          <a:stretch>
            <a:fillRect/>
          </a:stretch>
        </p:blipFill>
        <p:spPr bwMode="auto">
          <a:xfrm>
            <a:off x="5796136" y="2564905"/>
            <a:ext cx="3347864" cy="4293096"/>
          </a:xfrm>
          <a:prstGeom prst="rect">
            <a:avLst/>
          </a:prstGeom>
          <a:noFill/>
          <a:ln w="9525">
            <a:noFill/>
            <a:miter lim="800000"/>
            <a:headEnd/>
            <a:tailEnd/>
          </a:ln>
          <a:effectLst/>
        </p:spPr>
      </p:pic>
      <p:pic>
        <p:nvPicPr>
          <p:cNvPr id="1036" name="Picture 12"/>
          <p:cNvPicPr>
            <a:picLocks noChangeAspect="1" noChangeArrowheads="1"/>
          </p:cNvPicPr>
          <p:nvPr/>
        </p:nvPicPr>
        <p:blipFill>
          <a:blip r:embed="rId9" cstate="print"/>
          <a:srcRect/>
          <a:stretch>
            <a:fillRect/>
          </a:stretch>
        </p:blipFill>
        <p:spPr bwMode="auto">
          <a:xfrm>
            <a:off x="5508104" y="44624"/>
            <a:ext cx="1259632" cy="1196650"/>
          </a:xfrm>
          <a:prstGeom prst="rect">
            <a:avLst/>
          </a:prstGeom>
          <a:noFill/>
          <a:ln w="9525">
            <a:noFill/>
            <a:miter lim="800000"/>
            <a:headEnd/>
            <a:tailEnd/>
          </a:ln>
          <a:effectLst/>
        </p:spPr>
      </p:pic>
      <p:sp>
        <p:nvSpPr>
          <p:cNvPr id="41987" name="Rectangle 3"/>
          <p:cNvSpPr>
            <a:spLocks noGrp="1" noChangeArrowheads="1"/>
          </p:cNvSpPr>
          <p:nvPr>
            <p:ph type="body" idx="1"/>
          </p:nvPr>
        </p:nvSpPr>
        <p:spPr>
          <a:xfrm>
            <a:off x="467544" y="1484784"/>
            <a:ext cx="8424936" cy="5112568"/>
          </a:xfrm>
        </p:spPr>
        <p:txBody>
          <a:bodyPr>
            <a:noAutofit/>
          </a:bodyPr>
          <a:lstStyle/>
          <a:p>
            <a:pPr>
              <a:buFont typeface="Wingdings" pitchFamily="2" charset="2"/>
              <a:buChar char="Ø"/>
            </a:pPr>
            <a:r>
              <a:rPr lang="en-ZA" sz="1600" dirty="0" smtClean="0">
                <a:solidFill>
                  <a:srgbClr val="150C8E"/>
                </a:solidFill>
              </a:rPr>
              <a:t>End High School 1971 Grade 12 -- distinctions in Maths, Science and Biology</a:t>
            </a:r>
          </a:p>
          <a:p>
            <a:pPr>
              <a:buFont typeface="Wingdings" pitchFamily="2" charset="2"/>
              <a:buChar char="Ø"/>
            </a:pPr>
            <a:endParaRPr lang="en-ZA" sz="1600" dirty="0" smtClean="0">
              <a:solidFill>
                <a:srgbClr val="150C8E"/>
              </a:solidFill>
            </a:endParaRPr>
          </a:p>
          <a:p>
            <a:pPr>
              <a:buFont typeface="Wingdings" pitchFamily="2" charset="2"/>
              <a:buChar char="Ø"/>
            </a:pPr>
            <a:r>
              <a:rPr lang="en-ZA" sz="1600" dirty="0" smtClean="0">
                <a:solidFill>
                  <a:srgbClr val="150C8E"/>
                </a:solidFill>
              </a:rPr>
              <a:t>Top Biology student in South Africa National Youth Science Week -- 1971</a:t>
            </a:r>
          </a:p>
          <a:p>
            <a:pPr>
              <a:buFont typeface="Wingdings" pitchFamily="2" charset="2"/>
              <a:buChar char="Ø"/>
            </a:pPr>
            <a:endParaRPr lang="en-ZA" sz="1600" dirty="0" smtClean="0">
              <a:solidFill>
                <a:srgbClr val="150C8E"/>
              </a:solidFill>
            </a:endParaRPr>
          </a:p>
          <a:p>
            <a:pPr>
              <a:buFont typeface="Wingdings" pitchFamily="2" charset="2"/>
              <a:buChar char="Ø"/>
            </a:pPr>
            <a:r>
              <a:rPr lang="en-ZA" sz="1600" dirty="0" smtClean="0">
                <a:solidFill>
                  <a:srgbClr val="150C8E"/>
                </a:solidFill>
              </a:rPr>
              <a:t>BSc Engineering (Civil) Cum Laude -- 1976</a:t>
            </a:r>
            <a:endParaRPr lang="en-US" sz="1600" dirty="0" smtClean="0">
              <a:solidFill>
                <a:srgbClr val="150C8E"/>
              </a:solidFill>
            </a:endParaRPr>
          </a:p>
          <a:p>
            <a:pPr>
              <a:buFont typeface="Wingdings" pitchFamily="2" charset="2"/>
              <a:buChar char="Ø"/>
            </a:pPr>
            <a:endParaRPr lang="en-US" sz="1600" dirty="0" smtClean="0">
              <a:solidFill>
                <a:srgbClr val="150C8E"/>
              </a:solidFill>
            </a:endParaRPr>
          </a:p>
          <a:p>
            <a:pPr>
              <a:buFont typeface="Wingdings" pitchFamily="2" charset="2"/>
              <a:buChar char="Ø"/>
            </a:pPr>
            <a:r>
              <a:rPr lang="en-ZA" sz="1600" dirty="0" smtClean="0">
                <a:solidFill>
                  <a:srgbClr val="150C8E"/>
                </a:solidFill>
              </a:rPr>
              <a:t>Doctor of Philosophy Civil Engineering -- 1985</a:t>
            </a:r>
            <a:endParaRPr lang="en-US" sz="1600" dirty="0" smtClean="0">
              <a:solidFill>
                <a:srgbClr val="150C8E"/>
              </a:solidFill>
            </a:endParaRPr>
          </a:p>
          <a:p>
            <a:pPr>
              <a:buFont typeface="Wingdings" pitchFamily="2" charset="2"/>
              <a:buChar char="Ø"/>
            </a:pPr>
            <a:endParaRPr lang="en-US" sz="1600" dirty="0" smtClean="0">
              <a:solidFill>
                <a:srgbClr val="150C8E"/>
              </a:solidFill>
            </a:endParaRPr>
          </a:p>
          <a:p>
            <a:pPr>
              <a:buFont typeface="Wingdings" pitchFamily="2" charset="2"/>
              <a:buChar char="Ø"/>
            </a:pPr>
            <a:r>
              <a:rPr lang="en-ZA" sz="1600" dirty="0" smtClean="0">
                <a:solidFill>
                  <a:srgbClr val="150C8E"/>
                </a:solidFill>
              </a:rPr>
              <a:t>Anglo Alpha award for the Promotion</a:t>
            </a:r>
          </a:p>
          <a:p>
            <a:pPr>
              <a:buNone/>
            </a:pPr>
            <a:r>
              <a:rPr lang="en-ZA" sz="1600" dirty="0" smtClean="0">
                <a:solidFill>
                  <a:srgbClr val="150C8E"/>
                </a:solidFill>
              </a:rPr>
              <a:t>     of Concrete for PhD</a:t>
            </a:r>
          </a:p>
          <a:p>
            <a:pPr>
              <a:buFont typeface="Wingdings" pitchFamily="2" charset="2"/>
              <a:buChar char="Ø"/>
            </a:pPr>
            <a:endParaRPr lang="en-ZA" sz="1600" dirty="0" smtClean="0">
              <a:solidFill>
                <a:srgbClr val="150C8E"/>
              </a:solidFill>
            </a:endParaRPr>
          </a:p>
          <a:p>
            <a:pPr>
              <a:buFont typeface="Wingdings" pitchFamily="2" charset="2"/>
              <a:buChar char="Ø"/>
            </a:pPr>
            <a:r>
              <a:rPr lang="en-ZA" sz="1600" dirty="0" smtClean="0">
                <a:solidFill>
                  <a:srgbClr val="150C8E"/>
                </a:solidFill>
              </a:rPr>
              <a:t>2000 Outstanding Intellectuals</a:t>
            </a:r>
          </a:p>
          <a:p>
            <a:pPr>
              <a:buFont typeface="Wingdings" pitchFamily="2" charset="2"/>
              <a:buChar char="Ø"/>
            </a:pPr>
            <a:endParaRPr lang="en-ZA" sz="1600" dirty="0" smtClean="0">
              <a:solidFill>
                <a:srgbClr val="150C8E"/>
              </a:solidFill>
            </a:endParaRPr>
          </a:p>
          <a:p>
            <a:pPr>
              <a:buFont typeface="Wingdings" pitchFamily="2" charset="2"/>
              <a:buChar char="Ø"/>
            </a:pPr>
            <a:r>
              <a:rPr lang="en-ZA" sz="1600" dirty="0" smtClean="0">
                <a:solidFill>
                  <a:srgbClr val="150C8E"/>
                </a:solidFill>
              </a:rPr>
              <a:t>Great Minds of the 21</a:t>
            </a:r>
            <a:r>
              <a:rPr lang="en-ZA" sz="1600" baseline="30000" dirty="0" smtClean="0">
                <a:solidFill>
                  <a:srgbClr val="150C8E"/>
                </a:solidFill>
              </a:rPr>
              <a:t>st</a:t>
            </a:r>
            <a:r>
              <a:rPr lang="en-ZA" sz="1600" dirty="0" smtClean="0">
                <a:solidFill>
                  <a:srgbClr val="150C8E"/>
                </a:solidFill>
              </a:rPr>
              <a:t> Century</a:t>
            </a:r>
          </a:p>
          <a:p>
            <a:pPr>
              <a:buFont typeface="Wingdings" pitchFamily="2" charset="2"/>
              <a:buChar char="Ø"/>
            </a:pPr>
            <a:endParaRPr lang="en-ZA" sz="1600" dirty="0" smtClean="0">
              <a:solidFill>
                <a:srgbClr val="150C8E"/>
              </a:solidFill>
            </a:endParaRPr>
          </a:p>
          <a:p>
            <a:pPr>
              <a:buFont typeface="Wingdings" pitchFamily="2" charset="2"/>
              <a:buChar char="Ø"/>
            </a:pPr>
            <a:r>
              <a:rPr lang="en-ZA" sz="1600" dirty="0" smtClean="0">
                <a:solidFill>
                  <a:srgbClr val="150C8E"/>
                </a:solidFill>
              </a:rPr>
              <a:t>Who’s Who in the World five times</a:t>
            </a:r>
          </a:p>
          <a:p>
            <a:pPr>
              <a:buFont typeface="Wingdings" pitchFamily="2" charset="2"/>
              <a:buChar char="Ø"/>
            </a:pPr>
            <a:endParaRPr lang="en-ZA" sz="1600" dirty="0" smtClean="0">
              <a:solidFill>
                <a:srgbClr val="150C8E"/>
              </a:solidFill>
            </a:endParaRPr>
          </a:p>
          <a:p>
            <a:pPr>
              <a:buFont typeface="Wingdings" pitchFamily="2" charset="2"/>
              <a:buChar char="Ø"/>
            </a:pPr>
            <a:r>
              <a:rPr lang="en-ZA" sz="1600" dirty="0" smtClean="0">
                <a:solidFill>
                  <a:srgbClr val="150C8E"/>
                </a:solidFill>
              </a:rPr>
              <a:t>Other accolades</a:t>
            </a:r>
            <a:endParaRPr lang="en-US" sz="1600" dirty="0" smtClean="0">
              <a:solidFill>
                <a:srgbClr val="150C8E"/>
              </a:solidFill>
            </a:endParaRPr>
          </a:p>
          <a:p>
            <a:pPr>
              <a:buFont typeface="Wingdings" pitchFamily="2" charset="2"/>
              <a:buChar char="Ø"/>
            </a:pPr>
            <a:endParaRPr lang="en-US" sz="1600" dirty="0" smtClean="0">
              <a:solidFill>
                <a:srgbClr val="150C8E"/>
              </a:solidFill>
            </a:endParaRPr>
          </a:p>
          <a:p>
            <a:pPr eaLnBrk="1" hangingPunct="1">
              <a:buNone/>
            </a:pPr>
            <a:endParaRPr lang="en-ZA" sz="1600" dirty="0" smtClean="0"/>
          </a:p>
        </p:txBody>
      </p:sp>
    </p:spTree>
    <p:extLst>
      <p:ext uri="{BB962C8B-B14F-4D97-AF65-F5344CB8AC3E}">
        <p14:creationId xmlns:p14="http://schemas.microsoft.com/office/powerpoint/2010/main" val="79702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1000"/>
                                        <p:tgtEl>
                                          <p:spTgt spid="4198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1000"/>
                                        <p:tgtEl>
                                          <p:spTgt spid="41987">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animEffect transition="in" filter="fade">
                                      <p:cBhvr>
                                        <p:cTn id="15" dur="1000"/>
                                        <p:tgtEl>
                                          <p:spTgt spid="41987">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animEffect transition="in" filter="fade">
                                      <p:cBhvr>
                                        <p:cTn id="19" dur="1000"/>
                                        <p:tgtEl>
                                          <p:spTgt spid="41987">
                                            <p:txEl>
                                              <p:pRg st="6" end="6"/>
                                            </p:txEl>
                                          </p:spTgt>
                                        </p:tgtEl>
                                      </p:cBhvr>
                                    </p:animEffect>
                                  </p:childTnLst>
                                </p:cTn>
                              </p:par>
                            </p:childTnLst>
                          </p:cTn>
                        </p:par>
                        <p:par>
                          <p:cTn id="20" fill="hold">
                            <p:stCondLst>
                              <p:cond delay="4000"/>
                            </p:stCondLst>
                            <p:childTnLst>
                              <p:par>
                                <p:cTn id="21" presetID="10" presetClass="exit" presetSubtype="0" fill="hold" nodeType="afterEffect">
                                  <p:stCondLst>
                                    <p:cond delay="0"/>
                                  </p:stCondLst>
                                  <p:childTnLst>
                                    <p:animEffect transition="out" filter="fade">
                                      <p:cBhvr>
                                        <p:cTn id="22" dur="1000"/>
                                        <p:tgtEl>
                                          <p:spTgt spid="1028"/>
                                        </p:tgtEl>
                                      </p:cBhvr>
                                    </p:animEffect>
                                    <p:set>
                                      <p:cBhvr>
                                        <p:cTn id="23" dur="1" fill="hold">
                                          <p:stCondLst>
                                            <p:cond delay="999"/>
                                          </p:stCondLst>
                                        </p:cTn>
                                        <p:tgtEl>
                                          <p:spTgt spid="1028"/>
                                        </p:tgtEl>
                                        <p:attrNameLst>
                                          <p:attrName>style.visibility</p:attrName>
                                        </p:attrNameLst>
                                      </p:cBhvr>
                                      <p:to>
                                        <p:strVal val="hidden"/>
                                      </p:to>
                                    </p:se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1987">
                                            <p:txEl>
                                              <p:pRg st="8" end="8"/>
                                            </p:txEl>
                                          </p:spTgt>
                                        </p:tgtEl>
                                        <p:attrNameLst>
                                          <p:attrName>style.visibility</p:attrName>
                                        </p:attrNameLst>
                                      </p:cBhvr>
                                      <p:to>
                                        <p:strVal val="visible"/>
                                      </p:to>
                                    </p:set>
                                    <p:animEffect transition="in" filter="fade">
                                      <p:cBhvr>
                                        <p:cTn id="27" dur="1000"/>
                                        <p:tgtEl>
                                          <p:spTgt spid="41987">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1987">
                                            <p:txEl>
                                              <p:pRg st="9" end="9"/>
                                            </p:txEl>
                                          </p:spTgt>
                                        </p:tgtEl>
                                        <p:attrNameLst>
                                          <p:attrName>style.visibility</p:attrName>
                                        </p:attrNameLst>
                                      </p:cBhvr>
                                      <p:to>
                                        <p:strVal val="visible"/>
                                      </p:to>
                                    </p:set>
                                    <p:animEffect transition="in" filter="fade">
                                      <p:cBhvr>
                                        <p:cTn id="30" dur="1000"/>
                                        <p:tgtEl>
                                          <p:spTgt spid="41987">
                                            <p:txEl>
                                              <p:pRg st="9" end="9"/>
                                            </p:txEl>
                                          </p:spTgt>
                                        </p:tgtEl>
                                      </p:cBhvr>
                                    </p:animEffect>
                                  </p:childTnLst>
                                </p:cTn>
                              </p:par>
                            </p:childTnLst>
                          </p:cTn>
                        </p:par>
                        <p:par>
                          <p:cTn id="31" fill="hold">
                            <p:stCondLst>
                              <p:cond delay="6000"/>
                            </p:stCondLst>
                            <p:childTnLst>
                              <p:par>
                                <p:cTn id="32" presetID="10" presetClass="exit" presetSubtype="0" fill="hold" nodeType="afterEffect">
                                  <p:stCondLst>
                                    <p:cond delay="0"/>
                                  </p:stCondLst>
                                  <p:childTnLst>
                                    <p:animEffect transition="out" filter="fade">
                                      <p:cBhvr>
                                        <p:cTn id="33" dur="1000"/>
                                        <p:tgtEl>
                                          <p:spTgt spid="1035"/>
                                        </p:tgtEl>
                                      </p:cBhvr>
                                    </p:animEffect>
                                    <p:set>
                                      <p:cBhvr>
                                        <p:cTn id="34" dur="1" fill="hold">
                                          <p:stCondLst>
                                            <p:cond delay="999"/>
                                          </p:stCondLst>
                                        </p:cTn>
                                        <p:tgtEl>
                                          <p:spTgt spid="1035"/>
                                        </p:tgtEl>
                                        <p:attrNameLst>
                                          <p:attrName>style.visibility</p:attrName>
                                        </p:attrNameLst>
                                      </p:cBhvr>
                                      <p:to>
                                        <p:strVal val="hidden"/>
                                      </p:to>
                                    </p:set>
                                  </p:childTnLst>
                                </p:cTn>
                              </p:par>
                            </p:childTnLst>
                          </p:cTn>
                        </p:par>
                        <p:par>
                          <p:cTn id="35" fill="hold">
                            <p:stCondLst>
                              <p:cond delay="7000"/>
                            </p:stCondLst>
                            <p:childTnLst>
                              <p:par>
                                <p:cTn id="36" presetID="10" presetClass="entr" presetSubtype="0" fill="hold" nodeType="afterEffect">
                                  <p:stCondLst>
                                    <p:cond delay="0"/>
                                  </p:stCondLst>
                                  <p:childTnLst>
                                    <p:set>
                                      <p:cBhvr>
                                        <p:cTn id="37" dur="1" fill="hold">
                                          <p:stCondLst>
                                            <p:cond delay="0"/>
                                          </p:stCondLst>
                                        </p:cTn>
                                        <p:tgtEl>
                                          <p:spTgt spid="41987">
                                            <p:txEl>
                                              <p:pRg st="11" end="11"/>
                                            </p:txEl>
                                          </p:spTgt>
                                        </p:tgtEl>
                                        <p:attrNameLst>
                                          <p:attrName>style.visibility</p:attrName>
                                        </p:attrNameLst>
                                      </p:cBhvr>
                                      <p:to>
                                        <p:strVal val="visible"/>
                                      </p:to>
                                    </p:set>
                                    <p:animEffect transition="in" filter="fade">
                                      <p:cBhvr>
                                        <p:cTn id="38" dur="1000"/>
                                        <p:tgtEl>
                                          <p:spTgt spid="41987">
                                            <p:txEl>
                                              <p:pRg st="11" end="11"/>
                                            </p:txEl>
                                          </p:spTgt>
                                        </p:tgtEl>
                                      </p:cBhvr>
                                    </p:animEffect>
                                  </p:childTnLst>
                                </p:cTn>
                              </p:par>
                            </p:childTnLst>
                          </p:cTn>
                        </p:par>
                        <p:par>
                          <p:cTn id="39" fill="hold">
                            <p:stCondLst>
                              <p:cond delay="8000"/>
                            </p:stCondLst>
                            <p:childTnLst>
                              <p:par>
                                <p:cTn id="40" presetID="10" presetClass="exit" presetSubtype="0" fill="hold" nodeType="afterEffect">
                                  <p:stCondLst>
                                    <p:cond delay="0"/>
                                  </p:stCondLst>
                                  <p:childTnLst>
                                    <p:animEffect transition="out" filter="fade">
                                      <p:cBhvr>
                                        <p:cTn id="41" dur="1000"/>
                                        <p:tgtEl>
                                          <p:spTgt spid="1034"/>
                                        </p:tgtEl>
                                      </p:cBhvr>
                                    </p:animEffect>
                                    <p:set>
                                      <p:cBhvr>
                                        <p:cTn id="42" dur="1" fill="hold">
                                          <p:stCondLst>
                                            <p:cond delay="999"/>
                                          </p:stCondLst>
                                        </p:cTn>
                                        <p:tgtEl>
                                          <p:spTgt spid="1034"/>
                                        </p:tgtEl>
                                        <p:attrNameLst>
                                          <p:attrName>style.visibility</p:attrName>
                                        </p:attrNameLst>
                                      </p:cBhvr>
                                      <p:to>
                                        <p:strVal val="hidden"/>
                                      </p:to>
                                    </p:set>
                                  </p:childTnLst>
                                </p:cTn>
                              </p:par>
                            </p:childTnLst>
                          </p:cTn>
                        </p:par>
                        <p:par>
                          <p:cTn id="43" fill="hold">
                            <p:stCondLst>
                              <p:cond delay="9000"/>
                            </p:stCondLst>
                            <p:childTnLst>
                              <p:par>
                                <p:cTn id="44" presetID="10" presetClass="entr" presetSubtype="0" fill="hold" nodeType="afterEffect">
                                  <p:stCondLst>
                                    <p:cond delay="0"/>
                                  </p:stCondLst>
                                  <p:childTnLst>
                                    <p:set>
                                      <p:cBhvr>
                                        <p:cTn id="45" dur="1" fill="hold">
                                          <p:stCondLst>
                                            <p:cond delay="0"/>
                                          </p:stCondLst>
                                        </p:cTn>
                                        <p:tgtEl>
                                          <p:spTgt spid="41987">
                                            <p:txEl>
                                              <p:pRg st="13" end="13"/>
                                            </p:txEl>
                                          </p:spTgt>
                                        </p:tgtEl>
                                        <p:attrNameLst>
                                          <p:attrName>style.visibility</p:attrName>
                                        </p:attrNameLst>
                                      </p:cBhvr>
                                      <p:to>
                                        <p:strVal val="visible"/>
                                      </p:to>
                                    </p:set>
                                    <p:animEffect transition="in" filter="fade">
                                      <p:cBhvr>
                                        <p:cTn id="46" dur="1000"/>
                                        <p:tgtEl>
                                          <p:spTgt spid="41987">
                                            <p:txEl>
                                              <p:pRg st="13" end="13"/>
                                            </p:txEl>
                                          </p:spTgt>
                                        </p:tgtEl>
                                      </p:cBhvr>
                                    </p:animEffect>
                                  </p:childTnLst>
                                </p:cTn>
                              </p:par>
                            </p:childTnLst>
                          </p:cTn>
                        </p:par>
                        <p:par>
                          <p:cTn id="47" fill="hold">
                            <p:stCondLst>
                              <p:cond delay="10000"/>
                            </p:stCondLst>
                            <p:childTnLst>
                              <p:par>
                                <p:cTn id="48" presetID="10" presetClass="exit" presetSubtype="0" fill="hold" nodeType="afterEffect">
                                  <p:stCondLst>
                                    <p:cond delay="0"/>
                                  </p:stCondLst>
                                  <p:childTnLst>
                                    <p:animEffect transition="out" filter="fade">
                                      <p:cBhvr>
                                        <p:cTn id="49" dur="1000"/>
                                        <p:tgtEl>
                                          <p:spTgt spid="1033"/>
                                        </p:tgtEl>
                                      </p:cBhvr>
                                    </p:animEffect>
                                    <p:set>
                                      <p:cBhvr>
                                        <p:cTn id="50" dur="1" fill="hold">
                                          <p:stCondLst>
                                            <p:cond delay="999"/>
                                          </p:stCondLst>
                                        </p:cTn>
                                        <p:tgtEl>
                                          <p:spTgt spid="1033"/>
                                        </p:tgtEl>
                                        <p:attrNameLst>
                                          <p:attrName>style.visibility</p:attrName>
                                        </p:attrNameLst>
                                      </p:cBhvr>
                                      <p:to>
                                        <p:strVal val="hidden"/>
                                      </p:to>
                                    </p:set>
                                  </p:childTnLst>
                                </p:cTn>
                              </p:par>
                            </p:childTnLst>
                          </p:cTn>
                        </p:par>
                        <p:par>
                          <p:cTn id="51" fill="hold">
                            <p:stCondLst>
                              <p:cond delay="11000"/>
                            </p:stCondLst>
                            <p:childTnLst>
                              <p:par>
                                <p:cTn id="52" presetID="10" presetClass="exit" presetSubtype="0" fill="hold" grpId="0" nodeType="afterEffect">
                                  <p:stCondLst>
                                    <p:cond delay="0"/>
                                  </p:stCondLst>
                                  <p:childTnLst>
                                    <p:animEffect transition="out" filter="fade">
                                      <p:cBhvr>
                                        <p:cTn id="53" dur="1000"/>
                                        <p:tgtEl>
                                          <p:spTgt spid="11"/>
                                        </p:tgtEl>
                                      </p:cBhvr>
                                    </p:animEffect>
                                    <p:set>
                                      <p:cBhvr>
                                        <p:cTn id="54" dur="1" fill="hold">
                                          <p:stCondLst>
                                            <p:cond delay="999"/>
                                          </p:stCondLst>
                                        </p:cTn>
                                        <p:tgtEl>
                                          <p:spTgt spid="11"/>
                                        </p:tgtEl>
                                        <p:attrNameLst>
                                          <p:attrName>style.visibility</p:attrName>
                                        </p:attrNameLst>
                                      </p:cBhvr>
                                      <p:to>
                                        <p:strVal val="hidden"/>
                                      </p:to>
                                    </p:set>
                                  </p:childTnLst>
                                </p:cTn>
                              </p:par>
                            </p:childTnLst>
                          </p:cTn>
                        </p:par>
                        <p:par>
                          <p:cTn id="55" fill="hold">
                            <p:stCondLst>
                              <p:cond delay="12000"/>
                            </p:stCondLst>
                            <p:childTnLst>
                              <p:par>
                                <p:cTn id="56" presetID="10" presetClass="entr" presetSubtype="0" fill="hold" nodeType="afterEffect">
                                  <p:stCondLst>
                                    <p:cond delay="0"/>
                                  </p:stCondLst>
                                  <p:childTnLst>
                                    <p:set>
                                      <p:cBhvr>
                                        <p:cTn id="57" dur="1" fill="hold">
                                          <p:stCondLst>
                                            <p:cond delay="0"/>
                                          </p:stCondLst>
                                        </p:cTn>
                                        <p:tgtEl>
                                          <p:spTgt spid="41987">
                                            <p:txEl>
                                              <p:pRg st="15" end="15"/>
                                            </p:txEl>
                                          </p:spTgt>
                                        </p:tgtEl>
                                        <p:attrNameLst>
                                          <p:attrName>style.visibility</p:attrName>
                                        </p:attrNameLst>
                                      </p:cBhvr>
                                      <p:to>
                                        <p:strVal val="visible"/>
                                      </p:to>
                                    </p:set>
                                    <p:animEffect transition="in" filter="fade">
                                      <p:cBhvr>
                                        <p:cTn id="58" dur="1000"/>
                                        <p:tgtEl>
                                          <p:spTgt spid="41987">
                                            <p:txEl>
                                              <p:pRg st="15" end="15"/>
                                            </p:txEl>
                                          </p:spTgt>
                                        </p:tgtEl>
                                      </p:cBhvr>
                                    </p:animEffect>
                                  </p:childTnLst>
                                </p:cTn>
                              </p:par>
                            </p:childTnLst>
                          </p:cTn>
                        </p:par>
                        <p:par>
                          <p:cTn id="59" fill="hold">
                            <p:stCondLst>
                              <p:cond delay="13000"/>
                            </p:stCondLst>
                            <p:childTnLst>
                              <p:par>
                                <p:cTn id="60" presetID="10" presetClass="exit" presetSubtype="0" fill="hold" nodeType="afterEffect">
                                  <p:stCondLst>
                                    <p:cond delay="0"/>
                                  </p:stCondLst>
                                  <p:childTnLst>
                                    <p:animEffect transition="out" filter="fade">
                                      <p:cBhvr>
                                        <p:cTn id="61" dur="1000"/>
                                        <p:tgtEl>
                                          <p:spTgt spid="1032"/>
                                        </p:tgtEl>
                                      </p:cBhvr>
                                    </p:animEffect>
                                    <p:set>
                                      <p:cBhvr>
                                        <p:cTn id="62" dur="1" fill="hold">
                                          <p:stCondLst>
                                            <p:cond delay="999"/>
                                          </p:stCondLst>
                                        </p:cTn>
                                        <p:tgtEl>
                                          <p:spTgt spid="1032"/>
                                        </p:tgtEl>
                                        <p:attrNameLst>
                                          <p:attrName>style.visibility</p:attrName>
                                        </p:attrNameLst>
                                      </p:cBhvr>
                                      <p:to>
                                        <p:strVal val="hidden"/>
                                      </p:to>
                                    </p:set>
                                  </p:childTnLst>
                                </p:cTn>
                              </p:par>
                            </p:childTnLst>
                          </p:cTn>
                        </p:par>
                        <p:par>
                          <p:cTn id="63" fill="hold">
                            <p:stCondLst>
                              <p:cond delay="14000"/>
                            </p:stCondLst>
                            <p:childTnLst>
                              <p:par>
                                <p:cTn id="64" presetID="10" presetClass="entr" presetSubtype="0" fill="hold" nodeType="afterEffect">
                                  <p:stCondLst>
                                    <p:cond delay="0"/>
                                  </p:stCondLst>
                                  <p:childTnLst>
                                    <p:set>
                                      <p:cBhvr>
                                        <p:cTn id="65" dur="1" fill="hold">
                                          <p:stCondLst>
                                            <p:cond delay="0"/>
                                          </p:stCondLst>
                                        </p:cTn>
                                        <p:tgtEl>
                                          <p:spTgt spid="41987">
                                            <p:txEl>
                                              <p:pRg st="17" end="17"/>
                                            </p:txEl>
                                          </p:spTgt>
                                        </p:tgtEl>
                                        <p:attrNameLst>
                                          <p:attrName>style.visibility</p:attrName>
                                        </p:attrNameLst>
                                      </p:cBhvr>
                                      <p:to>
                                        <p:strVal val="visible"/>
                                      </p:to>
                                    </p:set>
                                    <p:animEffect transition="in" filter="fade">
                                      <p:cBhvr>
                                        <p:cTn id="66" dur="1000"/>
                                        <p:tgtEl>
                                          <p:spTgt spid="41987">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16632"/>
            <a:ext cx="6543692" cy="1301006"/>
          </a:xfrm>
        </p:spPr>
        <p:txBody>
          <a:bodyPr anchor="t" anchorCtr="0">
            <a:normAutofit/>
          </a:bodyPr>
          <a:lstStyle/>
          <a:p>
            <a:pPr algn="l"/>
            <a:r>
              <a:rPr lang="en-ZA" sz="2400" b="1" dirty="0" smtClean="0">
                <a:solidFill>
                  <a:srgbClr val="002060"/>
                </a:solidFill>
              </a:rPr>
              <a:t>Genesis is a broadly reliable historical text – Noah’s Ship (Ark = Container) found (about </a:t>
            </a:r>
            <a:r>
              <a:rPr lang="en-ZA" sz="2400" b="1" dirty="0" err="1" smtClean="0">
                <a:solidFill>
                  <a:srgbClr val="002060"/>
                </a:solidFill>
              </a:rPr>
              <a:t>2345BC</a:t>
            </a:r>
            <a:r>
              <a:rPr lang="en-ZA" sz="2400" b="1" dirty="0" smtClean="0">
                <a:solidFill>
                  <a:srgbClr val="002060"/>
                </a:solidFill>
              </a:rPr>
              <a:t>)</a:t>
            </a:r>
          </a:p>
        </p:txBody>
      </p:sp>
      <p:pic>
        <p:nvPicPr>
          <p:cNvPr id="7" name="Picture 3"/>
          <p:cNvPicPr>
            <a:picLocks noGrp="1" noChangeAspect="1" noChangeArrowheads="1"/>
          </p:cNvPicPr>
          <p:nvPr>
            <p:ph idx="1"/>
          </p:nvPr>
        </p:nvPicPr>
        <p:blipFill>
          <a:blip r:embed="rId3" cstate="print"/>
          <a:srcRect/>
          <a:stretch>
            <a:fillRect/>
          </a:stretch>
        </p:blipFill>
        <p:spPr bwMode="auto">
          <a:xfrm rot="17285851">
            <a:off x="1084477" y="2712353"/>
            <a:ext cx="6131937" cy="4684648"/>
          </a:xfrm>
          <a:prstGeom prst="rect">
            <a:avLst/>
          </a:prstGeom>
          <a:noFill/>
          <a:ln w="9525">
            <a:noFill/>
            <a:miter lim="800000"/>
            <a:headEnd/>
            <a:tailEnd/>
          </a:ln>
          <a:effectLst/>
        </p:spPr>
      </p:pic>
      <p:pic>
        <p:nvPicPr>
          <p:cNvPr id="8" name="Picture 4"/>
          <p:cNvPicPr>
            <a:picLocks noChangeAspect="1" noChangeArrowheads="1"/>
          </p:cNvPicPr>
          <p:nvPr/>
        </p:nvPicPr>
        <p:blipFill>
          <a:blip r:embed="rId4" cstate="print"/>
          <a:srcRect/>
          <a:stretch>
            <a:fillRect/>
          </a:stretch>
        </p:blipFill>
        <p:spPr bwMode="auto">
          <a:xfrm>
            <a:off x="683568" y="1412776"/>
            <a:ext cx="7632848" cy="5445224"/>
          </a:xfrm>
          <a:prstGeom prst="rect">
            <a:avLst/>
          </a:prstGeom>
          <a:noFill/>
          <a:ln w="9525">
            <a:noFill/>
            <a:miter lim="800000"/>
            <a:headEnd/>
            <a:tailEnd/>
          </a:ln>
          <a:effectLst/>
        </p:spPr>
      </p:pic>
      <p:sp>
        <p:nvSpPr>
          <p:cNvPr id="14" name="Oval 13"/>
          <p:cNvSpPr/>
          <p:nvPr/>
        </p:nvSpPr>
        <p:spPr>
          <a:xfrm rot="1284165">
            <a:off x="4307122" y="3114578"/>
            <a:ext cx="1080120" cy="230425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p:cNvPicPr>
            <a:picLocks noChangeAspect="1" noChangeArrowheads="1"/>
          </p:cNvPicPr>
          <p:nvPr/>
        </p:nvPicPr>
        <p:blipFill>
          <a:blip r:embed="rId5" cstate="print"/>
          <a:srcRect/>
          <a:stretch>
            <a:fillRect/>
          </a:stretch>
        </p:blipFill>
        <p:spPr bwMode="auto">
          <a:xfrm>
            <a:off x="683568" y="1412776"/>
            <a:ext cx="7565684" cy="5445224"/>
          </a:xfrm>
          <a:prstGeom prst="rect">
            <a:avLst/>
          </a:prstGeom>
          <a:noFill/>
          <a:ln w="9525">
            <a:noFill/>
            <a:miter lim="800000"/>
            <a:headEnd/>
            <a:tailEnd/>
          </a:ln>
          <a:effectLst/>
        </p:spPr>
      </p:pic>
      <p:pic>
        <p:nvPicPr>
          <p:cNvPr id="11" name="Picture 6"/>
          <p:cNvPicPr>
            <a:picLocks noChangeAspect="1" noChangeArrowheads="1"/>
          </p:cNvPicPr>
          <p:nvPr/>
        </p:nvPicPr>
        <p:blipFill>
          <a:blip r:embed="rId6" cstate="print"/>
          <a:srcRect/>
          <a:stretch>
            <a:fillRect/>
          </a:stretch>
        </p:blipFill>
        <p:spPr bwMode="auto">
          <a:xfrm>
            <a:off x="755576" y="1412776"/>
            <a:ext cx="7565685" cy="5445224"/>
          </a:xfrm>
          <a:prstGeom prst="rect">
            <a:avLst/>
          </a:prstGeom>
          <a:noFill/>
          <a:ln w="9525">
            <a:noFill/>
            <a:miter lim="800000"/>
            <a:headEnd/>
            <a:tailEnd/>
          </a:ln>
          <a:effectLst/>
        </p:spPr>
      </p:pic>
      <p:pic>
        <p:nvPicPr>
          <p:cNvPr id="12" name="Picture 7"/>
          <p:cNvPicPr>
            <a:picLocks noChangeAspect="1" noChangeArrowheads="1"/>
          </p:cNvPicPr>
          <p:nvPr/>
        </p:nvPicPr>
        <p:blipFill>
          <a:blip r:embed="rId7" cstate="print"/>
          <a:srcRect/>
          <a:stretch>
            <a:fillRect/>
          </a:stretch>
        </p:blipFill>
        <p:spPr bwMode="auto">
          <a:xfrm>
            <a:off x="683568" y="1412777"/>
            <a:ext cx="7565684" cy="5445223"/>
          </a:xfrm>
          <a:prstGeom prst="rect">
            <a:avLst/>
          </a:prstGeom>
          <a:noFill/>
          <a:ln w="9525">
            <a:noFill/>
            <a:miter lim="800000"/>
            <a:headEnd/>
            <a:tailEnd/>
          </a:ln>
          <a:effectLst/>
        </p:spPr>
      </p:pic>
      <p:pic>
        <p:nvPicPr>
          <p:cNvPr id="13" name="Picture 8"/>
          <p:cNvPicPr>
            <a:picLocks noChangeAspect="1" noChangeArrowheads="1"/>
          </p:cNvPicPr>
          <p:nvPr/>
        </p:nvPicPr>
        <p:blipFill>
          <a:blip r:embed="rId8" cstate="print"/>
          <a:srcRect/>
          <a:stretch>
            <a:fillRect/>
          </a:stretch>
        </p:blipFill>
        <p:spPr bwMode="auto">
          <a:xfrm>
            <a:off x="683568" y="1364436"/>
            <a:ext cx="7632848" cy="5493564"/>
          </a:xfrm>
          <a:prstGeom prst="rect">
            <a:avLst/>
          </a:prstGeom>
          <a:noFill/>
          <a:ln w="9525">
            <a:noFill/>
            <a:miter lim="800000"/>
            <a:headEnd/>
            <a:tailEnd/>
          </a:ln>
          <a:effectLst/>
        </p:spPr>
      </p:pic>
      <p:pic>
        <p:nvPicPr>
          <p:cNvPr id="144386" name="Picture 2"/>
          <p:cNvPicPr>
            <a:picLocks noChangeAspect="1" noChangeArrowheads="1"/>
          </p:cNvPicPr>
          <p:nvPr/>
        </p:nvPicPr>
        <p:blipFill>
          <a:blip r:embed="rId9" cstate="print"/>
          <a:srcRect/>
          <a:stretch>
            <a:fillRect/>
          </a:stretch>
        </p:blipFill>
        <p:spPr bwMode="auto">
          <a:xfrm>
            <a:off x="683568" y="1412776"/>
            <a:ext cx="7632848" cy="6802063"/>
          </a:xfrm>
          <a:prstGeom prst="rect">
            <a:avLst/>
          </a:prstGeom>
          <a:noFill/>
          <a:ln w="9525">
            <a:noFill/>
            <a:miter lim="800000"/>
            <a:headEnd/>
            <a:tailEnd/>
          </a:ln>
        </p:spPr>
      </p:pic>
      <p:sp>
        <p:nvSpPr>
          <p:cNvPr id="10" name="Oval 9"/>
          <p:cNvSpPr/>
          <p:nvPr/>
        </p:nvSpPr>
        <p:spPr>
          <a:xfrm>
            <a:off x="4427984" y="4581128"/>
            <a:ext cx="360040" cy="2880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065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000"/>
                                        <p:tgtEl>
                                          <p:spTgt spid="13"/>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144386"/>
                                        </p:tgtEl>
                                        <p:attrNameLst>
                                          <p:attrName>style.visibility</p:attrName>
                                        </p:attrNameLst>
                                      </p:cBhvr>
                                      <p:to>
                                        <p:strVal val="visible"/>
                                      </p:to>
                                    </p:set>
                                    <p:animEffect transition="in" filter="fade">
                                      <p:cBhvr>
                                        <p:cTn id="35" dur="2000"/>
                                        <p:tgtEl>
                                          <p:spTgt spid="144386"/>
                                        </p:tgtEl>
                                      </p:cBhvr>
                                    </p:animEffect>
                                  </p:childTnLst>
                                </p:cTn>
                              </p:par>
                            </p:childTnLst>
                          </p:cTn>
                        </p:par>
                        <p:par>
                          <p:cTn id="36" fill="hold">
                            <p:stCondLst>
                              <p:cond delay="16000"/>
                            </p:stCondLst>
                            <p:childTnLst>
                              <p:par>
                                <p:cTn id="37" presetID="2" presetClass="entr" presetSubtype="3"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2000" fill="hold"/>
                                        <p:tgtEl>
                                          <p:spTgt spid="10"/>
                                        </p:tgtEl>
                                        <p:attrNameLst>
                                          <p:attrName>ppt_x</p:attrName>
                                        </p:attrNameLst>
                                      </p:cBhvr>
                                      <p:tavLst>
                                        <p:tav tm="0">
                                          <p:val>
                                            <p:strVal val="1+#ppt_w/2"/>
                                          </p:val>
                                        </p:tav>
                                        <p:tav tm="100000">
                                          <p:val>
                                            <p:strVal val="#ppt_x"/>
                                          </p:val>
                                        </p:tav>
                                      </p:tavLst>
                                    </p:anim>
                                    <p:anim calcmode="lin" valueType="num">
                                      <p:cBhvr additive="base">
                                        <p:cTn id="40" dur="2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a:stretch>
            <a:fillRect/>
          </a:stretch>
        </p:blipFill>
        <p:spPr bwMode="auto">
          <a:xfrm>
            <a:off x="1655168" y="1415955"/>
            <a:ext cx="7488832" cy="5442045"/>
          </a:xfrm>
          <a:prstGeom prst="rect">
            <a:avLst/>
          </a:prstGeom>
          <a:noFill/>
          <a:ln w="9525">
            <a:noFill/>
            <a:miter lim="800000"/>
            <a:headEnd/>
            <a:tailEnd/>
          </a:ln>
          <a:effectLst/>
        </p:spPr>
      </p:pic>
      <p:sp>
        <p:nvSpPr>
          <p:cNvPr id="41986" name="Rectangle 2"/>
          <p:cNvSpPr>
            <a:spLocks noGrp="1" noChangeArrowheads="1"/>
          </p:cNvSpPr>
          <p:nvPr>
            <p:ph type="title"/>
          </p:nvPr>
        </p:nvSpPr>
        <p:spPr>
          <a:xfrm>
            <a:off x="457200" y="116632"/>
            <a:ext cx="6543692" cy="1301006"/>
          </a:xfrm>
        </p:spPr>
        <p:txBody>
          <a:bodyPr anchor="t" anchorCtr="0">
            <a:normAutofit/>
          </a:bodyPr>
          <a:lstStyle/>
          <a:p>
            <a:pPr algn="l"/>
            <a:r>
              <a:rPr lang="en-ZA" sz="2400" b="1" dirty="0" smtClean="0">
                <a:solidFill>
                  <a:srgbClr val="002060"/>
                </a:solidFill>
              </a:rPr>
              <a:t>Detailed genealogies</a:t>
            </a:r>
          </a:p>
        </p:txBody>
      </p:sp>
      <p:pic>
        <p:nvPicPr>
          <p:cNvPr id="8" name="Picture 2"/>
          <p:cNvPicPr>
            <a:picLocks noChangeAspect="1" noChangeArrowheads="1"/>
          </p:cNvPicPr>
          <p:nvPr/>
        </p:nvPicPr>
        <p:blipFill>
          <a:blip r:embed="rId4" cstate="print"/>
          <a:srcRect/>
          <a:stretch>
            <a:fillRect/>
          </a:stretch>
        </p:blipFill>
        <p:spPr bwMode="auto">
          <a:xfrm>
            <a:off x="179512" y="2784929"/>
            <a:ext cx="2592288" cy="3870429"/>
          </a:xfrm>
          <a:prstGeom prst="rect">
            <a:avLst/>
          </a:prstGeom>
          <a:noFill/>
          <a:ln w="9525">
            <a:noFill/>
            <a:miter lim="800000"/>
            <a:headEnd/>
            <a:tailEnd/>
          </a:ln>
          <a:effectLst/>
        </p:spPr>
      </p:pic>
      <p:sp>
        <p:nvSpPr>
          <p:cNvPr id="12" name="Rectangle 3"/>
          <p:cNvSpPr txBox="1">
            <a:spLocks noChangeArrowheads="1"/>
          </p:cNvSpPr>
          <p:nvPr/>
        </p:nvSpPr>
        <p:spPr>
          <a:xfrm>
            <a:off x="251520" y="1556792"/>
            <a:ext cx="2016224" cy="5301208"/>
          </a:xfrm>
          <a:prstGeom prst="rect">
            <a:avLst/>
          </a:prstGeom>
        </p:spPr>
        <p:txBody>
          <a:bodyPr vert="horz" lIns="91411" tIns="45705" rIns="91411" bIns="45705" rtlCol="0">
            <a:normAutofit/>
          </a:bodyPr>
          <a:lstStyle/>
          <a:p>
            <a:pPr marL="342790" indent="-342790">
              <a:spcBef>
                <a:spcPct val="20000"/>
              </a:spcBef>
            </a:pPr>
            <a:r>
              <a:rPr lang="en-ZA" dirty="0" smtClean="0">
                <a:solidFill>
                  <a:srgbClr val="150C8E"/>
                </a:solidFill>
              </a:rPr>
              <a:t>Flood 1658</a:t>
            </a:r>
          </a:p>
          <a:p>
            <a:pPr marL="342790" indent="-342790">
              <a:spcBef>
                <a:spcPct val="20000"/>
              </a:spcBef>
            </a:pPr>
            <a:r>
              <a:rPr lang="en-ZA" dirty="0" smtClean="0">
                <a:solidFill>
                  <a:srgbClr val="150C8E"/>
                </a:solidFill>
              </a:rPr>
              <a:t>years from start of genealogy</a:t>
            </a:r>
            <a:endParaRPr kumimoji="0" lang="en-ZA" b="0" i="0" u="none" strike="noStrike" kern="1200" cap="none" spc="0" normalizeH="0" baseline="0" noProof="0" dirty="0" smtClean="0">
              <a:ln>
                <a:noFill/>
              </a:ln>
              <a:solidFill>
                <a:srgbClr val="150C8E"/>
              </a:solidFill>
              <a:effectLst/>
              <a:uLnTx/>
              <a:uFillTx/>
              <a:latin typeface="+mn-lt"/>
              <a:ea typeface="+mn-ea"/>
              <a:cs typeface="+mn-cs"/>
            </a:endParaRPr>
          </a:p>
        </p:txBody>
      </p:sp>
      <p:cxnSp>
        <p:nvCxnSpPr>
          <p:cNvPr id="7" name="Straight Arrow Connector 6"/>
          <p:cNvCxnSpPr/>
          <p:nvPr/>
        </p:nvCxnSpPr>
        <p:spPr>
          <a:xfrm>
            <a:off x="1763688" y="2348880"/>
            <a:ext cx="4752528" cy="1588"/>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53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1000"/>
                                        <p:tgtEl>
                                          <p:spTgt spid="12">
                                            <p:txEl>
                                              <p:pRg st="1" end="1"/>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Egyptian time lines revisited</a:t>
            </a:r>
          </a:p>
        </p:txBody>
      </p:sp>
      <p:sp>
        <p:nvSpPr>
          <p:cNvPr id="41987" name="Rectangle 3"/>
          <p:cNvSpPr>
            <a:spLocks noGrp="1" noChangeArrowheads="1"/>
          </p:cNvSpPr>
          <p:nvPr>
            <p:ph type="body" idx="1"/>
          </p:nvPr>
        </p:nvSpPr>
        <p:spPr>
          <a:xfrm>
            <a:off x="457200" y="1628800"/>
            <a:ext cx="4546848" cy="4968551"/>
          </a:xfrm>
        </p:spPr>
        <p:txBody>
          <a:bodyPr>
            <a:normAutofit lnSpcReduction="10000"/>
          </a:bodyPr>
          <a:lstStyle/>
          <a:p>
            <a:pPr eaLnBrk="1" hangingPunct="1">
              <a:buFont typeface="Wingdings" pitchFamily="2" charset="2"/>
              <a:buChar char="Ø"/>
            </a:pPr>
            <a:r>
              <a:rPr lang="en-US" sz="1800" dirty="0" smtClean="0">
                <a:solidFill>
                  <a:srgbClr val="150C8E"/>
                </a:solidFill>
              </a:rPr>
              <a:t>Egyptian time lines support a flood date of about </a:t>
            </a:r>
            <a:r>
              <a:rPr lang="en-US" sz="1800" dirty="0" err="1" smtClean="0">
                <a:solidFill>
                  <a:srgbClr val="150C8E"/>
                </a:solidFill>
              </a:rPr>
              <a:t>2345BC</a:t>
            </a:r>
            <a:endParaRPr lang="en-US" sz="1800" dirty="0" smtClean="0">
              <a:solidFill>
                <a:srgbClr val="150C8E"/>
              </a:solidFill>
            </a:endParaRP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Like many other advanced civilizations Egypt (</a:t>
            </a:r>
            <a:r>
              <a:rPr lang="en-ZA" sz="1800" dirty="0" err="1" smtClean="0">
                <a:solidFill>
                  <a:srgbClr val="150C8E"/>
                </a:solidFill>
              </a:rPr>
              <a:t>Mitzraim</a:t>
            </a:r>
            <a:r>
              <a:rPr lang="en-ZA" sz="1800" dirty="0" smtClean="0">
                <a:solidFill>
                  <a:srgbClr val="150C8E"/>
                </a:solidFill>
              </a:rPr>
              <a:t>) sprang up rapidly after the flood immediately with advanced technology</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Once certain wrong assumptions with regard to the Egyptian dynasties are resolved Egyptian timelines correlate</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Likewise other advanced civilizations around the world – Babylon, </a:t>
            </a:r>
            <a:r>
              <a:rPr lang="en-ZA" sz="1800" dirty="0" err="1" smtClean="0">
                <a:solidFill>
                  <a:srgbClr val="150C8E"/>
                </a:solidFill>
              </a:rPr>
              <a:t>Matchu</a:t>
            </a:r>
            <a:r>
              <a:rPr lang="en-ZA" sz="1800" dirty="0" smtClean="0">
                <a:solidFill>
                  <a:srgbClr val="150C8E"/>
                </a:solidFill>
              </a:rPr>
              <a:t> </a:t>
            </a:r>
            <a:r>
              <a:rPr lang="en-ZA" sz="1800" dirty="0" err="1" smtClean="0">
                <a:solidFill>
                  <a:srgbClr val="150C8E"/>
                </a:solidFill>
              </a:rPr>
              <a:t>Pitchu</a:t>
            </a:r>
            <a:r>
              <a:rPr lang="en-ZA" sz="1800" dirty="0" smtClean="0">
                <a:solidFill>
                  <a:srgbClr val="150C8E"/>
                </a:solidFill>
              </a:rPr>
              <a:t>, etc, etc, etc</a:t>
            </a:r>
          </a:p>
        </p:txBody>
      </p:sp>
      <p:pic>
        <p:nvPicPr>
          <p:cNvPr id="4" name="Picture 3"/>
          <p:cNvPicPr>
            <a:picLocks noChangeAspect="1" noChangeArrowheads="1"/>
          </p:cNvPicPr>
          <p:nvPr/>
        </p:nvPicPr>
        <p:blipFill>
          <a:blip r:embed="rId3" cstate="print"/>
          <a:srcRect/>
          <a:stretch>
            <a:fillRect/>
          </a:stretch>
        </p:blipFill>
        <p:spPr bwMode="auto">
          <a:xfrm>
            <a:off x="5148064" y="1484784"/>
            <a:ext cx="3810000" cy="3810000"/>
          </a:xfrm>
          <a:prstGeom prst="rect">
            <a:avLst/>
          </a:prstGeom>
          <a:noFill/>
          <a:ln w="9525">
            <a:noFill/>
            <a:miter lim="800000"/>
            <a:headEnd/>
            <a:tailEnd/>
          </a:ln>
          <a:effectLst/>
        </p:spPr>
      </p:pic>
      <p:sp>
        <p:nvSpPr>
          <p:cNvPr id="5" name="TextBox 4"/>
          <p:cNvSpPr txBox="1"/>
          <p:nvPr/>
        </p:nvSpPr>
        <p:spPr>
          <a:xfrm>
            <a:off x="5220072" y="5517232"/>
            <a:ext cx="3744416" cy="923330"/>
          </a:xfrm>
          <a:prstGeom prst="rect">
            <a:avLst/>
          </a:prstGeom>
          <a:noFill/>
        </p:spPr>
        <p:txBody>
          <a:bodyPr wrap="square" rtlCol="0">
            <a:spAutoFit/>
          </a:bodyPr>
          <a:lstStyle/>
          <a:p>
            <a:pPr algn="ctr"/>
            <a:r>
              <a:rPr lang="en-ZA" dirty="0" smtClean="0"/>
              <a:t>It is doubtful whether we have the technology to build the Great Pyramid today!</a:t>
            </a:r>
            <a:endParaRPr lang="en-US" dirty="0"/>
          </a:p>
        </p:txBody>
      </p:sp>
    </p:spTree>
    <p:extLst>
      <p:ext uri="{BB962C8B-B14F-4D97-AF65-F5344CB8AC3E}">
        <p14:creationId xmlns:p14="http://schemas.microsoft.com/office/powerpoint/2010/main" val="40722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500"/>
                                        <p:tgtEl>
                                          <p:spTgt spid="41987">
                                            <p:txEl>
                                              <p:pRg st="0" end="0"/>
                                            </p:txEl>
                                          </p:spTgt>
                                        </p:tgtEl>
                                      </p:cBhvr>
                                    </p:animEffect>
                                  </p:childTnLst>
                                </p:cTn>
                              </p:par>
                            </p:childTnLst>
                          </p:cTn>
                        </p:par>
                        <p:par>
                          <p:cTn id="12" fill="hold">
                            <p:stCondLst>
                              <p:cond delay="1000"/>
                            </p:stCondLst>
                            <p:childTnLst>
                              <p:par>
                                <p:cTn id="13" presetID="2" presetClass="entr" presetSubtype="9"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41987">
                                            <p:txEl>
                                              <p:pRg st="2" end="2"/>
                                            </p:txEl>
                                          </p:spTgt>
                                        </p:tgtEl>
                                        <p:attrNameLst>
                                          <p:attrName>style.visibility</p:attrName>
                                        </p:attrNameLst>
                                      </p:cBhvr>
                                      <p:to>
                                        <p:strVal val="visible"/>
                                      </p:to>
                                    </p:set>
                                    <p:animEffect transition="in" filter="fade">
                                      <p:cBhvr>
                                        <p:cTn id="20" dur="500"/>
                                        <p:tgtEl>
                                          <p:spTgt spid="41987">
                                            <p:txEl>
                                              <p:pRg st="2" end="2"/>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41987">
                                            <p:txEl>
                                              <p:pRg st="4" end="4"/>
                                            </p:txEl>
                                          </p:spTgt>
                                        </p:tgtEl>
                                        <p:attrNameLst>
                                          <p:attrName>style.visibility</p:attrName>
                                        </p:attrNameLst>
                                      </p:cBhvr>
                                      <p:to>
                                        <p:strVal val="visible"/>
                                      </p:to>
                                    </p:set>
                                    <p:animEffect transition="in" filter="fade">
                                      <p:cBhvr>
                                        <p:cTn id="24" dur="500"/>
                                        <p:tgtEl>
                                          <p:spTgt spid="41987">
                                            <p:txEl>
                                              <p:pRg st="4" end="4"/>
                                            </p:txEl>
                                          </p:spTgt>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41987">
                                            <p:txEl>
                                              <p:pRg st="6" end="6"/>
                                            </p:txEl>
                                          </p:spTgt>
                                        </p:tgtEl>
                                        <p:attrNameLst>
                                          <p:attrName>style.visibility</p:attrName>
                                        </p:attrNameLst>
                                      </p:cBhvr>
                                      <p:to>
                                        <p:strVal val="visible"/>
                                      </p:to>
                                    </p:set>
                                    <p:animEffect transition="in" filter="fade">
                                      <p:cBhvr>
                                        <p:cTn id="28" dur="500"/>
                                        <p:tgtEl>
                                          <p:spTgt spid="419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95536" y="116632"/>
            <a:ext cx="6543692" cy="1143000"/>
          </a:xfrm>
        </p:spPr>
        <p:txBody>
          <a:bodyPr anchor="t" anchorCtr="0">
            <a:normAutofit fontScale="90000"/>
          </a:bodyPr>
          <a:lstStyle/>
          <a:p>
            <a:pPr algn="l" eaLnBrk="1" hangingPunct="1"/>
            <a:r>
              <a:rPr lang="en-ZA" sz="2400" b="1" dirty="0" smtClean="0">
                <a:solidFill>
                  <a:srgbClr val="002060"/>
                </a:solidFill>
              </a:rPr>
              <a:t>Another complication</a:t>
            </a:r>
            <a:br>
              <a:rPr lang="en-ZA" sz="2400" b="1" dirty="0" smtClean="0">
                <a:solidFill>
                  <a:srgbClr val="002060"/>
                </a:solidFill>
              </a:rPr>
            </a:br>
            <a:r>
              <a:rPr lang="en-ZA" sz="2400" b="1" dirty="0" smtClean="0">
                <a:solidFill>
                  <a:srgbClr val="002060"/>
                </a:solidFill>
              </a:rPr>
              <a:t>Global nuclear war about 4,000 years ago?</a:t>
            </a:r>
          </a:p>
        </p:txBody>
      </p:sp>
      <p:sp>
        <p:nvSpPr>
          <p:cNvPr id="41987" name="Rectangle 3"/>
          <p:cNvSpPr>
            <a:spLocks noGrp="1" noChangeArrowheads="1"/>
          </p:cNvSpPr>
          <p:nvPr>
            <p:ph type="body" idx="1"/>
          </p:nvPr>
        </p:nvSpPr>
        <p:spPr>
          <a:xfrm>
            <a:off x="457200" y="1628800"/>
            <a:ext cx="8363272" cy="4968551"/>
          </a:xfrm>
        </p:spPr>
        <p:txBody>
          <a:bodyPr>
            <a:normAutofit/>
          </a:bodyPr>
          <a:lstStyle/>
          <a:p>
            <a:pPr eaLnBrk="1" hangingPunct="1">
              <a:buFont typeface="Wingdings" pitchFamily="2" charset="2"/>
              <a:buChar char="Ø"/>
            </a:pPr>
            <a:r>
              <a:rPr lang="en-ZA" sz="1800" dirty="0" smtClean="0">
                <a:solidFill>
                  <a:srgbClr val="150C8E"/>
                </a:solidFill>
              </a:rPr>
              <a:t>Remains of highly radioactive cities</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Similar destruction to Hiroshima</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Indications of nuclear bombs</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Indications of nuclear war</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Suggestions that Australopithecus are human beings deformed by exposure to nuclear radiation</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Throws all theories of steady state nuclear decay into further disarray</a:t>
            </a:r>
          </a:p>
        </p:txBody>
      </p:sp>
      <p:pic>
        <p:nvPicPr>
          <p:cNvPr id="1027" name="Picture 3"/>
          <p:cNvPicPr>
            <a:picLocks noChangeAspect="1" noChangeArrowheads="1"/>
          </p:cNvPicPr>
          <p:nvPr/>
        </p:nvPicPr>
        <p:blipFill>
          <a:blip r:embed="rId3" cstate="print"/>
          <a:srcRect/>
          <a:stretch>
            <a:fillRect/>
          </a:stretch>
        </p:blipFill>
        <p:spPr bwMode="auto">
          <a:xfrm>
            <a:off x="-35934" y="1412776"/>
            <a:ext cx="9179934" cy="7128792"/>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7467111" y="1412776"/>
            <a:ext cx="1676889" cy="2470927"/>
          </a:xfrm>
          <a:prstGeom prst="rect">
            <a:avLst/>
          </a:prstGeom>
          <a:noFill/>
          <a:ln w="9525">
            <a:noFill/>
            <a:miter lim="800000"/>
            <a:headEnd/>
            <a:tailEnd/>
          </a:ln>
          <a:effectLst/>
        </p:spPr>
      </p:pic>
    </p:spTree>
    <p:extLst>
      <p:ext uri="{BB962C8B-B14F-4D97-AF65-F5344CB8AC3E}">
        <p14:creationId xmlns:p14="http://schemas.microsoft.com/office/powerpoint/2010/main" val="109105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1027"/>
                                        </p:tgtEl>
                                      </p:cBhvr>
                                    </p:animEffect>
                                    <p:set>
                                      <p:cBhvr>
                                        <p:cTn id="11" dur="1" fill="hold">
                                          <p:stCondLst>
                                            <p:cond delay="999"/>
                                          </p:stCondLst>
                                        </p:cTn>
                                        <p:tgtEl>
                                          <p:spTgt spid="1027"/>
                                        </p:tgtEl>
                                        <p:attrNameLst>
                                          <p:attrName>style.visibility</p:attrName>
                                        </p:attrNameLst>
                                      </p:cBhvr>
                                      <p:to>
                                        <p:strVal val="hidden"/>
                                      </p:to>
                                    </p:se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0" end="0"/>
                                            </p:txEl>
                                          </p:spTgt>
                                        </p:tgtEl>
                                        <p:attrNameLst>
                                          <p:attrName>style.visibility</p:attrName>
                                        </p:attrNameLst>
                                      </p:cBhvr>
                                      <p:to>
                                        <p:strVal val="visible"/>
                                      </p:to>
                                    </p:set>
                                    <p:animEffect transition="in" filter="fade">
                                      <p:cBhvr>
                                        <p:cTn id="15" dur="500"/>
                                        <p:tgtEl>
                                          <p:spTgt spid="41987">
                                            <p:txEl>
                                              <p:pRg st="0" end="0"/>
                                            </p:txEl>
                                          </p:spTgt>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Effect transition="in" filter="fade">
                                      <p:cBhvr>
                                        <p:cTn id="19" dur="500"/>
                                        <p:tgtEl>
                                          <p:spTgt spid="41987">
                                            <p:txEl>
                                              <p:pRg st="2" end="2"/>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41987">
                                            <p:txEl>
                                              <p:pRg st="4" end="4"/>
                                            </p:txEl>
                                          </p:spTgt>
                                        </p:tgtEl>
                                        <p:attrNameLst>
                                          <p:attrName>style.visibility</p:attrName>
                                        </p:attrNameLst>
                                      </p:cBhvr>
                                      <p:to>
                                        <p:strVal val="visible"/>
                                      </p:to>
                                    </p:set>
                                    <p:animEffect transition="in" filter="fade">
                                      <p:cBhvr>
                                        <p:cTn id="23" dur="500"/>
                                        <p:tgtEl>
                                          <p:spTgt spid="41987">
                                            <p:txEl>
                                              <p:pRg st="4" end="4"/>
                                            </p:txEl>
                                          </p:spTgt>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41987">
                                            <p:txEl>
                                              <p:pRg st="6" end="6"/>
                                            </p:txEl>
                                          </p:spTgt>
                                        </p:tgtEl>
                                        <p:attrNameLst>
                                          <p:attrName>style.visibility</p:attrName>
                                        </p:attrNameLst>
                                      </p:cBhvr>
                                      <p:to>
                                        <p:strVal val="visible"/>
                                      </p:to>
                                    </p:set>
                                    <p:animEffect transition="in" filter="fade">
                                      <p:cBhvr>
                                        <p:cTn id="27" dur="500"/>
                                        <p:tgtEl>
                                          <p:spTgt spid="41987">
                                            <p:txEl>
                                              <p:pRg st="6" end="6"/>
                                            </p:txEl>
                                          </p:spTgt>
                                        </p:tgtEl>
                                      </p:cBhvr>
                                    </p:animEffect>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41987">
                                            <p:txEl>
                                              <p:pRg st="8" end="8"/>
                                            </p:txEl>
                                          </p:spTgt>
                                        </p:tgtEl>
                                        <p:attrNameLst>
                                          <p:attrName>style.visibility</p:attrName>
                                        </p:attrNameLst>
                                      </p:cBhvr>
                                      <p:to>
                                        <p:strVal val="visible"/>
                                      </p:to>
                                    </p:set>
                                    <p:animEffect transition="in" filter="fade">
                                      <p:cBhvr>
                                        <p:cTn id="31" dur="500"/>
                                        <p:tgtEl>
                                          <p:spTgt spid="41987">
                                            <p:txEl>
                                              <p:pRg st="8" end="8"/>
                                            </p:txEl>
                                          </p:spTgt>
                                        </p:tgtEl>
                                      </p:cBhvr>
                                    </p:animEffect>
                                  </p:childTnLst>
                                </p:cTn>
                              </p:par>
                            </p:childTnLst>
                          </p:cTn>
                        </p:par>
                        <p:par>
                          <p:cTn id="32" fill="hold">
                            <p:stCondLst>
                              <p:cond delay="4500"/>
                            </p:stCondLst>
                            <p:childTnLst>
                              <p:par>
                                <p:cTn id="33" presetID="10" presetClass="entr" presetSubtype="0" fill="hold" nodeType="afterEffect">
                                  <p:stCondLst>
                                    <p:cond delay="0"/>
                                  </p:stCondLst>
                                  <p:childTnLst>
                                    <p:set>
                                      <p:cBhvr>
                                        <p:cTn id="34" dur="1" fill="hold">
                                          <p:stCondLst>
                                            <p:cond delay="0"/>
                                          </p:stCondLst>
                                        </p:cTn>
                                        <p:tgtEl>
                                          <p:spTgt spid="41987">
                                            <p:txEl>
                                              <p:pRg st="10" end="10"/>
                                            </p:txEl>
                                          </p:spTgt>
                                        </p:tgtEl>
                                        <p:attrNameLst>
                                          <p:attrName>style.visibility</p:attrName>
                                        </p:attrNameLst>
                                      </p:cBhvr>
                                      <p:to>
                                        <p:strVal val="visible"/>
                                      </p:to>
                                    </p:set>
                                    <p:animEffect transition="in" filter="fade">
                                      <p:cBhvr>
                                        <p:cTn id="35" dur="500"/>
                                        <p:tgtEl>
                                          <p:spTgt spid="4198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95536" y="188640"/>
            <a:ext cx="6543692" cy="1143000"/>
          </a:xfrm>
        </p:spPr>
        <p:txBody>
          <a:bodyPr anchor="t" anchorCtr="0">
            <a:normAutofit fontScale="90000"/>
          </a:bodyPr>
          <a:lstStyle/>
          <a:p>
            <a:pPr algn="l" eaLnBrk="1" hangingPunct="1"/>
            <a:r>
              <a:rPr lang="en-ZA" sz="2400" b="1" dirty="0" smtClean="0">
                <a:solidFill>
                  <a:srgbClr val="002060"/>
                </a:solidFill>
              </a:rPr>
              <a:t>Total destruction of the surface of the earth less than 4,500 years ago disrupts many other theories</a:t>
            </a:r>
          </a:p>
        </p:txBody>
      </p:sp>
      <p:sp>
        <p:nvSpPr>
          <p:cNvPr id="41987" name="Rectangle 3"/>
          <p:cNvSpPr>
            <a:spLocks noGrp="1" noChangeArrowheads="1"/>
          </p:cNvSpPr>
          <p:nvPr>
            <p:ph type="body" idx="1"/>
          </p:nvPr>
        </p:nvSpPr>
        <p:spPr>
          <a:xfrm>
            <a:off x="457200" y="1628800"/>
            <a:ext cx="4546848" cy="5229199"/>
          </a:xfrm>
        </p:spPr>
        <p:txBody>
          <a:bodyPr>
            <a:normAutofit/>
          </a:bodyPr>
          <a:lstStyle/>
          <a:p>
            <a:pPr eaLnBrk="1" hangingPunct="1">
              <a:buFont typeface="Wingdings" pitchFamily="2" charset="2"/>
              <a:buChar char="Ø"/>
            </a:pPr>
            <a:r>
              <a:rPr lang="en-US" sz="1800" dirty="0" smtClean="0">
                <a:solidFill>
                  <a:srgbClr val="150C8E"/>
                </a:solidFill>
              </a:rPr>
              <a:t>Global warming is a result of the earth continuing to dry out as water drains from the continents</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So is the rising of sea levels – cities have been submerged</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Races can all trace their origin back to Noah and his family – all differences are a consequence of degradation (negative evolution)</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Evolution over millions of years is invalid</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Dinosaurs lived recently, the Loch Ness Monster was probably real</a:t>
            </a:r>
          </a:p>
        </p:txBody>
      </p:sp>
      <p:pic>
        <p:nvPicPr>
          <p:cNvPr id="4" name="Picture 1"/>
          <p:cNvPicPr>
            <a:picLocks noChangeAspect="1" noChangeArrowheads="1"/>
          </p:cNvPicPr>
          <p:nvPr/>
        </p:nvPicPr>
        <p:blipFill>
          <a:blip r:embed="rId3" cstate="print"/>
          <a:srcRect/>
          <a:stretch>
            <a:fillRect/>
          </a:stretch>
        </p:blipFill>
        <p:spPr bwMode="auto">
          <a:xfrm>
            <a:off x="5220072" y="1484784"/>
            <a:ext cx="3264361" cy="2448271"/>
          </a:xfrm>
          <a:prstGeom prst="rect">
            <a:avLst/>
          </a:prstGeom>
          <a:noFill/>
        </p:spPr>
      </p:pic>
      <p:pic>
        <p:nvPicPr>
          <p:cNvPr id="99330" name="Picture 2"/>
          <p:cNvPicPr>
            <a:picLocks noChangeAspect="1" noChangeArrowheads="1"/>
          </p:cNvPicPr>
          <p:nvPr/>
        </p:nvPicPr>
        <p:blipFill>
          <a:blip r:embed="rId4" cstate="print"/>
          <a:srcRect/>
          <a:stretch>
            <a:fillRect/>
          </a:stretch>
        </p:blipFill>
        <p:spPr bwMode="auto">
          <a:xfrm>
            <a:off x="4957625" y="3933056"/>
            <a:ext cx="4186376" cy="2924944"/>
          </a:xfrm>
          <a:prstGeom prst="rect">
            <a:avLst/>
          </a:prstGeom>
          <a:noFill/>
          <a:ln w="9525">
            <a:noFill/>
            <a:miter lim="800000"/>
            <a:headEnd/>
            <a:tailEnd/>
          </a:ln>
          <a:effectLst/>
        </p:spPr>
      </p:pic>
      <p:sp>
        <p:nvSpPr>
          <p:cNvPr id="2" name="Rectangle 1"/>
          <p:cNvSpPr/>
          <p:nvPr/>
        </p:nvSpPr>
        <p:spPr>
          <a:xfrm>
            <a:off x="4957625" y="6480720"/>
            <a:ext cx="4006863" cy="40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59817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500"/>
                                        <p:tgtEl>
                                          <p:spTgt spid="4198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500"/>
                                        <p:tgtEl>
                                          <p:spTgt spid="41987">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500"/>
                                        <p:tgtEl>
                                          <p:spTgt spid="41987">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987">
                                            <p:txEl>
                                              <p:pRg st="6" end="6"/>
                                            </p:txEl>
                                          </p:spTgt>
                                        </p:tgtEl>
                                        <p:attrNameLst>
                                          <p:attrName>style.visibility</p:attrName>
                                        </p:attrNameLst>
                                      </p:cBhvr>
                                      <p:to>
                                        <p:strVal val="visible"/>
                                      </p:to>
                                    </p:set>
                                    <p:animEffect transition="in" filter="fade">
                                      <p:cBhvr>
                                        <p:cTn id="23" dur="500"/>
                                        <p:tgtEl>
                                          <p:spTgt spid="41987">
                                            <p:txEl>
                                              <p:pRg st="6" end="6"/>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1987">
                                            <p:txEl>
                                              <p:pRg st="8" end="8"/>
                                            </p:txEl>
                                          </p:spTgt>
                                        </p:tgtEl>
                                        <p:attrNameLst>
                                          <p:attrName>style.visibility</p:attrName>
                                        </p:attrNameLst>
                                      </p:cBhvr>
                                      <p:to>
                                        <p:strVal val="visible"/>
                                      </p:to>
                                    </p:set>
                                    <p:animEffect transition="in" filter="fade">
                                      <p:cBhvr>
                                        <p:cTn id="27" dur="500"/>
                                        <p:tgtEl>
                                          <p:spTgt spid="419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p:cNvPicPr>
            <a:picLocks noChangeAspect="1" noChangeArrowheads="1"/>
          </p:cNvPicPr>
          <p:nvPr/>
        </p:nvPicPr>
        <p:blipFill>
          <a:blip r:embed="rId3" cstate="print"/>
          <a:srcRect/>
          <a:stretch>
            <a:fillRect/>
          </a:stretch>
        </p:blipFill>
        <p:spPr bwMode="auto">
          <a:xfrm>
            <a:off x="-51259" y="1412776"/>
            <a:ext cx="9195259" cy="7177311"/>
          </a:xfrm>
          <a:prstGeom prst="rect">
            <a:avLst/>
          </a:prstGeom>
          <a:noFill/>
          <a:ln w="9525">
            <a:noFill/>
            <a:miter lim="800000"/>
            <a:headEnd/>
            <a:tailEnd/>
          </a:ln>
          <a:effectLst/>
        </p:spPr>
      </p:pic>
      <p:sp>
        <p:nvSpPr>
          <p:cNvPr id="41986" name="Rectangle 2"/>
          <p:cNvSpPr>
            <a:spLocks noGrp="1" noChangeArrowheads="1"/>
          </p:cNvSpPr>
          <p:nvPr>
            <p:ph type="title"/>
          </p:nvPr>
        </p:nvSpPr>
        <p:spPr>
          <a:xfrm>
            <a:off x="457200" y="274638"/>
            <a:ext cx="6543692" cy="1143000"/>
          </a:xfrm>
        </p:spPr>
        <p:txBody>
          <a:bodyPr anchor="t" anchorCtr="0">
            <a:normAutofit fontScale="90000"/>
          </a:bodyPr>
          <a:lstStyle/>
          <a:p>
            <a:pPr algn="l" eaLnBrk="1" hangingPunct="1"/>
            <a:r>
              <a:rPr lang="en-ZA" sz="2400" b="1" dirty="0" smtClean="0">
                <a:solidFill>
                  <a:srgbClr val="002060"/>
                </a:solidFill>
              </a:rPr>
              <a:t>What is the Origin and Purpose of Man?</a:t>
            </a:r>
            <a:br>
              <a:rPr lang="en-ZA" sz="2400" b="1" dirty="0" smtClean="0">
                <a:solidFill>
                  <a:srgbClr val="002060"/>
                </a:solidFill>
              </a:rPr>
            </a:br>
            <a:r>
              <a:rPr lang="en-ZA" sz="2400" b="1" dirty="0" smtClean="0">
                <a:solidFill>
                  <a:srgbClr val="002060"/>
                </a:solidFill>
              </a:rPr>
              <a:t>“Evolution” and “Creation”</a:t>
            </a:r>
          </a:p>
        </p:txBody>
      </p:sp>
      <p:sp>
        <p:nvSpPr>
          <p:cNvPr id="41987" name="Rectangle 3"/>
          <p:cNvSpPr>
            <a:spLocks noGrp="1" noChangeArrowheads="1"/>
          </p:cNvSpPr>
          <p:nvPr>
            <p:ph type="body" idx="1"/>
          </p:nvPr>
        </p:nvSpPr>
        <p:spPr>
          <a:xfrm>
            <a:off x="2339752" y="2636912"/>
            <a:ext cx="4258816" cy="504056"/>
          </a:xfrm>
        </p:spPr>
        <p:txBody>
          <a:bodyPr>
            <a:normAutofit fontScale="85000" lnSpcReduction="10000"/>
          </a:bodyPr>
          <a:lstStyle/>
          <a:p>
            <a:pPr algn="ctr" eaLnBrk="1" hangingPunct="1">
              <a:buNone/>
            </a:pPr>
            <a:r>
              <a:rPr lang="en-ZA" sz="1800" b="1" dirty="0" smtClean="0">
                <a:solidFill>
                  <a:srgbClr val="0066FF"/>
                </a:solidFill>
              </a:rPr>
              <a:t>On the CD at the end of this </a:t>
            </a:r>
            <a:r>
              <a:rPr lang="en-ZA" sz="1800" b="1" smtClean="0">
                <a:solidFill>
                  <a:srgbClr val="0066FF"/>
                </a:solidFill>
              </a:rPr>
              <a:t>DVD set or </a:t>
            </a:r>
            <a:r>
              <a:rPr lang="en-ZA" sz="1800" b="1" dirty="0" smtClean="0">
                <a:solidFill>
                  <a:srgbClr val="0066FF"/>
                </a:solidFill>
              </a:rPr>
              <a:t>www.ETIMin.org</a:t>
            </a:r>
          </a:p>
        </p:txBody>
      </p:sp>
    </p:spTree>
    <p:extLst>
      <p:ext uri="{BB962C8B-B14F-4D97-AF65-F5344CB8AC3E}">
        <p14:creationId xmlns:p14="http://schemas.microsoft.com/office/powerpoint/2010/main" val="418849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9329"/>
                                        </p:tgtEl>
                                        <p:attrNameLst>
                                          <p:attrName>style.visibility</p:attrName>
                                        </p:attrNameLst>
                                      </p:cBhvr>
                                      <p:to>
                                        <p:strVal val="visible"/>
                                      </p:to>
                                    </p:set>
                                    <p:animEffect transition="in" filter="fade">
                                      <p:cBhvr>
                                        <p:cTn id="7" dur="1000"/>
                                        <p:tgtEl>
                                          <p:spTgt spid="99329"/>
                                        </p:tgtEl>
                                      </p:cBhvr>
                                    </p:animEffect>
                                  </p:childTnLst>
                                </p:cTn>
                              </p:par>
                            </p:childTnLst>
                          </p:cTn>
                        </p:par>
                        <p:par>
                          <p:cTn id="8" fill="hold">
                            <p:stCondLst>
                              <p:cond delay="1000"/>
                            </p:stCondLst>
                            <p:childTnLst>
                              <p:par>
                                <p:cTn id="9" presetID="2" presetClass="entr" presetSubtype="3"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 calcmode="lin" valueType="num">
                                      <p:cBhvr additive="base">
                                        <p:cTn id="11" dur="1000" fill="hold"/>
                                        <p:tgtEl>
                                          <p:spTgt spid="41987">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4198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p:cNvPicPr>
            <a:picLocks noChangeAspect="1" noChangeArrowheads="1"/>
          </p:cNvPicPr>
          <p:nvPr/>
        </p:nvPicPr>
        <p:blipFill>
          <a:blip r:embed="rId3" cstate="print"/>
          <a:srcRect/>
          <a:stretch>
            <a:fillRect/>
          </a:stretch>
        </p:blipFill>
        <p:spPr bwMode="auto">
          <a:xfrm>
            <a:off x="5868144" y="6175027"/>
            <a:ext cx="2232248" cy="585788"/>
          </a:xfrm>
          <a:prstGeom prst="rect">
            <a:avLst/>
          </a:prstGeom>
          <a:noFill/>
          <a:ln w="9525">
            <a:noFill/>
            <a:miter lim="800000"/>
            <a:headEnd/>
            <a:tailEnd/>
          </a:ln>
          <a:effectLst/>
        </p:spPr>
      </p:pic>
      <p:cxnSp>
        <p:nvCxnSpPr>
          <p:cNvPr id="7" name="Straight Connector 6"/>
          <p:cNvCxnSpPr/>
          <p:nvPr/>
        </p:nvCxnSpPr>
        <p:spPr>
          <a:xfrm rot="5400000" flipH="1">
            <a:off x="5893265" y="5221515"/>
            <a:ext cx="48069" cy="298265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1986" name="Rectangle 2"/>
          <p:cNvSpPr>
            <a:spLocks noGrp="1" noChangeArrowheads="1"/>
          </p:cNvSpPr>
          <p:nvPr>
            <p:ph type="title"/>
          </p:nvPr>
        </p:nvSpPr>
        <p:spPr>
          <a:xfrm>
            <a:off x="457200" y="274638"/>
            <a:ext cx="6347048" cy="1143000"/>
          </a:xfrm>
        </p:spPr>
        <p:txBody>
          <a:bodyPr anchor="t" anchorCtr="0">
            <a:normAutofit/>
          </a:bodyPr>
          <a:lstStyle/>
          <a:p>
            <a:pPr algn="l"/>
            <a:r>
              <a:rPr lang="en-ZA" sz="2400" b="1" dirty="0" smtClean="0">
                <a:solidFill>
                  <a:schemeClr val="tx2"/>
                </a:solidFill>
              </a:rPr>
              <a:t>Sign’s of Judgment</a:t>
            </a:r>
            <a:endParaRPr lang="en-ZA" sz="2400" b="1" dirty="0" smtClean="0">
              <a:solidFill>
                <a:srgbClr val="002060"/>
              </a:solidFill>
            </a:endParaRPr>
          </a:p>
        </p:txBody>
      </p:sp>
      <p:pic>
        <p:nvPicPr>
          <p:cNvPr id="19459" name="Picture 3"/>
          <p:cNvPicPr>
            <a:picLocks noChangeAspect="1" noChangeArrowheads="1"/>
          </p:cNvPicPr>
          <p:nvPr/>
        </p:nvPicPr>
        <p:blipFill>
          <a:blip r:embed="rId4" cstate="print"/>
          <a:srcRect/>
          <a:stretch>
            <a:fillRect/>
          </a:stretch>
        </p:blipFill>
        <p:spPr bwMode="auto">
          <a:xfrm>
            <a:off x="7501162" y="4365104"/>
            <a:ext cx="1642837" cy="2492896"/>
          </a:xfrm>
          <a:prstGeom prst="rect">
            <a:avLst/>
          </a:prstGeom>
          <a:noFill/>
          <a:ln w="9525">
            <a:noFill/>
            <a:miter lim="800000"/>
            <a:headEnd/>
            <a:tailEnd/>
          </a:ln>
          <a:effectLst/>
        </p:spPr>
      </p:pic>
      <p:pic>
        <p:nvPicPr>
          <p:cNvPr id="19460" name="Picture 4"/>
          <p:cNvPicPr>
            <a:picLocks noChangeAspect="1" noChangeArrowheads="1"/>
          </p:cNvPicPr>
          <p:nvPr/>
        </p:nvPicPr>
        <p:blipFill>
          <a:blip r:embed="rId5" cstate="print"/>
          <a:srcRect/>
          <a:stretch>
            <a:fillRect/>
          </a:stretch>
        </p:blipFill>
        <p:spPr bwMode="auto">
          <a:xfrm>
            <a:off x="6281747" y="5805265"/>
            <a:ext cx="1202665" cy="792087"/>
          </a:xfrm>
          <a:prstGeom prst="rect">
            <a:avLst/>
          </a:prstGeom>
          <a:noFill/>
          <a:ln w="9525">
            <a:noFill/>
            <a:miter lim="800000"/>
            <a:headEnd/>
            <a:tailEnd/>
          </a:ln>
          <a:effectLst/>
        </p:spPr>
      </p:pic>
      <p:pic>
        <p:nvPicPr>
          <p:cNvPr id="11" name="Picture 2"/>
          <p:cNvPicPr>
            <a:picLocks noChangeAspect="1" noChangeArrowheads="1"/>
          </p:cNvPicPr>
          <p:nvPr/>
        </p:nvPicPr>
        <p:blipFill>
          <a:blip r:embed="rId6" cstate="print"/>
          <a:srcRect/>
          <a:stretch>
            <a:fillRect/>
          </a:stretch>
        </p:blipFill>
        <p:spPr bwMode="auto">
          <a:xfrm>
            <a:off x="0" y="1412775"/>
            <a:ext cx="2601889" cy="1951417"/>
          </a:xfrm>
          <a:prstGeom prst="rect">
            <a:avLst/>
          </a:prstGeom>
          <a:noFill/>
          <a:ln w="9525">
            <a:noFill/>
            <a:miter lim="800000"/>
            <a:headEnd/>
            <a:tailEnd/>
          </a:ln>
          <a:effectLst/>
        </p:spPr>
      </p:pic>
      <p:pic>
        <p:nvPicPr>
          <p:cNvPr id="12" name="Picture 2"/>
          <p:cNvPicPr>
            <a:picLocks noChangeAspect="1" noChangeArrowheads="1"/>
          </p:cNvPicPr>
          <p:nvPr/>
        </p:nvPicPr>
        <p:blipFill>
          <a:blip r:embed="rId7" cstate="print"/>
          <a:srcRect/>
          <a:stretch>
            <a:fillRect/>
          </a:stretch>
        </p:blipFill>
        <p:spPr bwMode="auto">
          <a:xfrm>
            <a:off x="0" y="5077983"/>
            <a:ext cx="2950117" cy="1780017"/>
          </a:xfrm>
          <a:prstGeom prst="rect">
            <a:avLst/>
          </a:prstGeom>
          <a:noFill/>
          <a:ln w="9525">
            <a:noFill/>
            <a:miter lim="800000"/>
            <a:headEnd/>
            <a:tailEnd/>
          </a:ln>
          <a:effectLst/>
        </p:spPr>
      </p:pic>
      <p:pic>
        <p:nvPicPr>
          <p:cNvPr id="13" name="Picture 2"/>
          <p:cNvPicPr>
            <a:picLocks noChangeAspect="1" noChangeArrowheads="1"/>
          </p:cNvPicPr>
          <p:nvPr/>
        </p:nvPicPr>
        <p:blipFill>
          <a:blip r:embed="rId8" cstate="print"/>
          <a:srcRect/>
          <a:stretch>
            <a:fillRect/>
          </a:stretch>
        </p:blipFill>
        <p:spPr bwMode="auto">
          <a:xfrm>
            <a:off x="3630" y="3364193"/>
            <a:ext cx="2304256" cy="1713790"/>
          </a:xfrm>
          <a:prstGeom prst="rect">
            <a:avLst/>
          </a:prstGeom>
          <a:noFill/>
          <a:ln w="9525">
            <a:noFill/>
            <a:miter lim="800000"/>
            <a:headEnd/>
            <a:tailEnd/>
          </a:ln>
          <a:effectLst/>
        </p:spPr>
      </p:pic>
      <p:pic>
        <p:nvPicPr>
          <p:cNvPr id="14" name="Picture 3"/>
          <p:cNvPicPr>
            <a:picLocks noChangeAspect="1" noChangeArrowheads="1"/>
          </p:cNvPicPr>
          <p:nvPr/>
        </p:nvPicPr>
        <p:blipFill>
          <a:blip r:embed="rId9" cstate="print"/>
          <a:srcRect/>
          <a:stretch>
            <a:fillRect/>
          </a:stretch>
        </p:blipFill>
        <p:spPr bwMode="auto">
          <a:xfrm>
            <a:off x="2307886" y="3364193"/>
            <a:ext cx="2378001" cy="1713790"/>
          </a:xfrm>
          <a:prstGeom prst="rect">
            <a:avLst/>
          </a:prstGeom>
          <a:noFill/>
          <a:ln w="9525">
            <a:noFill/>
            <a:miter lim="800000"/>
            <a:headEnd/>
            <a:tailEnd/>
          </a:ln>
          <a:effec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540" y="1412774"/>
            <a:ext cx="3667127" cy="108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11" cstate="print"/>
          <a:srcRect/>
          <a:stretch>
            <a:fillRect/>
          </a:stretch>
        </p:blipFill>
        <p:spPr bwMode="auto">
          <a:xfrm>
            <a:off x="5953482" y="1412776"/>
            <a:ext cx="3100844" cy="2808312"/>
          </a:xfrm>
          <a:prstGeom prst="rect">
            <a:avLst/>
          </a:prstGeom>
          <a:noFill/>
          <a:ln w="9525">
            <a:noFill/>
            <a:miter lim="800000"/>
            <a:headEnd/>
            <a:tailEnd/>
          </a:ln>
          <a:effectLst/>
        </p:spPr>
      </p:pic>
      <p:pic>
        <p:nvPicPr>
          <p:cNvPr id="16" name="Picture 2"/>
          <p:cNvPicPr>
            <a:picLocks noChangeAspect="1" noChangeArrowheads="1"/>
          </p:cNvPicPr>
          <p:nvPr/>
        </p:nvPicPr>
        <p:blipFill>
          <a:blip r:embed="rId12" cstate="print"/>
          <a:srcRect/>
          <a:stretch>
            <a:fillRect/>
          </a:stretch>
        </p:blipFill>
        <p:spPr bwMode="auto">
          <a:xfrm>
            <a:off x="2601888" y="2492896"/>
            <a:ext cx="3351593" cy="871297"/>
          </a:xfrm>
          <a:prstGeom prst="rect">
            <a:avLst/>
          </a:prstGeom>
          <a:noFill/>
          <a:ln w="9525">
            <a:noFill/>
            <a:miter lim="800000"/>
            <a:headEnd/>
            <a:tailEnd/>
          </a:ln>
        </p:spPr>
      </p:pic>
      <p:pic>
        <p:nvPicPr>
          <p:cNvPr id="17" name="Picture 3"/>
          <p:cNvPicPr>
            <a:picLocks noChangeAspect="1" noChangeArrowheads="1"/>
          </p:cNvPicPr>
          <p:nvPr/>
        </p:nvPicPr>
        <p:blipFill>
          <a:blip r:embed="rId13" cstate="print"/>
          <a:srcRect/>
          <a:stretch>
            <a:fillRect/>
          </a:stretch>
        </p:blipFill>
        <p:spPr bwMode="auto">
          <a:xfrm>
            <a:off x="4677494" y="3364193"/>
            <a:ext cx="1604253" cy="1713790"/>
          </a:xfrm>
          <a:prstGeom prst="rect">
            <a:avLst/>
          </a:prstGeom>
          <a:noFill/>
          <a:ln w="9525">
            <a:noFill/>
            <a:miter lim="800000"/>
            <a:headEnd/>
            <a:tailEnd/>
          </a:ln>
          <a:effectLst/>
        </p:spPr>
      </p:pic>
      <p:pic>
        <p:nvPicPr>
          <p:cNvPr id="18" name="Picture 2"/>
          <p:cNvPicPr>
            <a:picLocks noChangeAspect="1" noChangeArrowheads="1"/>
          </p:cNvPicPr>
          <p:nvPr/>
        </p:nvPicPr>
        <p:blipFill>
          <a:blip r:embed="rId14" cstate="print"/>
          <a:srcRect/>
          <a:stretch>
            <a:fillRect/>
          </a:stretch>
        </p:blipFill>
        <p:spPr bwMode="auto">
          <a:xfrm>
            <a:off x="6281747" y="4092191"/>
            <a:ext cx="1222157" cy="985792"/>
          </a:xfrm>
          <a:prstGeom prst="rect">
            <a:avLst/>
          </a:prstGeom>
          <a:noFill/>
          <a:ln w="9525">
            <a:noFill/>
            <a:miter lim="800000"/>
            <a:headEnd/>
            <a:tailEnd/>
          </a:ln>
          <a:effectLst/>
        </p:spPr>
      </p:pic>
      <p:pic>
        <p:nvPicPr>
          <p:cNvPr id="19" name="Picture 2"/>
          <p:cNvPicPr>
            <a:picLocks noChangeAspect="1" noChangeArrowheads="1"/>
          </p:cNvPicPr>
          <p:nvPr/>
        </p:nvPicPr>
        <p:blipFill>
          <a:blip r:embed="rId15" cstate="print"/>
          <a:srcRect/>
          <a:stretch>
            <a:fillRect/>
          </a:stretch>
        </p:blipFill>
        <p:spPr bwMode="auto">
          <a:xfrm>
            <a:off x="2950117" y="5077984"/>
            <a:ext cx="2774011" cy="1833614"/>
          </a:xfrm>
          <a:prstGeom prst="rect">
            <a:avLst/>
          </a:prstGeom>
          <a:noFill/>
          <a:ln w="9525">
            <a:noFill/>
            <a:miter lim="800000"/>
            <a:headEnd/>
            <a:tailEnd/>
          </a:ln>
          <a:effectLst/>
        </p:spPr>
      </p:pic>
    </p:spTree>
    <p:extLst>
      <p:ext uri="{BB962C8B-B14F-4D97-AF65-F5344CB8AC3E}">
        <p14:creationId xmlns:p14="http://schemas.microsoft.com/office/powerpoint/2010/main" val="237892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The ship (“Ark”) of Noah – found</a:t>
            </a:r>
            <a:br>
              <a:rPr lang="en-ZA" sz="2400" b="1" dirty="0" smtClean="0">
                <a:solidFill>
                  <a:srgbClr val="002060"/>
                </a:solidFill>
              </a:rPr>
            </a:br>
            <a:r>
              <a:rPr lang="en-ZA" sz="2400" b="1" dirty="0" smtClean="0">
                <a:solidFill>
                  <a:srgbClr val="002060"/>
                </a:solidFill>
              </a:rPr>
              <a:t>Solid evidence of judgment</a:t>
            </a:r>
          </a:p>
        </p:txBody>
      </p:sp>
      <p:sp>
        <p:nvSpPr>
          <p:cNvPr id="41987" name="Rectangle 3"/>
          <p:cNvSpPr>
            <a:spLocks noGrp="1" noChangeArrowheads="1"/>
          </p:cNvSpPr>
          <p:nvPr>
            <p:ph type="body" idx="1"/>
          </p:nvPr>
        </p:nvSpPr>
        <p:spPr>
          <a:xfrm>
            <a:off x="457200" y="1628801"/>
            <a:ext cx="8229600" cy="4800596"/>
          </a:xfrm>
        </p:spPr>
        <p:txBody>
          <a:bodyPr>
            <a:normAutofit/>
          </a:bodyPr>
          <a:lstStyle/>
          <a:p>
            <a:pPr>
              <a:buFont typeface="Wingdings" pitchFamily="2" charset="2"/>
              <a:buChar char="Ø"/>
            </a:pPr>
            <a:r>
              <a:rPr lang="en-US" sz="1800" dirty="0" smtClean="0"/>
              <a:t>Genesis 6:5-8 “</a:t>
            </a:r>
            <a:r>
              <a:rPr lang="en-US" sz="1800" i="1" dirty="0" smtClean="0"/>
              <a:t>Then Yah the eternally self existing {the LORD} saw that the wickedness of man was great in the earth, and that every intent of the thoughts of his heart was only evil continually.  And Yah the eternally self existing {the LORD} was sorry that He had made man on the earth, and He was grieved in His heart.  </a:t>
            </a:r>
            <a:r>
              <a:rPr lang="en-US" sz="1800" b="1" i="1" u="sng" dirty="0" smtClean="0">
                <a:solidFill>
                  <a:srgbClr val="0066FF"/>
                </a:solidFill>
              </a:rPr>
              <a:t>So Yah the eternally self existing {the LORD} said, "I will destroy man whom I have created from the face of the earth</a:t>
            </a:r>
            <a:r>
              <a:rPr lang="en-US" sz="1800" i="1" dirty="0" smtClean="0"/>
              <a:t>, both man and beast, creeping thing and birds of the air, for I am sorry that I have made them.“  But Noah found grace in the eyes of Yah the eternally self</a:t>
            </a:r>
          </a:p>
          <a:p>
            <a:pPr>
              <a:buNone/>
            </a:pPr>
            <a:r>
              <a:rPr lang="en-US" sz="1800" i="1" dirty="0" smtClean="0"/>
              <a:t>     existing {the LORD}. </a:t>
            </a:r>
            <a:r>
              <a:rPr lang="en-US" sz="1800" dirty="0" smtClean="0"/>
              <a:t>“ </a:t>
            </a:r>
            <a:r>
              <a:rPr lang="en-US" sz="1800" dirty="0" err="1" smtClean="0"/>
              <a:t>NKJV</a:t>
            </a:r>
            <a:endParaRPr lang="en-US" sz="1800" dirty="0" smtClean="0"/>
          </a:p>
          <a:p>
            <a:pPr eaLnBrk="1" hangingPunct="1">
              <a:buFont typeface="Wingdings" pitchFamily="2" charset="2"/>
              <a:buChar char="Ø"/>
            </a:pPr>
            <a:endParaRPr lang="en-ZA" sz="1800" dirty="0" smtClean="0">
              <a:solidFill>
                <a:srgbClr val="150C8E"/>
              </a:solidFill>
            </a:endParaRPr>
          </a:p>
        </p:txBody>
      </p:sp>
      <p:pic>
        <p:nvPicPr>
          <p:cNvPr id="4" name="Picture 3"/>
          <p:cNvPicPr>
            <a:picLocks noChangeAspect="1" noChangeArrowheads="1"/>
          </p:cNvPicPr>
          <p:nvPr/>
        </p:nvPicPr>
        <p:blipFill>
          <a:blip r:embed="rId3" cstate="print"/>
          <a:srcRect/>
          <a:stretch>
            <a:fillRect/>
          </a:stretch>
        </p:blipFill>
        <p:spPr bwMode="auto">
          <a:xfrm>
            <a:off x="5220072" y="4206353"/>
            <a:ext cx="3923928" cy="2651646"/>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1547664" y="4869160"/>
            <a:ext cx="2880320" cy="2917366"/>
          </a:xfrm>
          <a:prstGeom prst="rect">
            <a:avLst/>
          </a:prstGeom>
          <a:noFill/>
          <a:ln w="9525">
            <a:noFill/>
            <a:miter lim="800000"/>
            <a:headEnd/>
            <a:tailEnd/>
          </a:ln>
          <a:effectLst/>
        </p:spPr>
      </p:pic>
    </p:spTree>
    <p:extLst>
      <p:ext uri="{BB962C8B-B14F-4D97-AF65-F5344CB8AC3E}">
        <p14:creationId xmlns:p14="http://schemas.microsoft.com/office/powerpoint/2010/main" val="25742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1000"/>
                                        <p:tgtEl>
                                          <p:spTgt spid="4198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987">
                                            <p:txEl>
                                              <p:pRg st="1" end="1"/>
                                            </p:txEl>
                                          </p:spTgt>
                                        </p:tgtEl>
                                        <p:attrNameLst>
                                          <p:attrName>style.visibility</p:attrName>
                                        </p:attrNameLst>
                                      </p:cBhvr>
                                      <p:to>
                                        <p:strVal val="visible"/>
                                      </p:to>
                                    </p:set>
                                    <p:animEffect transition="in" filter="fade">
                                      <p:cBhvr>
                                        <p:cTn id="10" dur="1000"/>
                                        <p:tgtEl>
                                          <p:spTgt spid="41987">
                                            <p:txEl>
                                              <p:pRg st="1" end="1"/>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16632"/>
            <a:ext cx="6543692" cy="1301006"/>
          </a:xfrm>
        </p:spPr>
        <p:txBody>
          <a:bodyPr anchor="t" anchorCtr="0">
            <a:normAutofit/>
          </a:bodyPr>
          <a:lstStyle/>
          <a:p>
            <a:pPr algn="l"/>
            <a:r>
              <a:rPr lang="en-ZA" sz="2400" b="1" dirty="0" smtClean="0">
                <a:solidFill>
                  <a:srgbClr val="002060"/>
                </a:solidFill>
              </a:rPr>
              <a:t>Drowning of an army in the Red Sea (about 1555BC) -- Exodus</a:t>
            </a:r>
          </a:p>
        </p:txBody>
      </p:sp>
      <p:sp>
        <p:nvSpPr>
          <p:cNvPr id="41987" name="Rectangle 3"/>
          <p:cNvSpPr>
            <a:spLocks noGrp="1" noChangeArrowheads="1"/>
          </p:cNvSpPr>
          <p:nvPr>
            <p:ph type="body" idx="1"/>
          </p:nvPr>
        </p:nvSpPr>
        <p:spPr>
          <a:xfrm>
            <a:off x="457200" y="1556792"/>
            <a:ext cx="4402832" cy="2592288"/>
          </a:xfrm>
        </p:spPr>
        <p:txBody>
          <a:bodyPr>
            <a:normAutofit/>
          </a:bodyPr>
          <a:lstStyle/>
          <a:p>
            <a:pPr>
              <a:buFont typeface="Wingdings" pitchFamily="2" charset="2"/>
              <a:buChar char="Ø"/>
            </a:pPr>
            <a:r>
              <a:rPr lang="en-ZA" sz="1800" dirty="0" smtClean="0">
                <a:solidFill>
                  <a:srgbClr val="150C8E"/>
                </a:solidFill>
              </a:rPr>
              <a:t>Crossing site has been found</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Where Exodus says it will be found</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Remains of Chariots, horse and human skeletons and other artefacts found at this location</a:t>
            </a:r>
          </a:p>
          <a:p>
            <a:pPr>
              <a:buFont typeface="Wingdings" pitchFamily="2" charset="2"/>
              <a:buChar char="Ø"/>
            </a:pPr>
            <a:endParaRPr lang="en-ZA" sz="1800" dirty="0" smtClean="0">
              <a:solidFill>
                <a:srgbClr val="150C8E"/>
              </a:solidFill>
            </a:endParaRPr>
          </a:p>
          <a:p>
            <a:pPr>
              <a:buFont typeface="Wingdings" pitchFamily="2" charset="2"/>
              <a:buChar char="Ø"/>
            </a:pPr>
            <a:endParaRPr lang="en-ZA" sz="1800" dirty="0" smtClean="0">
              <a:solidFill>
                <a:srgbClr val="150C8E"/>
              </a:solidFill>
            </a:endParaRPr>
          </a:p>
        </p:txBody>
      </p:sp>
      <p:pic>
        <p:nvPicPr>
          <p:cNvPr id="4" name="Picture 3"/>
          <p:cNvPicPr>
            <a:picLocks noChangeAspect="1" noChangeArrowheads="1"/>
          </p:cNvPicPr>
          <p:nvPr/>
        </p:nvPicPr>
        <p:blipFill>
          <a:blip r:embed="rId3" cstate="print"/>
          <a:srcRect/>
          <a:stretch>
            <a:fillRect/>
          </a:stretch>
        </p:blipFill>
        <p:spPr bwMode="auto">
          <a:xfrm>
            <a:off x="6084168" y="1484784"/>
            <a:ext cx="2952328" cy="2746352"/>
          </a:xfrm>
          <a:prstGeom prst="rect">
            <a:avLst/>
          </a:prstGeom>
          <a:noFill/>
          <a:ln w="9525">
            <a:noFill/>
            <a:miter lim="800000"/>
            <a:headEnd/>
            <a:tailEnd/>
          </a:ln>
          <a:effectLst/>
        </p:spPr>
      </p:pic>
      <p:pic>
        <p:nvPicPr>
          <p:cNvPr id="5" name="Picture 5"/>
          <p:cNvPicPr>
            <a:picLocks noChangeAspect="1" noChangeArrowheads="1"/>
          </p:cNvPicPr>
          <p:nvPr/>
        </p:nvPicPr>
        <p:blipFill>
          <a:blip r:embed="rId4" cstate="print"/>
          <a:srcRect/>
          <a:stretch>
            <a:fillRect/>
          </a:stretch>
        </p:blipFill>
        <p:spPr bwMode="auto">
          <a:xfrm>
            <a:off x="5000550" y="4074589"/>
            <a:ext cx="4035946" cy="2783411"/>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4427984" y="1484784"/>
            <a:ext cx="1761898" cy="1656184"/>
          </a:xfrm>
          <a:prstGeom prst="rect">
            <a:avLst/>
          </a:prstGeom>
          <a:noFill/>
          <a:ln w="9525">
            <a:noFill/>
            <a:miter lim="800000"/>
            <a:headEnd/>
            <a:tailEnd/>
          </a:ln>
          <a:effectLst/>
        </p:spPr>
      </p:pic>
      <p:pic>
        <p:nvPicPr>
          <p:cNvPr id="7" name="Picture 4"/>
          <p:cNvPicPr>
            <a:picLocks noChangeAspect="1" noChangeArrowheads="1"/>
          </p:cNvPicPr>
          <p:nvPr/>
        </p:nvPicPr>
        <p:blipFill>
          <a:blip r:embed="rId6" cstate="print"/>
          <a:srcRect/>
          <a:stretch>
            <a:fillRect/>
          </a:stretch>
        </p:blipFill>
        <p:spPr bwMode="auto">
          <a:xfrm>
            <a:off x="-1" y="4077073"/>
            <a:ext cx="5007519" cy="2780928"/>
          </a:xfrm>
          <a:prstGeom prst="rect">
            <a:avLst/>
          </a:prstGeom>
          <a:noFill/>
          <a:ln w="9525">
            <a:noFill/>
            <a:miter lim="800000"/>
            <a:headEnd/>
            <a:tailEnd/>
          </a:ln>
          <a:effectLst/>
        </p:spPr>
      </p:pic>
    </p:spTree>
    <p:extLst>
      <p:ext uri="{BB962C8B-B14F-4D97-AF65-F5344CB8AC3E}">
        <p14:creationId xmlns:p14="http://schemas.microsoft.com/office/powerpoint/2010/main" val="167966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1000"/>
                                        <p:tgtEl>
                                          <p:spTgt spid="41987">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Effect transition="in" filter="fade">
                                      <p:cBhvr>
                                        <p:cTn id="19" dur="1000"/>
                                        <p:tgtEl>
                                          <p:spTgt spid="41987">
                                            <p:txEl>
                                              <p:pRg st="2" end="2"/>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1987">
                                            <p:txEl>
                                              <p:pRg st="4" end="4"/>
                                            </p:txEl>
                                          </p:spTgt>
                                        </p:tgtEl>
                                        <p:attrNameLst>
                                          <p:attrName>style.visibility</p:attrName>
                                        </p:attrNameLst>
                                      </p:cBhvr>
                                      <p:to>
                                        <p:strVal val="visible"/>
                                      </p:to>
                                    </p:set>
                                    <p:animEffect transition="in" filter="fade">
                                      <p:cBhvr>
                                        <p:cTn id="27" dur="1000"/>
                                        <p:tgtEl>
                                          <p:spTgt spid="41987">
                                            <p:txEl>
                                              <p:pRg st="4" end="4"/>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16632"/>
            <a:ext cx="6543692" cy="1301006"/>
          </a:xfrm>
        </p:spPr>
        <p:txBody>
          <a:bodyPr anchor="t" anchorCtr="0">
            <a:normAutofit/>
          </a:bodyPr>
          <a:lstStyle/>
          <a:p>
            <a:pPr algn="l"/>
            <a:r>
              <a:rPr lang="en-ZA" sz="2400" b="1" dirty="0" err="1" smtClean="0">
                <a:solidFill>
                  <a:srgbClr val="002060"/>
                </a:solidFill>
              </a:rPr>
              <a:t>Soddom</a:t>
            </a:r>
            <a:r>
              <a:rPr lang="en-ZA" sz="2400" b="1" dirty="0" smtClean="0">
                <a:solidFill>
                  <a:srgbClr val="002060"/>
                </a:solidFill>
              </a:rPr>
              <a:t> and Gomorrah turned to ash by brimstone (burning sulphur) -- Genesis</a:t>
            </a:r>
          </a:p>
        </p:txBody>
      </p:sp>
      <p:sp>
        <p:nvSpPr>
          <p:cNvPr id="41987" name="Rectangle 3"/>
          <p:cNvSpPr>
            <a:spLocks noGrp="1" noChangeArrowheads="1"/>
          </p:cNvSpPr>
          <p:nvPr>
            <p:ph type="body" idx="1"/>
          </p:nvPr>
        </p:nvSpPr>
        <p:spPr>
          <a:xfrm>
            <a:off x="251520" y="1484784"/>
            <a:ext cx="3744416" cy="5373216"/>
          </a:xfrm>
          <a:solidFill>
            <a:schemeClr val="bg1"/>
          </a:solidFill>
        </p:spPr>
        <p:txBody>
          <a:bodyPr>
            <a:normAutofit/>
          </a:bodyPr>
          <a:lstStyle/>
          <a:p>
            <a:pPr>
              <a:buFont typeface="Wingdings" pitchFamily="2" charset="2"/>
              <a:buChar char="Ø"/>
            </a:pPr>
            <a:r>
              <a:rPr lang="en-ZA" sz="1800" dirty="0" smtClean="0">
                <a:solidFill>
                  <a:srgbClr val="150C8E"/>
                </a:solidFill>
              </a:rPr>
              <a:t>Brimstone – burning sulphur from the sky</a:t>
            </a:r>
          </a:p>
          <a:p>
            <a:pPr>
              <a:buFont typeface="Wingdings" pitchFamily="2" charset="2"/>
              <a:buChar char="Ø"/>
            </a:pPr>
            <a:endParaRPr lang="en-ZA" sz="1800" dirty="0" smtClean="0">
              <a:solidFill>
                <a:srgbClr val="150C8E"/>
              </a:solidFill>
            </a:endParaRPr>
          </a:p>
          <a:p>
            <a:pPr>
              <a:buFont typeface="Wingdings" pitchFamily="2" charset="2"/>
              <a:buChar char="Ø"/>
            </a:pPr>
            <a:r>
              <a:rPr lang="en-US" sz="1800" dirty="0" smtClean="0">
                <a:solidFill>
                  <a:srgbClr val="150C8E"/>
                </a:solidFill>
              </a:rPr>
              <a:t>Genesis 19:23-24 “</a:t>
            </a:r>
            <a:r>
              <a:rPr lang="en-US" sz="1800" i="1" dirty="0" smtClean="0">
                <a:solidFill>
                  <a:srgbClr val="150C8E"/>
                </a:solidFill>
              </a:rPr>
              <a:t>The sun had risen upon the earth when Lot entered </a:t>
            </a:r>
            <a:r>
              <a:rPr lang="en-US" sz="1800" i="1" dirty="0" err="1" smtClean="0">
                <a:solidFill>
                  <a:srgbClr val="150C8E"/>
                </a:solidFill>
              </a:rPr>
              <a:t>Zoar</a:t>
            </a:r>
            <a:r>
              <a:rPr lang="en-US" sz="1800" i="1" dirty="0" smtClean="0">
                <a:solidFill>
                  <a:srgbClr val="150C8E"/>
                </a:solidFill>
              </a:rPr>
              <a:t>. Then Yah the eternally self existing {the LORD} rained brimstone and fire on Sodom and Gomorrah, from Yah the eternally self existing {the LORD} out of the heavens</a:t>
            </a:r>
            <a:r>
              <a:rPr lang="en-US" sz="1800" dirty="0" smtClean="0">
                <a:solidFill>
                  <a:srgbClr val="150C8E"/>
                </a:solidFill>
              </a:rPr>
              <a:t>.” </a:t>
            </a:r>
            <a:r>
              <a:rPr lang="en-US" sz="1800" dirty="0" err="1" smtClean="0">
                <a:solidFill>
                  <a:srgbClr val="150C8E"/>
                </a:solidFill>
              </a:rPr>
              <a:t>NKJV</a:t>
            </a:r>
            <a:endParaRPr lang="en-US" sz="1800" dirty="0" smtClean="0">
              <a:solidFill>
                <a:srgbClr val="150C8E"/>
              </a:solidFill>
            </a:endParaRP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Reduced to ash in exact location reported by Genesis</a:t>
            </a:r>
            <a:endParaRPr lang="en-US" sz="1800" dirty="0" smtClean="0">
              <a:solidFill>
                <a:srgbClr val="150C8E"/>
              </a:solidFill>
            </a:endParaRPr>
          </a:p>
          <a:p>
            <a:pPr>
              <a:buFont typeface="Wingdings" pitchFamily="2" charset="2"/>
              <a:buChar char="Ø"/>
            </a:pPr>
            <a:endParaRPr lang="en-ZA" sz="1800" dirty="0" smtClean="0">
              <a:solidFill>
                <a:srgbClr val="150C8E"/>
              </a:solidFill>
            </a:endParaRPr>
          </a:p>
          <a:p>
            <a:pPr>
              <a:buFont typeface="Wingdings" pitchFamily="2" charset="2"/>
              <a:buChar char="Ø"/>
            </a:pPr>
            <a:endParaRPr lang="en-ZA" sz="1800" dirty="0" smtClean="0">
              <a:solidFill>
                <a:srgbClr val="150C8E"/>
              </a:solidFill>
            </a:endParaRPr>
          </a:p>
          <a:p>
            <a:pPr>
              <a:buFont typeface="Wingdings" pitchFamily="2" charset="2"/>
              <a:buChar char="Ø"/>
            </a:pPr>
            <a:endParaRPr lang="en-ZA" sz="1800" dirty="0" smtClean="0">
              <a:solidFill>
                <a:srgbClr val="150C8E"/>
              </a:solidFill>
            </a:endParaRPr>
          </a:p>
          <a:p>
            <a:pPr>
              <a:buFont typeface="Wingdings" pitchFamily="2" charset="2"/>
              <a:buChar char="Ø"/>
            </a:pPr>
            <a:endParaRPr lang="en-ZA" sz="1800" dirty="0" smtClean="0">
              <a:solidFill>
                <a:srgbClr val="150C8E"/>
              </a:solidFill>
            </a:endParaRPr>
          </a:p>
          <a:p>
            <a:pPr>
              <a:buFont typeface="Wingdings" pitchFamily="2" charset="2"/>
              <a:buChar char="Ø"/>
            </a:pPr>
            <a:endParaRPr lang="en-ZA" sz="1800" dirty="0" smtClean="0">
              <a:solidFill>
                <a:srgbClr val="150C8E"/>
              </a:solidFill>
            </a:endParaRPr>
          </a:p>
        </p:txBody>
      </p:sp>
      <p:pic>
        <p:nvPicPr>
          <p:cNvPr id="7" name="Picture 4"/>
          <p:cNvPicPr>
            <a:picLocks noChangeAspect="1" noChangeArrowheads="1"/>
          </p:cNvPicPr>
          <p:nvPr/>
        </p:nvPicPr>
        <p:blipFill>
          <a:blip r:embed="rId3" cstate="print"/>
          <a:srcRect/>
          <a:stretch>
            <a:fillRect/>
          </a:stretch>
        </p:blipFill>
        <p:spPr bwMode="auto">
          <a:xfrm>
            <a:off x="5580112" y="1556792"/>
            <a:ext cx="3419475" cy="2447925"/>
          </a:xfrm>
          <a:prstGeom prst="rect">
            <a:avLst/>
          </a:prstGeom>
          <a:noFill/>
          <a:ln w="9525">
            <a:noFill/>
            <a:miter lim="800000"/>
            <a:headEnd/>
            <a:tailEnd/>
          </a:ln>
          <a:effectLst/>
        </p:spPr>
      </p:pic>
      <p:pic>
        <p:nvPicPr>
          <p:cNvPr id="8" name="Picture 1"/>
          <p:cNvPicPr>
            <a:picLocks noChangeAspect="1" noChangeArrowheads="1"/>
          </p:cNvPicPr>
          <p:nvPr/>
        </p:nvPicPr>
        <p:blipFill>
          <a:blip r:embed="rId4" cstate="print"/>
          <a:srcRect/>
          <a:stretch>
            <a:fillRect/>
          </a:stretch>
        </p:blipFill>
        <p:spPr bwMode="auto">
          <a:xfrm>
            <a:off x="4355976" y="4005511"/>
            <a:ext cx="4637287" cy="2852489"/>
          </a:xfrm>
          <a:prstGeom prst="rect">
            <a:avLst/>
          </a:prstGeom>
          <a:noFill/>
          <a:ln w="9525">
            <a:noFill/>
            <a:miter lim="800000"/>
            <a:headEnd/>
            <a:tailEnd/>
          </a:ln>
          <a:effectLst/>
        </p:spPr>
      </p:pic>
    </p:spTree>
    <p:extLst>
      <p:ext uri="{BB962C8B-B14F-4D97-AF65-F5344CB8AC3E}">
        <p14:creationId xmlns:p14="http://schemas.microsoft.com/office/powerpoint/2010/main" val="253975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1000"/>
                                        <p:tgtEl>
                                          <p:spTgt spid="4198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1000"/>
                                        <p:tgtEl>
                                          <p:spTgt spid="41987">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1987">
                                            <p:txEl>
                                              <p:pRg st="4" end="4"/>
                                            </p:txEl>
                                          </p:spTgt>
                                        </p:tgtEl>
                                        <p:attrNameLst>
                                          <p:attrName>style.visibility</p:attrName>
                                        </p:attrNameLst>
                                      </p:cBhvr>
                                      <p:to>
                                        <p:strVal val="visible"/>
                                      </p:to>
                                    </p:set>
                                    <p:animEffect transition="in" filter="fade">
                                      <p:cBhvr>
                                        <p:cTn id="23" dur="1000"/>
                                        <p:tgtEl>
                                          <p:spTgt spid="419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7544" y="0"/>
            <a:ext cx="4988130" cy="1143000"/>
          </a:xfrm>
        </p:spPr>
        <p:txBody>
          <a:bodyPr anchor="t" anchorCtr="0">
            <a:normAutofit fontScale="90000"/>
          </a:bodyPr>
          <a:lstStyle/>
          <a:p>
            <a:pPr algn="l" eaLnBrk="1" hangingPunct="1"/>
            <a:r>
              <a:rPr lang="en-ZA" sz="2400" b="1" dirty="0" smtClean="0">
                <a:solidFill>
                  <a:srgbClr val="002060"/>
                </a:solidFill>
              </a:rPr>
              <a:t>PhD research</a:t>
            </a:r>
            <a:br>
              <a:rPr lang="en-ZA" sz="2400" b="1" dirty="0" smtClean="0">
                <a:solidFill>
                  <a:srgbClr val="002060"/>
                </a:solidFill>
              </a:rPr>
            </a:br>
            <a:r>
              <a:rPr lang="en-ZA" sz="2400" b="1" dirty="0" smtClean="0">
                <a:solidFill>
                  <a:srgbClr val="002060"/>
                </a:solidFill>
              </a:rPr>
              <a:t>Most physical characteristics are non-linear</a:t>
            </a:r>
          </a:p>
        </p:txBody>
      </p:sp>
      <p:pic>
        <p:nvPicPr>
          <p:cNvPr id="8194" name="Picture 2"/>
          <p:cNvPicPr>
            <a:picLocks noChangeAspect="1" noChangeArrowheads="1"/>
          </p:cNvPicPr>
          <p:nvPr/>
        </p:nvPicPr>
        <p:blipFill>
          <a:blip r:embed="rId3" cstate="print"/>
          <a:srcRect/>
          <a:stretch>
            <a:fillRect/>
          </a:stretch>
        </p:blipFill>
        <p:spPr bwMode="auto">
          <a:xfrm>
            <a:off x="5455674" y="1"/>
            <a:ext cx="1600093" cy="1196752"/>
          </a:xfrm>
          <a:prstGeom prst="rect">
            <a:avLst/>
          </a:prstGeom>
          <a:noFill/>
          <a:ln w="9525">
            <a:noFill/>
            <a:miter lim="800000"/>
            <a:headEnd/>
            <a:tailEnd/>
          </a:ln>
          <a:effectLst/>
        </p:spPr>
      </p:pic>
      <p:pic>
        <p:nvPicPr>
          <p:cNvPr id="9219" name="Picture 3"/>
          <p:cNvPicPr>
            <a:picLocks noChangeAspect="1" noChangeArrowheads="1"/>
          </p:cNvPicPr>
          <p:nvPr/>
        </p:nvPicPr>
        <p:blipFill>
          <a:blip r:embed="rId4" cstate="print"/>
          <a:srcRect/>
          <a:stretch>
            <a:fillRect/>
          </a:stretch>
        </p:blipFill>
        <p:spPr bwMode="auto">
          <a:xfrm>
            <a:off x="-36512" y="1340768"/>
            <a:ext cx="1857375" cy="2990850"/>
          </a:xfrm>
          <a:prstGeom prst="rect">
            <a:avLst/>
          </a:prstGeom>
          <a:noFill/>
          <a:ln w="9525">
            <a:noFill/>
            <a:miter lim="800000"/>
            <a:headEnd/>
            <a:tailEnd/>
          </a:ln>
          <a:effectLst/>
        </p:spPr>
      </p:pic>
      <p:pic>
        <p:nvPicPr>
          <p:cNvPr id="9220" name="Picture 4"/>
          <p:cNvPicPr>
            <a:picLocks noChangeAspect="1" noChangeArrowheads="1"/>
          </p:cNvPicPr>
          <p:nvPr/>
        </p:nvPicPr>
        <p:blipFill>
          <a:blip r:embed="rId5" cstate="print"/>
          <a:srcRect/>
          <a:stretch>
            <a:fillRect/>
          </a:stretch>
        </p:blipFill>
        <p:spPr bwMode="auto">
          <a:xfrm>
            <a:off x="1763688" y="1340768"/>
            <a:ext cx="2057400" cy="2990850"/>
          </a:xfrm>
          <a:prstGeom prst="rect">
            <a:avLst/>
          </a:prstGeom>
          <a:noFill/>
          <a:ln w="9525">
            <a:noFill/>
            <a:miter lim="800000"/>
            <a:headEnd/>
            <a:tailEnd/>
          </a:ln>
          <a:effectLst/>
        </p:spPr>
      </p:pic>
      <p:pic>
        <p:nvPicPr>
          <p:cNvPr id="9221" name="Picture 5"/>
          <p:cNvPicPr>
            <a:picLocks noChangeAspect="1" noChangeArrowheads="1"/>
          </p:cNvPicPr>
          <p:nvPr/>
        </p:nvPicPr>
        <p:blipFill>
          <a:blip r:embed="rId6" cstate="print"/>
          <a:srcRect/>
          <a:stretch>
            <a:fillRect/>
          </a:stretch>
        </p:blipFill>
        <p:spPr bwMode="auto">
          <a:xfrm>
            <a:off x="3851920" y="1340768"/>
            <a:ext cx="1819275" cy="2990850"/>
          </a:xfrm>
          <a:prstGeom prst="rect">
            <a:avLst/>
          </a:prstGeom>
          <a:noFill/>
          <a:ln w="9525">
            <a:noFill/>
            <a:miter lim="800000"/>
            <a:headEnd/>
            <a:tailEnd/>
          </a:ln>
          <a:effectLst/>
        </p:spPr>
      </p:pic>
      <p:pic>
        <p:nvPicPr>
          <p:cNvPr id="9222" name="Picture 6"/>
          <p:cNvPicPr>
            <a:picLocks noChangeAspect="1" noChangeArrowheads="1"/>
          </p:cNvPicPr>
          <p:nvPr/>
        </p:nvPicPr>
        <p:blipFill>
          <a:blip r:embed="rId7" cstate="print"/>
          <a:srcRect/>
          <a:stretch>
            <a:fillRect/>
          </a:stretch>
        </p:blipFill>
        <p:spPr bwMode="auto">
          <a:xfrm>
            <a:off x="5652120" y="1340768"/>
            <a:ext cx="1666875" cy="2990850"/>
          </a:xfrm>
          <a:prstGeom prst="rect">
            <a:avLst/>
          </a:prstGeom>
          <a:noFill/>
          <a:ln w="9525">
            <a:noFill/>
            <a:miter lim="800000"/>
            <a:headEnd/>
            <a:tailEnd/>
          </a:ln>
          <a:effectLst/>
        </p:spPr>
      </p:pic>
      <p:pic>
        <p:nvPicPr>
          <p:cNvPr id="9223" name="Picture 7"/>
          <p:cNvPicPr>
            <a:picLocks noChangeAspect="1" noChangeArrowheads="1"/>
          </p:cNvPicPr>
          <p:nvPr/>
        </p:nvPicPr>
        <p:blipFill>
          <a:blip r:embed="rId8" cstate="print"/>
          <a:srcRect/>
          <a:stretch>
            <a:fillRect/>
          </a:stretch>
        </p:blipFill>
        <p:spPr bwMode="auto">
          <a:xfrm>
            <a:off x="7162800" y="1340768"/>
            <a:ext cx="1981200" cy="3028950"/>
          </a:xfrm>
          <a:prstGeom prst="rect">
            <a:avLst/>
          </a:prstGeom>
          <a:noFill/>
          <a:ln w="9525">
            <a:noFill/>
            <a:miter lim="800000"/>
            <a:headEnd/>
            <a:tailEnd/>
          </a:ln>
          <a:effectLst/>
        </p:spPr>
      </p:pic>
      <p:pic>
        <p:nvPicPr>
          <p:cNvPr id="9224" name="Picture 8"/>
          <p:cNvPicPr>
            <a:picLocks noChangeAspect="1" noChangeArrowheads="1"/>
          </p:cNvPicPr>
          <p:nvPr/>
        </p:nvPicPr>
        <p:blipFill>
          <a:blip r:embed="rId9" cstate="print"/>
          <a:srcRect/>
          <a:stretch>
            <a:fillRect/>
          </a:stretch>
        </p:blipFill>
        <p:spPr bwMode="auto">
          <a:xfrm>
            <a:off x="0" y="4653136"/>
            <a:ext cx="3019425" cy="1743075"/>
          </a:xfrm>
          <a:prstGeom prst="rect">
            <a:avLst/>
          </a:prstGeom>
          <a:noFill/>
          <a:ln w="9525">
            <a:noFill/>
            <a:miter lim="800000"/>
            <a:headEnd/>
            <a:tailEnd/>
          </a:ln>
          <a:effectLst/>
        </p:spPr>
      </p:pic>
      <p:pic>
        <p:nvPicPr>
          <p:cNvPr id="9225" name="Picture 9"/>
          <p:cNvPicPr>
            <a:picLocks noChangeAspect="1" noChangeArrowheads="1"/>
          </p:cNvPicPr>
          <p:nvPr/>
        </p:nvPicPr>
        <p:blipFill>
          <a:blip r:embed="rId10" cstate="print"/>
          <a:srcRect/>
          <a:stretch>
            <a:fillRect/>
          </a:stretch>
        </p:blipFill>
        <p:spPr bwMode="auto">
          <a:xfrm>
            <a:off x="6153150" y="4653136"/>
            <a:ext cx="2990850" cy="1728191"/>
          </a:xfrm>
          <a:prstGeom prst="rect">
            <a:avLst/>
          </a:prstGeom>
          <a:noFill/>
          <a:ln w="9525">
            <a:noFill/>
            <a:miter lim="800000"/>
            <a:headEnd/>
            <a:tailEnd/>
          </a:ln>
          <a:effectLst/>
        </p:spPr>
      </p:pic>
      <p:pic>
        <p:nvPicPr>
          <p:cNvPr id="9227" name="Picture 11"/>
          <p:cNvPicPr>
            <a:picLocks noChangeAspect="1" noChangeArrowheads="1"/>
          </p:cNvPicPr>
          <p:nvPr/>
        </p:nvPicPr>
        <p:blipFill>
          <a:blip r:embed="rId11" cstate="print"/>
          <a:srcRect/>
          <a:stretch>
            <a:fillRect/>
          </a:stretch>
        </p:blipFill>
        <p:spPr bwMode="auto">
          <a:xfrm>
            <a:off x="3275856" y="5013176"/>
            <a:ext cx="2774826" cy="1171575"/>
          </a:xfrm>
          <a:prstGeom prst="rect">
            <a:avLst/>
          </a:prstGeom>
          <a:noFill/>
          <a:ln w="9525">
            <a:noFill/>
            <a:miter lim="800000"/>
            <a:headEnd/>
            <a:tailEnd/>
          </a:ln>
          <a:effectLst/>
        </p:spPr>
      </p:pic>
    </p:spTree>
    <p:extLst>
      <p:ext uri="{BB962C8B-B14F-4D97-AF65-F5344CB8AC3E}">
        <p14:creationId xmlns:p14="http://schemas.microsoft.com/office/powerpoint/2010/main" val="330333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1000"/>
                                        <p:tgtEl>
                                          <p:spTgt spid="92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220"/>
                                        </p:tgtEl>
                                        <p:attrNameLst>
                                          <p:attrName>style.visibility</p:attrName>
                                        </p:attrNameLst>
                                      </p:cBhvr>
                                      <p:to>
                                        <p:strVal val="visible"/>
                                      </p:to>
                                    </p:set>
                                    <p:animEffect transition="in" filter="fade">
                                      <p:cBhvr>
                                        <p:cTn id="11" dur="1000"/>
                                        <p:tgtEl>
                                          <p:spTgt spid="922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221"/>
                                        </p:tgtEl>
                                        <p:attrNameLst>
                                          <p:attrName>style.visibility</p:attrName>
                                        </p:attrNameLst>
                                      </p:cBhvr>
                                      <p:to>
                                        <p:strVal val="visible"/>
                                      </p:to>
                                    </p:set>
                                    <p:animEffect transition="in" filter="fade">
                                      <p:cBhvr>
                                        <p:cTn id="15" dur="1000"/>
                                        <p:tgtEl>
                                          <p:spTgt spid="9221"/>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222"/>
                                        </p:tgtEl>
                                        <p:attrNameLst>
                                          <p:attrName>style.visibility</p:attrName>
                                        </p:attrNameLst>
                                      </p:cBhvr>
                                      <p:to>
                                        <p:strVal val="visible"/>
                                      </p:to>
                                    </p:set>
                                    <p:animEffect transition="in" filter="fade">
                                      <p:cBhvr>
                                        <p:cTn id="19" dur="1000"/>
                                        <p:tgtEl>
                                          <p:spTgt spid="9222"/>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9223"/>
                                        </p:tgtEl>
                                        <p:attrNameLst>
                                          <p:attrName>style.visibility</p:attrName>
                                        </p:attrNameLst>
                                      </p:cBhvr>
                                      <p:to>
                                        <p:strVal val="visible"/>
                                      </p:to>
                                    </p:set>
                                    <p:animEffect transition="in" filter="fade">
                                      <p:cBhvr>
                                        <p:cTn id="23" dur="1000"/>
                                        <p:tgtEl>
                                          <p:spTgt spid="9223"/>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9224"/>
                                        </p:tgtEl>
                                        <p:attrNameLst>
                                          <p:attrName>style.visibility</p:attrName>
                                        </p:attrNameLst>
                                      </p:cBhvr>
                                      <p:to>
                                        <p:strVal val="visible"/>
                                      </p:to>
                                    </p:set>
                                    <p:animEffect transition="in" filter="fade">
                                      <p:cBhvr>
                                        <p:cTn id="27" dur="1000"/>
                                        <p:tgtEl>
                                          <p:spTgt spid="9224"/>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9225"/>
                                        </p:tgtEl>
                                        <p:attrNameLst>
                                          <p:attrName>style.visibility</p:attrName>
                                        </p:attrNameLst>
                                      </p:cBhvr>
                                      <p:to>
                                        <p:strVal val="visible"/>
                                      </p:to>
                                    </p:set>
                                    <p:animEffect transition="in" filter="fade">
                                      <p:cBhvr>
                                        <p:cTn id="31" dur="1000"/>
                                        <p:tgtEl>
                                          <p:spTgt spid="9225"/>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9227"/>
                                        </p:tgtEl>
                                        <p:attrNameLst>
                                          <p:attrName>style.visibility</p:attrName>
                                        </p:attrNameLst>
                                      </p:cBhvr>
                                      <p:to>
                                        <p:strVal val="visible"/>
                                      </p:to>
                                    </p:set>
                                    <p:animEffect transition="in" filter="fade">
                                      <p:cBhvr>
                                        <p:cTn id="35" dur="10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16632"/>
            <a:ext cx="6543692" cy="1301006"/>
          </a:xfrm>
        </p:spPr>
        <p:txBody>
          <a:bodyPr anchor="t" anchorCtr="0">
            <a:normAutofit/>
          </a:bodyPr>
          <a:lstStyle/>
          <a:p>
            <a:pPr algn="l"/>
            <a:r>
              <a:rPr lang="en-ZA" sz="2400" b="1" dirty="0" err="1" smtClean="0">
                <a:solidFill>
                  <a:srgbClr val="002060"/>
                </a:solidFill>
              </a:rPr>
              <a:t>Soddom</a:t>
            </a:r>
            <a:r>
              <a:rPr lang="en-ZA" sz="2400" b="1" dirty="0" smtClean="0">
                <a:solidFill>
                  <a:srgbClr val="002060"/>
                </a:solidFill>
              </a:rPr>
              <a:t> and Gomorrah turned to ash by brimstone</a:t>
            </a:r>
          </a:p>
        </p:txBody>
      </p:sp>
      <p:sp>
        <p:nvSpPr>
          <p:cNvPr id="11" name="Rectangle 3"/>
          <p:cNvSpPr txBox="1">
            <a:spLocks noChangeArrowheads="1"/>
          </p:cNvSpPr>
          <p:nvPr/>
        </p:nvSpPr>
        <p:spPr>
          <a:xfrm>
            <a:off x="0" y="1484784"/>
            <a:ext cx="2339752" cy="5373216"/>
          </a:xfrm>
          <a:prstGeom prst="rect">
            <a:avLst/>
          </a:prstGeom>
          <a:solidFill>
            <a:schemeClr val="bg1"/>
          </a:solidFill>
        </p:spPr>
        <p:txBody>
          <a:bodyPr vert="horz" lIns="91411" tIns="45705" rIns="91411" bIns="45705" rtlCol="0">
            <a:normAutofit/>
          </a:bodyPr>
          <a:lstStyle/>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r>
              <a:rPr lang="en-ZA" dirty="0" smtClean="0">
                <a:solidFill>
                  <a:srgbClr val="150C8E"/>
                </a:solidFill>
              </a:rPr>
              <a:t>Actual photo on left</a:t>
            </a:r>
          </a:p>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endParaRPr kumimoji="0" lang="en-ZA" sz="1800" b="0" i="0" u="none" strike="noStrike" kern="1200" cap="none" spc="0" normalizeH="0" baseline="0" noProof="0" dirty="0" smtClean="0">
              <a:ln>
                <a:noFill/>
              </a:ln>
              <a:solidFill>
                <a:srgbClr val="150C8E"/>
              </a:solidFill>
              <a:effectLst/>
              <a:uLnTx/>
              <a:uFillTx/>
              <a:latin typeface="+mn-lt"/>
              <a:ea typeface="+mn-ea"/>
              <a:cs typeface="+mn-cs"/>
            </a:endParaRPr>
          </a:p>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r>
              <a:rPr lang="en-ZA" dirty="0" smtClean="0">
                <a:solidFill>
                  <a:srgbClr val="150C8E"/>
                </a:solidFill>
              </a:rPr>
              <a:t>Artists reconstruction on right (Jim </a:t>
            </a:r>
            <a:r>
              <a:rPr lang="en-ZA" dirty="0" err="1" smtClean="0">
                <a:solidFill>
                  <a:srgbClr val="150C8E"/>
                </a:solidFill>
              </a:rPr>
              <a:t>Pinkoski</a:t>
            </a:r>
            <a:r>
              <a:rPr lang="en-ZA" dirty="0" smtClean="0">
                <a:solidFill>
                  <a:srgbClr val="150C8E"/>
                </a:solidFill>
              </a:rPr>
              <a:t>)</a:t>
            </a:r>
            <a:endParaRPr kumimoji="0" lang="en-ZA" sz="1800" b="0" i="0" u="none" strike="noStrike" kern="1200" cap="none" spc="0" normalizeH="0" baseline="0" noProof="0" dirty="0" smtClean="0">
              <a:ln>
                <a:noFill/>
              </a:ln>
              <a:solidFill>
                <a:srgbClr val="150C8E"/>
              </a:solidFill>
              <a:effectLst/>
              <a:uLnTx/>
              <a:uFillTx/>
              <a:latin typeface="+mn-lt"/>
              <a:ea typeface="+mn-ea"/>
              <a:cs typeface="+mn-cs"/>
            </a:endParaRPr>
          </a:p>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endParaRPr kumimoji="0" lang="en-ZA" sz="1800" b="0" i="0" u="none" strike="noStrike" kern="1200" cap="none" spc="0" normalizeH="0" baseline="0" noProof="0" dirty="0" smtClean="0">
              <a:ln>
                <a:noFill/>
              </a:ln>
              <a:solidFill>
                <a:srgbClr val="150C8E"/>
              </a:solidFill>
              <a:effectLst/>
              <a:uLnTx/>
              <a:uFillTx/>
              <a:latin typeface="+mn-lt"/>
              <a:ea typeface="+mn-ea"/>
              <a:cs typeface="+mn-cs"/>
            </a:endParaRPr>
          </a:p>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endParaRPr kumimoji="0" lang="en-ZA" sz="1800" b="0" i="0" u="none" strike="noStrike" kern="1200" cap="none" spc="0" normalizeH="0" baseline="0" noProof="0" dirty="0" smtClean="0">
              <a:ln>
                <a:noFill/>
              </a:ln>
              <a:solidFill>
                <a:srgbClr val="150C8E"/>
              </a:solidFill>
              <a:effectLst/>
              <a:uLnTx/>
              <a:uFillTx/>
              <a:latin typeface="+mn-lt"/>
              <a:ea typeface="+mn-ea"/>
              <a:cs typeface="+mn-cs"/>
            </a:endParaRPr>
          </a:p>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endParaRPr kumimoji="0" lang="en-ZA" sz="1800" b="0" i="0" u="none" strike="noStrike" kern="1200" cap="none" spc="0" normalizeH="0" baseline="0" noProof="0" dirty="0" smtClean="0">
              <a:ln>
                <a:noFill/>
              </a:ln>
              <a:solidFill>
                <a:srgbClr val="150C8E"/>
              </a:solidFill>
              <a:effectLst/>
              <a:uLnTx/>
              <a:uFillTx/>
              <a:latin typeface="+mn-lt"/>
              <a:ea typeface="+mn-ea"/>
              <a:cs typeface="+mn-cs"/>
            </a:endParaRPr>
          </a:p>
          <a:p>
            <a:pPr marL="342790" marR="0" lvl="0" indent="-342790" algn="l" defTabSz="914107" rtl="0" eaLnBrk="1" fontAlgn="auto" latinLnBrk="0" hangingPunct="1">
              <a:lnSpc>
                <a:spcPct val="100000"/>
              </a:lnSpc>
              <a:spcBef>
                <a:spcPct val="20000"/>
              </a:spcBef>
              <a:spcAft>
                <a:spcPts val="0"/>
              </a:spcAft>
              <a:buClrTx/>
              <a:buSzTx/>
              <a:buFont typeface="Wingdings" pitchFamily="2" charset="2"/>
              <a:buChar char="Ø"/>
              <a:tabLst/>
              <a:defRPr/>
            </a:pPr>
            <a:endParaRPr kumimoji="0" lang="en-ZA" sz="1800" b="0" i="0" u="none" strike="noStrike" kern="1200" cap="none" spc="0" normalizeH="0" baseline="0" noProof="0" dirty="0" smtClean="0">
              <a:ln>
                <a:noFill/>
              </a:ln>
              <a:solidFill>
                <a:srgbClr val="150C8E"/>
              </a:solidFill>
              <a:effectLst/>
              <a:uLnTx/>
              <a:uFillTx/>
              <a:latin typeface="+mn-lt"/>
              <a:ea typeface="+mn-ea"/>
              <a:cs typeface="+mn-cs"/>
            </a:endParaRPr>
          </a:p>
        </p:txBody>
      </p:sp>
      <p:pic>
        <p:nvPicPr>
          <p:cNvPr id="142338" name="Picture 2"/>
          <p:cNvPicPr>
            <a:picLocks noChangeAspect="1" noChangeArrowheads="1"/>
          </p:cNvPicPr>
          <p:nvPr/>
        </p:nvPicPr>
        <p:blipFill>
          <a:blip r:embed="rId3" cstate="print"/>
          <a:srcRect/>
          <a:stretch>
            <a:fillRect/>
          </a:stretch>
        </p:blipFill>
        <p:spPr bwMode="auto">
          <a:xfrm>
            <a:off x="2483769" y="1484783"/>
            <a:ext cx="6552728" cy="2467761"/>
          </a:xfrm>
          <a:prstGeom prst="rect">
            <a:avLst/>
          </a:prstGeom>
          <a:noFill/>
          <a:ln w="9525">
            <a:noFill/>
            <a:miter lim="800000"/>
            <a:headEnd/>
            <a:tailEnd/>
          </a:ln>
          <a:effectLst/>
        </p:spPr>
      </p:pic>
      <p:pic>
        <p:nvPicPr>
          <p:cNvPr id="142339" name="Picture 3"/>
          <p:cNvPicPr>
            <a:picLocks noChangeAspect="1" noChangeArrowheads="1"/>
          </p:cNvPicPr>
          <p:nvPr/>
        </p:nvPicPr>
        <p:blipFill>
          <a:blip r:embed="rId4" cstate="print"/>
          <a:srcRect/>
          <a:stretch>
            <a:fillRect/>
          </a:stretch>
        </p:blipFill>
        <p:spPr bwMode="auto">
          <a:xfrm>
            <a:off x="2483768" y="4305001"/>
            <a:ext cx="6552728" cy="2436367"/>
          </a:xfrm>
          <a:prstGeom prst="rect">
            <a:avLst/>
          </a:prstGeom>
          <a:noFill/>
          <a:ln w="9525">
            <a:noFill/>
            <a:miter lim="800000"/>
            <a:headEnd/>
            <a:tailEnd/>
          </a:ln>
          <a:effectLst/>
        </p:spPr>
      </p:pic>
    </p:spTree>
    <p:extLst>
      <p:ext uri="{BB962C8B-B14F-4D97-AF65-F5344CB8AC3E}">
        <p14:creationId xmlns:p14="http://schemas.microsoft.com/office/powerpoint/2010/main" val="342838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2339"/>
                                        </p:tgtEl>
                                        <p:attrNameLst>
                                          <p:attrName>style.visibility</p:attrName>
                                        </p:attrNameLst>
                                      </p:cBhvr>
                                      <p:to>
                                        <p:strVal val="visible"/>
                                      </p:to>
                                    </p:set>
                                    <p:animEffect transition="in" filter="fade">
                                      <p:cBhvr>
                                        <p:cTn id="7" dur="1000"/>
                                        <p:tgtEl>
                                          <p:spTgt spid="14233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1000"/>
                                        <p:tgtEl>
                                          <p:spTgt spid="11">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1000"/>
                                        <p:tgtEl>
                                          <p:spTgt spid="11">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42338"/>
                                        </p:tgtEl>
                                        <p:attrNameLst>
                                          <p:attrName>style.visibility</p:attrName>
                                        </p:attrNameLst>
                                      </p:cBhvr>
                                      <p:to>
                                        <p:strVal val="visible"/>
                                      </p:to>
                                    </p:set>
                                    <p:animEffect transition="in" filter="fade">
                                      <p:cBhvr>
                                        <p:cTn id="19" dur="1000"/>
                                        <p:tgtEl>
                                          <p:spTgt spid="142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16632"/>
            <a:ext cx="6543692" cy="1301006"/>
          </a:xfrm>
        </p:spPr>
        <p:txBody>
          <a:bodyPr anchor="t" anchorCtr="0">
            <a:normAutofit/>
          </a:bodyPr>
          <a:lstStyle/>
          <a:p>
            <a:pPr algn="l"/>
            <a:r>
              <a:rPr lang="en-ZA" sz="2400" b="1" dirty="0" smtClean="0">
                <a:solidFill>
                  <a:srgbClr val="002060"/>
                </a:solidFill>
              </a:rPr>
              <a:t>Split rock at </a:t>
            </a:r>
            <a:r>
              <a:rPr lang="en-ZA" sz="2400" b="1" dirty="0" err="1" smtClean="0">
                <a:solidFill>
                  <a:srgbClr val="002060"/>
                </a:solidFill>
              </a:rPr>
              <a:t>Horeb</a:t>
            </a:r>
            <a:r>
              <a:rPr lang="en-ZA" sz="2400" b="1" dirty="0" smtClean="0">
                <a:solidFill>
                  <a:srgbClr val="002060"/>
                </a:solidFill>
              </a:rPr>
              <a:t> and fire burned mountain (about 1555BC) -- Exodus</a:t>
            </a:r>
          </a:p>
        </p:txBody>
      </p:sp>
      <p:sp>
        <p:nvSpPr>
          <p:cNvPr id="41987" name="Rectangle 3"/>
          <p:cNvSpPr>
            <a:spLocks noGrp="1" noChangeArrowheads="1"/>
          </p:cNvSpPr>
          <p:nvPr>
            <p:ph type="body" idx="1"/>
          </p:nvPr>
        </p:nvSpPr>
        <p:spPr>
          <a:xfrm>
            <a:off x="251520" y="1484784"/>
            <a:ext cx="3744416" cy="5373216"/>
          </a:xfrm>
          <a:solidFill>
            <a:schemeClr val="bg1"/>
          </a:solidFill>
        </p:spPr>
        <p:txBody>
          <a:bodyPr>
            <a:normAutofit/>
          </a:bodyPr>
          <a:lstStyle/>
          <a:p>
            <a:pPr>
              <a:buFont typeface="Wingdings" pitchFamily="2" charset="2"/>
              <a:buChar char="Ø"/>
            </a:pPr>
            <a:r>
              <a:rPr lang="en-ZA" sz="1800" dirty="0" smtClean="0">
                <a:solidFill>
                  <a:srgbClr val="150C8E"/>
                </a:solidFill>
              </a:rPr>
              <a:t>Split rock at </a:t>
            </a:r>
            <a:r>
              <a:rPr lang="en-ZA" sz="1800" dirty="0" err="1" smtClean="0">
                <a:solidFill>
                  <a:srgbClr val="150C8E"/>
                </a:solidFill>
              </a:rPr>
              <a:t>Horeb</a:t>
            </a:r>
            <a:r>
              <a:rPr lang="en-ZA" sz="1800" dirty="0" smtClean="0">
                <a:solidFill>
                  <a:srgbClr val="150C8E"/>
                </a:solidFill>
              </a:rPr>
              <a:t> with erosion channels as per Exodus 17:5-7</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Fire blackened mountain as per Exodus 19:16-20</a:t>
            </a:r>
          </a:p>
          <a:p>
            <a:pPr>
              <a:buFont typeface="Wingdings" pitchFamily="2" charset="2"/>
              <a:buChar char="Ø"/>
            </a:pPr>
            <a:endParaRPr lang="en-ZA" sz="1800" dirty="0" smtClean="0">
              <a:solidFill>
                <a:srgbClr val="150C8E"/>
              </a:solidFill>
            </a:endParaRPr>
          </a:p>
          <a:p>
            <a:pPr>
              <a:buFont typeface="Wingdings" pitchFamily="2" charset="2"/>
              <a:buChar char="Ø"/>
            </a:pPr>
            <a:endParaRPr lang="en-ZA" sz="1800" dirty="0" smtClean="0">
              <a:solidFill>
                <a:srgbClr val="150C8E"/>
              </a:solidFill>
            </a:endParaRPr>
          </a:p>
        </p:txBody>
      </p:sp>
      <p:pic>
        <p:nvPicPr>
          <p:cNvPr id="10" name="Picture 3"/>
          <p:cNvPicPr>
            <a:picLocks noChangeAspect="1" noChangeArrowheads="1"/>
          </p:cNvPicPr>
          <p:nvPr/>
        </p:nvPicPr>
        <p:blipFill>
          <a:blip r:embed="rId3" cstate="print"/>
          <a:srcRect/>
          <a:stretch>
            <a:fillRect/>
          </a:stretch>
        </p:blipFill>
        <p:spPr bwMode="auto">
          <a:xfrm>
            <a:off x="179512" y="3429000"/>
            <a:ext cx="4310743" cy="3212976"/>
          </a:xfrm>
          <a:prstGeom prst="rect">
            <a:avLst/>
          </a:prstGeom>
          <a:noFill/>
          <a:ln w="9525">
            <a:noFill/>
            <a:miter lim="800000"/>
            <a:headEnd/>
            <a:tailEnd/>
          </a:ln>
          <a:effectLst/>
        </p:spPr>
      </p:pic>
      <p:pic>
        <p:nvPicPr>
          <p:cNvPr id="12" name="Picture 2"/>
          <p:cNvPicPr>
            <a:picLocks noChangeAspect="1" noChangeArrowheads="1"/>
          </p:cNvPicPr>
          <p:nvPr/>
        </p:nvPicPr>
        <p:blipFill>
          <a:blip r:embed="rId4" cstate="print"/>
          <a:srcRect/>
          <a:stretch>
            <a:fillRect/>
          </a:stretch>
        </p:blipFill>
        <p:spPr bwMode="auto">
          <a:xfrm>
            <a:off x="4572000" y="3429000"/>
            <a:ext cx="4572000" cy="3429000"/>
          </a:xfrm>
          <a:prstGeom prst="rect">
            <a:avLst/>
          </a:prstGeom>
          <a:noFill/>
          <a:ln w="9525">
            <a:noFill/>
            <a:miter lim="800000"/>
            <a:headEnd/>
            <a:tailEnd/>
          </a:ln>
          <a:effectLst/>
        </p:spPr>
      </p:pic>
      <p:pic>
        <p:nvPicPr>
          <p:cNvPr id="13" name="Picture 1"/>
          <p:cNvPicPr>
            <a:picLocks noChangeAspect="1" noChangeArrowheads="1"/>
          </p:cNvPicPr>
          <p:nvPr/>
        </p:nvPicPr>
        <p:blipFill>
          <a:blip r:embed="rId5" cstate="print"/>
          <a:srcRect/>
          <a:stretch>
            <a:fillRect/>
          </a:stretch>
        </p:blipFill>
        <p:spPr bwMode="auto">
          <a:xfrm>
            <a:off x="4572000" y="1484784"/>
            <a:ext cx="4572000" cy="2565919"/>
          </a:xfrm>
          <a:prstGeom prst="rect">
            <a:avLst/>
          </a:prstGeom>
          <a:noFill/>
          <a:ln w="9525">
            <a:noFill/>
            <a:miter lim="800000"/>
            <a:headEnd/>
            <a:tailEnd/>
          </a:ln>
          <a:effectLst/>
        </p:spPr>
      </p:pic>
    </p:spTree>
    <p:extLst>
      <p:ext uri="{BB962C8B-B14F-4D97-AF65-F5344CB8AC3E}">
        <p14:creationId xmlns:p14="http://schemas.microsoft.com/office/powerpoint/2010/main" val="262630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1000"/>
                                        <p:tgtEl>
                                          <p:spTgt spid="4198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1000"/>
                                        <p:tgtEl>
                                          <p:spTgt spid="41987">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Ten laws spoken by the Almighty on the mountain</a:t>
            </a:r>
          </a:p>
        </p:txBody>
      </p:sp>
      <p:sp>
        <p:nvSpPr>
          <p:cNvPr id="41987" name="Rectangle 3"/>
          <p:cNvSpPr>
            <a:spLocks noGrp="1" noChangeArrowheads="1"/>
          </p:cNvSpPr>
          <p:nvPr>
            <p:ph type="body" idx="1"/>
          </p:nvPr>
        </p:nvSpPr>
        <p:spPr>
          <a:xfrm>
            <a:off x="0" y="1412776"/>
            <a:ext cx="9144000" cy="5445224"/>
          </a:xfrm>
        </p:spPr>
        <p:txBody>
          <a:bodyPr>
            <a:normAutofit/>
          </a:bodyPr>
          <a:lstStyle/>
          <a:p>
            <a:pPr>
              <a:buNone/>
            </a:pPr>
            <a:r>
              <a:rPr lang="en-US" sz="1800" dirty="0" smtClean="0"/>
              <a:t>Exodus 20:1-6 "</a:t>
            </a:r>
            <a:r>
              <a:rPr lang="en-US" sz="1800" i="1" dirty="0" smtClean="0"/>
              <a:t>And the Almighty {God} spoke all these words, saying: </a:t>
            </a:r>
          </a:p>
          <a:p>
            <a:pPr>
              <a:buFont typeface="Wingdings" pitchFamily="2" charset="2"/>
              <a:buChar char="Ø"/>
            </a:pPr>
            <a:endParaRPr lang="en-US" sz="1800" i="1" dirty="0" smtClean="0"/>
          </a:p>
          <a:p>
            <a:pPr marL="342900" indent="-342900">
              <a:buFont typeface="+mj-lt"/>
              <a:buAutoNum type="arabicPeriod"/>
            </a:pPr>
            <a:r>
              <a:rPr lang="en-US" sz="1800" i="1" dirty="0" smtClean="0"/>
              <a:t>“I am Yah the eternally self existing {the LORD} your Mighty One {God}, who brought you out of the land of Egypt, out of the house of bondage.  You shall have </a:t>
            </a:r>
            <a:r>
              <a:rPr lang="en-US" sz="1800" b="1" i="1" dirty="0" smtClean="0">
                <a:solidFill>
                  <a:srgbClr val="0066FF"/>
                </a:solidFill>
              </a:rPr>
              <a:t>no other mighty ones {gods} before Me</a:t>
            </a:r>
            <a:r>
              <a:rPr lang="en-US" sz="1800" i="1" dirty="0" smtClean="0"/>
              <a:t>. </a:t>
            </a:r>
          </a:p>
          <a:p>
            <a:pPr marL="342900" indent="-342900">
              <a:buFont typeface="+mj-lt"/>
              <a:buAutoNum type="arabicPeriod"/>
            </a:pPr>
            <a:endParaRPr lang="en-US" sz="1800" i="1" dirty="0" smtClean="0"/>
          </a:p>
          <a:p>
            <a:pPr marL="342900" indent="-342900">
              <a:buFont typeface="+mj-lt"/>
              <a:buAutoNum type="arabicPeriod"/>
            </a:pPr>
            <a:r>
              <a:rPr lang="en-US" sz="1800" i="1" dirty="0" smtClean="0"/>
              <a:t>"You shall not make for yourself</a:t>
            </a:r>
          </a:p>
          <a:p>
            <a:pPr marL="342900" indent="-342900">
              <a:buNone/>
            </a:pPr>
            <a:r>
              <a:rPr lang="en-US" sz="1800" i="1" dirty="0" smtClean="0"/>
              <a:t>     a carved image -- any likeness of</a:t>
            </a:r>
          </a:p>
          <a:p>
            <a:pPr marL="342900" indent="-342900">
              <a:buNone/>
            </a:pPr>
            <a:r>
              <a:rPr lang="en-US" sz="1800" i="1" dirty="0" smtClean="0"/>
              <a:t>     anything that is in heaven above,</a:t>
            </a:r>
          </a:p>
          <a:p>
            <a:pPr marL="342900" indent="-342900">
              <a:buNone/>
            </a:pPr>
            <a:r>
              <a:rPr lang="en-US" sz="1800" i="1" dirty="0" smtClean="0"/>
              <a:t>     or that is in the earth beneath,</a:t>
            </a:r>
          </a:p>
          <a:p>
            <a:pPr marL="342900" indent="-342900">
              <a:buNone/>
            </a:pPr>
            <a:r>
              <a:rPr lang="en-US" sz="1800" i="1" dirty="0" smtClean="0"/>
              <a:t>     or that is in the water under the</a:t>
            </a:r>
          </a:p>
          <a:p>
            <a:pPr marL="342900" indent="-342900">
              <a:buNone/>
            </a:pPr>
            <a:r>
              <a:rPr lang="en-US" sz="1800" i="1" dirty="0" smtClean="0"/>
              <a:t>     earth; </a:t>
            </a:r>
            <a:r>
              <a:rPr lang="en-US" sz="1800" b="1" i="1" dirty="0" smtClean="0">
                <a:solidFill>
                  <a:srgbClr val="0066FF"/>
                </a:solidFill>
              </a:rPr>
              <a:t>you shall not bow down to</a:t>
            </a:r>
          </a:p>
          <a:p>
            <a:pPr marL="342900" indent="-342900">
              <a:buNone/>
            </a:pPr>
            <a:r>
              <a:rPr lang="en-US" sz="1800" b="1" i="1" dirty="0" smtClean="0">
                <a:solidFill>
                  <a:srgbClr val="0066FF"/>
                </a:solidFill>
              </a:rPr>
              <a:t>     them nor serve them</a:t>
            </a:r>
            <a:r>
              <a:rPr lang="en-US" sz="1800" i="1" dirty="0" smtClean="0"/>
              <a:t>.”</a:t>
            </a:r>
            <a:r>
              <a:rPr lang="en-US" sz="1800" dirty="0" smtClean="0"/>
              <a:t>" </a:t>
            </a:r>
            <a:r>
              <a:rPr lang="en-US" sz="1800" dirty="0" err="1" smtClean="0"/>
              <a:t>NKJV</a:t>
            </a:r>
            <a:endParaRPr lang="en-US" sz="1800" dirty="0" smtClean="0"/>
          </a:p>
        </p:txBody>
      </p:sp>
      <p:pic>
        <p:nvPicPr>
          <p:cNvPr id="4" name="Picture 2"/>
          <p:cNvPicPr>
            <a:picLocks noChangeAspect="1" noChangeArrowheads="1"/>
          </p:cNvPicPr>
          <p:nvPr/>
        </p:nvPicPr>
        <p:blipFill>
          <a:blip r:embed="rId3" cstate="print"/>
          <a:srcRect/>
          <a:stretch>
            <a:fillRect/>
          </a:stretch>
        </p:blipFill>
        <p:spPr bwMode="auto">
          <a:xfrm>
            <a:off x="4764021" y="3573016"/>
            <a:ext cx="4379978" cy="3284984"/>
          </a:xfrm>
          <a:prstGeom prst="rect">
            <a:avLst/>
          </a:prstGeom>
          <a:noFill/>
          <a:ln w="9525">
            <a:noFill/>
            <a:miter lim="800000"/>
            <a:headEnd/>
            <a:tailEnd/>
          </a:ln>
          <a:effectLst/>
        </p:spPr>
      </p:pic>
    </p:spTree>
    <p:extLst>
      <p:ext uri="{BB962C8B-B14F-4D97-AF65-F5344CB8AC3E}">
        <p14:creationId xmlns:p14="http://schemas.microsoft.com/office/powerpoint/2010/main" val="350141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500"/>
                                        <p:tgtEl>
                                          <p:spTgt spid="4198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500"/>
                                        <p:tgtEl>
                                          <p:spTgt spid="41987">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500"/>
                                        <p:tgtEl>
                                          <p:spTgt spid="4198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1987">
                                            <p:txEl>
                                              <p:pRg st="5" end="5"/>
                                            </p:txEl>
                                          </p:spTgt>
                                        </p:tgtEl>
                                        <p:attrNameLst>
                                          <p:attrName>style.visibility</p:attrName>
                                        </p:attrNameLst>
                                      </p:cBhvr>
                                      <p:to>
                                        <p:strVal val="visible"/>
                                      </p:to>
                                    </p:set>
                                    <p:animEffect transition="in" filter="fade">
                                      <p:cBhvr>
                                        <p:cTn id="22" dur="500"/>
                                        <p:tgtEl>
                                          <p:spTgt spid="41987">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987">
                                            <p:txEl>
                                              <p:pRg st="6" end="6"/>
                                            </p:txEl>
                                          </p:spTgt>
                                        </p:tgtEl>
                                        <p:attrNameLst>
                                          <p:attrName>style.visibility</p:attrName>
                                        </p:attrNameLst>
                                      </p:cBhvr>
                                      <p:to>
                                        <p:strVal val="visible"/>
                                      </p:to>
                                    </p:set>
                                    <p:animEffect transition="in" filter="fade">
                                      <p:cBhvr>
                                        <p:cTn id="25" dur="500"/>
                                        <p:tgtEl>
                                          <p:spTgt spid="41987">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1987">
                                            <p:txEl>
                                              <p:pRg st="7" end="7"/>
                                            </p:txEl>
                                          </p:spTgt>
                                        </p:tgtEl>
                                        <p:attrNameLst>
                                          <p:attrName>style.visibility</p:attrName>
                                        </p:attrNameLst>
                                      </p:cBhvr>
                                      <p:to>
                                        <p:strVal val="visible"/>
                                      </p:to>
                                    </p:set>
                                    <p:animEffect transition="in" filter="fade">
                                      <p:cBhvr>
                                        <p:cTn id="28" dur="500"/>
                                        <p:tgtEl>
                                          <p:spTgt spid="41987">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1987">
                                            <p:txEl>
                                              <p:pRg st="8" end="8"/>
                                            </p:txEl>
                                          </p:spTgt>
                                        </p:tgtEl>
                                        <p:attrNameLst>
                                          <p:attrName>style.visibility</p:attrName>
                                        </p:attrNameLst>
                                      </p:cBhvr>
                                      <p:to>
                                        <p:strVal val="visible"/>
                                      </p:to>
                                    </p:set>
                                    <p:animEffect transition="in" filter="fade">
                                      <p:cBhvr>
                                        <p:cTn id="31" dur="500"/>
                                        <p:tgtEl>
                                          <p:spTgt spid="41987">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987">
                                            <p:txEl>
                                              <p:pRg st="9" end="9"/>
                                            </p:txEl>
                                          </p:spTgt>
                                        </p:tgtEl>
                                        <p:attrNameLst>
                                          <p:attrName>style.visibility</p:attrName>
                                        </p:attrNameLst>
                                      </p:cBhvr>
                                      <p:to>
                                        <p:strVal val="visible"/>
                                      </p:to>
                                    </p:set>
                                    <p:animEffect transition="in" filter="fade">
                                      <p:cBhvr>
                                        <p:cTn id="34" dur="500"/>
                                        <p:tgtEl>
                                          <p:spTgt spid="41987">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987">
                                            <p:txEl>
                                              <p:pRg st="10" end="10"/>
                                            </p:txEl>
                                          </p:spTgt>
                                        </p:tgtEl>
                                        <p:attrNameLst>
                                          <p:attrName>style.visibility</p:attrName>
                                        </p:attrNameLst>
                                      </p:cBhvr>
                                      <p:to>
                                        <p:strVal val="visible"/>
                                      </p:to>
                                    </p:set>
                                    <p:animEffect transition="in" filter="fade">
                                      <p:cBhvr>
                                        <p:cTn id="37" dur="500"/>
                                        <p:tgtEl>
                                          <p:spTgt spid="4198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7544" y="125760"/>
            <a:ext cx="6543692" cy="1143000"/>
          </a:xfrm>
        </p:spPr>
        <p:txBody>
          <a:bodyPr anchor="t" anchorCtr="0">
            <a:normAutofit/>
          </a:bodyPr>
          <a:lstStyle/>
          <a:p>
            <a:pPr algn="l" eaLnBrk="1" hangingPunct="1"/>
            <a:r>
              <a:rPr lang="en-ZA" sz="2400" b="1" dirty="0" smtClean="0">
                <a:solidFill>
                  <a:srgbClr val="002060"/>
                </a:solidFill>
              </a:rPr>
              <a:t>Ark (container) of the Covenant</a:t>
            </a:r>
            <a:br>
              <a:rPr lang="en-ZA" sz="2400" b="1" dirty="0" smtClean="0">
                <a:solidFill>
                  <a:srgbClr val="002060"/>
                </a:solidFill>
              </a:rPr>
            </a:br>
            <a:r>
              <a:rPr lang="en-ZA" sz="2400" b="1" dirty="0" smtClean="0">
                <a:solidFill>
                  <a:srgbClr val="002060"/>
                </a:solidFill>
              </a:rPr>
              <a:t>Hidden about 597 BC</a:t>
            </a:r>
          </a:p>
        </p:txBody>
      </p:sp>
      <p:sp>
        <p:nvSpPr>
          <p:cNvPr id="41987" name="Rectangle 3"/>
          <p:cNvSpPr>
            <a:spLocks noGrp="1" noChangeArrowheads="1"/>
          </p:cNvSpPr>
          <p:nvPr>
            <p:ph type="body" idx="1"/>
          </p:nvPr>
        </p:nvSpPr>
        <p:spPr>
          <a:xfrm>
            <a:off x="457200" y="1484785"/>
            <a:ext cx="8229600" cy="5184576"/>
          </a:xfrm>
        </p:spPr>
        <p:txBody>
          <a:bodyPr/>
          <a:lstStyle/>
          <a:p>
            <a:pPr eaLnBrk="1" hangingPunct="1">
              <a:buFont typeface="Wingdings" pitchFamily="2" charset="2"/>
              <a:buChar char="Ø"/>
            </a:pPr>
            <a:r>
              <a:rPr lang="en-US" sz="1800" dirty="0" smtClean="0">
                <a:solidFill>
                  <a:srgbClr val="150C8E"/>
                </a:solidFill>
              </a:rPr>
              <a:t>Ark of the covenant</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Container of the terms of the covenant</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The ten laws (commandments)</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The basis of judgment</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Break the covenant you DIE</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But, it went missing about 587 BC at the</a:t>
            </a:r>
          </a:p>
          <a:p>
            <a:pPr eaLnBrk="1" hangingPunct="1">
              <a:buNone/>
            </a:pPr>
            <a:r>
              <a:rPr lang="en-ZA" sz="1800" dirty="0" smtClean="0">
                <a:solidFill>
                  <a:srgbClr val="150C8E"/>
                </a:solidFill>
              </a:rPr>
              <a:t>     time of the exile from Jerusalem</a:t>
            </a:r>
          </a:p>
          <a:p>
            <a:pPr eaLnBrk="1" hangingPunct="1">
              <a:buNone/>
            </a:pPr>
            <a:r>
              <a:rPr lang="en-ZA" sz="1800" dirty="0">
                <a:solidFill>
                  <a:srgbClr val="150C8E"/>
                </a:solidFill>
              </a:rPr>
              <a:t> </a:t>
            </a:r>
            <a:r>
              <a:rPr lang="en-ZA" sz="1800" dirty="0" smtClean="0">
                <a:solidFill>
                  <a:srgbClr val="150C8E"/>
                </a:solidFill>
              </a:rPr>
              <a:t>    to Babylon</a:t>
            </a:r>
          </a:p>
        </p:txBody>
      </p:sp>
      <p:pic>
        <p:nvPicPr>
          <p:cNvPr id="4" name="Picture 2"/>
          <p:cNvPicPr>
            <a:picLocks noChangeAspect="1" noChangeArrowheads="1"/>
          </p:cNvPicPr>
          <p:nvPr/>
        </p:nvPicPr>
        <p:blipFill>
          <a:blip r:embed="rId3" cstate="print"/>
          <a:srcRect/>
          <a:stretch>
            <a:fillRect/>
          </a:stretch>
        </p:blipFill>
        <p:spPr bwMode="auto">
          <a:xfrm>
            <a:off x="5731721" y="4184562"/>
            <a:ext cx="3412279" cy="2673438"/>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6680829" y="1484784"/>
            <a:ext cx="2463170" cy="1728192"/>
          </a:xfrm>
          <a:prstGeom prst="rect">
            <a:avLst/>
          </a:prstGeom>
          <a:noFill/>
          <a:ln w="9525">
            <a:noFill/>
            <a:miter lim="800000"/>
            <a:headEnd/>
            <a:tailEnd/>
          </a:ln>
          <a:effectLst/>
        </p:spPr>
      </p:pic>
      <p:cxnSp>
        <p:nvCxnSpPr>
          <p:cNvPr id="7" name="Straight Arrow Connector 6"/>
          <p:cNvCxnSpPr/>
          <p:nvPr/>
        </p:nvCxnSpPr>
        <p:spPr>
          <a:xfrm rot="5400000">
            <a:off x="6444208" y="4221088"/>
            <a:ext cx="2952328" cy="50405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908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500"/>
                                        <p:tgtEl>
                                          <p:spTgt spid="41987">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500"/>
                                        <p:tgtEl>
                                          <p:spTgt spid="41987">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1987">
                                            <p:txEl>
                                              <p:pRg st="4" end="4"/>
                                            </p:txEl>
                                          </p:spTgt>
                                        </p:tgtEl>
                                        <p:attrNameLst>
                                          <p:attrName>style.visibility</p:attrName>
                                        </p:attrNameLst>
                                      </p:cBhvr>
                                      <p:to>
                                        <p:strVal val="visible"/>
                                      </p:to>
                                    </p:set>
                                    <p:animEffect transition="in" filter="fade">
                                      <p:cBhvr>
                                        <p:cTn id="27" dur="500"/>
                                        <p:tgtEl>
                                          <p:spTgt spid="41987">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1987">
                                            <p:txEl>
                                              <p:pRg st="6" end="6"/>
                                            </p:txEl>
                                          </p:spTgt>
                                        </p:tgtEl>
                                        <p:attrNameLst>
                                          <p:attrName>style.visibility</p:attrName>
                                        </p:attrNameLst>
                                      </p:cBhvr>
                                      <p:to>
                                        <p:strVal val="visible"/>
                                      </p:to>
                                    </p:set>
                                    <p:animEffect transition="in" filter="fade">
                                      <p:cBhvr>
                                        <p:cTn id="31" dur="500"/>
                                        <p:tgtEl>
                                          <p:spTgt spid="41987">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1987">
                                            <p:txEl>
                                              <p:pRg st="8" end="8"/>
                                            </p:txEl>
                                          </p:spTgt>
                                        </p:tgtEl>
                                        <p:attrNameLst>
                                          <p:attrName>style.visibility</p:attrName>
                                        </p:attrNameLst>
                                      </p:cBhvr>
                                      <p:to>
                                        <p:strVal val="visible"/>
                                      </p:to>
                                    </p:set>
                                    <p:animEffect transition="in" filter="fade">
                                      <p:cBhvr>
                                        <p:cTn id="35" dur="500"/>
                                        <p:tgtEl>
                                          <p:spTgt spid="41987">
                                            <p:txEl>
                                              <p:pRg st="8" end="8"/>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1987">
                                            <p:txEl>
                                              <p:pRg st="10" end="10"/>
                                            </p:txEl>
                                          </p:spTgt>
                                        </p:tgtEl>
                                        <p:attrNameLst>
                                          <p:attrName>style.visibility</p:attrName>
                                        </p:attrNameLst>
                                      </p:cBhvr>
                                      <p:to>
                                        <p:strVal val="visible"/>
                                      </p:to>
                                    </p:set>
                                    <p:animEffect transition="in" filter="fade">
                                      <p:cBhvr>
                                        <p:cTn id="39" dur="500"/>
                                        <p:tgtEl>
                                          <p:spTgt spid="41987">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1987">
                                            <p:txEl>
                                              <p:pRg st="11" end="11"/>
                                            </p:txEl>
                                          </p:spTgt>
                                        </p:tgtEl>
                                        <p:attrNameLst>
                                          <p:attrName>style.visibility</p:attrName>
                                        </p:attrNameLst>
                                      </p:cBhvr>
                                      <p:to>
                                        <p:strVal val="visible"/>
                                      </p:to>
                                    </p:set>
                                    <p:animEffect transition="in" filter="fade">
                                      <p:cBhvr>
                                        <p:cTn id="42" dur="500"/>
                                        <p:tgtEl>
                                          <p:spTgt spid="41987">
                                            <p:txEl>
                                              <p:pRg st="11" end="1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1987">
                                            <p:txEl>
                                              <p:pRg st="12" end="12"/>
                                            </p:txEl>
                                          </p:spTgt>
                                        </p:tgtEl>
                                        <p:attrNameLst>
                                          <p:attrName>style.visibility</p:attrName>
                                        </p:attrNameLst>
                                      </p:cBhvr>
                                      <p:to>
                                        <p:strVal val="visible"/>
                                      </p:to>
                                    </p:set>
                                    <p:animEffect transition="in" filter="fade">
                                      <p:cBhvr>
                                        <p:cTn id="45" dur="500"/>
                                        <p:tgtEl>
                                          <p:spTgt spid="4198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7544" y="125760"/>
            <a:ext cx="6543692" cy="1143000"/>
          </a:xfrm>
        </p:spPr>
        <p:txBody>
          <a:bodyPr anchor="t" anchorCtr="0">
            <a:normAutofit fontScale="90000"/>
          </a:bodyPr>
          <a:lstStyle/>
          <a:p>
            <a:pPr algn="l" eaLnBrk="1" hangingPunct="1"/>
            <a:r>
              <a:rPr lang="en-ZA" sz="2400" b="1" dirty="0" smtClean="0">
                <a:solidFill>
                  <a:srgbClr val="002060"/>
                </a:solidFill>
              </a:rPr>
              <a:t>Ark of the Covenant</a:t>
            </a:r>
            <a:br>
              <a:rPr lang="en-ZA" sz="2400" b="1" dirty="0" smtClean="0">
                <a:solidFill>
                  <a:srgbClr val="002060"/>
                </a:solidFill>
              </a:rPr>
            </a:br>
            <a:r>
              <a:rPr lang="en-ZA" sz="2400" b="1" dirty="0" smtClean="0">
                <a:solidFill>
                  <a:srgbClr val="002060"/>
                </a:solidFill>
              </a:rPr>
              <a:t>found in 1982 AD by Ron Wyatt</a:t>
            </a:r>
            <a:br>
              <a:rPr lang="en-ZA" sz="2400" b="1" dirty="0" smtClean="0">
                <a:solidFill>
                  <a:srgbClr val="002060"/>
                </a:solidFill>
              </a:rPr>
            </a:br>
            <a:r>
              <a:rPr lang="en-ZA" sz="2400" b="1" dirty="0" smtClean="0">
                <a:solidFill>
                  <a:srgbClr val="002060"/>
                </a:solidFill>
              </a:rPr>
              <a:t>Evidence of coming judgment</a:t>
            </a:r>
            <a:br>
              <a:rPr lang="en-ZA" sz="2400" b="1" dirty="0" smtClean="0">
                <a:solidFill>
                  <a:srgbClr val="002060"/>
                </a:solidFill>
              </a:rPr>
            </a:br>
            <a:endParaRPr lang="en-ZA" sz="2400" b="1" dirty="0" smtClean="0">
              <a:solidFill>
                <a:srgbClr val="002060"/>
              </a:solidFill>
            </a:endParaRPr>
          </a:p>
        </p:txBody>
      </p:sp>
      <p:sp>
        <p:nvSpPr>
          <p:cNvPr id="41987" name="Rectangle 3"/>
          <p:cNvSpPr>
            <a:spLocks noGrp="1" noChangeArrowheads="1"/>
          </p:cNvSpPr>
          <p:nvPr>
            <p:ph type="body" idx="1"/>
          </p:nvPr>
        </p:nvSpPr>
        <p:spPr>
          <a:xfrm>
            <a:off x="0" y="1484784"/>
            <a:ext cx="5436096" cy="5373215"/>
          </a:xfrm>
        </p:spPr>
        <p:txBody>
          <a:bodyPr>
            <a:normAutofit fontScale="92500" lnSpcReduction="10000"/>
          </a:bodyPr>
          <a:lstStyle/>
          <a:p>
            <a:pPr eaLnBrk="1" hangingPunct="1">
              <a:buFont typeface="Wingdings" pitchFamily="2" charset="2"/>
              <a:buChar char="Ø"/>
            </a:pPr>
            <a:r>
              <a:rPr lang="en-ZA" sz="1800" dirty="0" smtClean="0">
                <a:solidFill>
                  <a:srgbClr val="150C8E"/>
                </a:solidFill>
              </a:rPr>
              <a:t>Hidden in an excavated cave</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Outside the walls of Jerusalem</a:t>
            </a:r>
          </a:p>
          <a:p>
            <a:pPr eaLnBrk="1" hangingPunct="1">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Under a hill called “skull hill” because it looks like a skull Matthew 27:33, Mark 15:22  and John 19:17</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Six meters under an execution {crucifixion} site that bears close resemblance to that described in the books of Matthew, Mark, Luke and John </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With an earthquake crack (Matthew 27:54)       that cuts through the middle stake {cross}       hole</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And blood with only the female chromosome has flowed down the crack onto the Mercy Seat of the Ark</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endParaRPr lang="en-ZA" sz="1800" dirty="0" smtClean="0">
              <a:solidFill>
                <a:srgbClr val="150C8E"/>
              </a:solidFill>
            </a:endParaRPr>
          </a:p>
        </p:txBody>
      </p:sp>
      <p:pic>
        <p:nvPicPr>
          <p:cNvPr id="4" name="Picture 2"/>
          <p:cNvPicPr>
            <a:picLocks noChangeAspect="1" noChangeArrowheads="1"/>
          </p:cNvPicPr>
          <p:nvPr/>
        </p:nvPicPr>
        <p:blipFill>
          <a:blip r:embed="rId3" cstate="print"/>
          <a:srcRect/>
          <a:stretch>
            <a:fillRect/>
          </a:stretch>
        </p:blipFill>
        <p:spPr bwMode="auto">
          <a:xfrm>
            <a:off x="5466061" y="4581128"/>
            <a:ext cx="1914251" cy="1499769"/>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7383016" y="1398951"/>
            <a:ext cx="1760984" cy="5459049"/>
          </a:xfrm>
          <a:prstGeom prst="rect">
            <a:avLst/>
          </a:prstGeom>
          <a:noFill/>
        </p:spPr>
      </p:pic>
      <p:pic>
        <p:nvPicPr>
          <p:cNvPr id="9" name="Picture 2"/>
          <p:cNvPicPr>
            <a:picLocks noChangeAspect="1" noChangeArrowheads="1"/>
          </p:cNvPicPr>
          <p:nvPr/>
        </p:nvPicPr>
        <p:blipFill>
          <a:blip r:embed="rId5" cstate="print"/>
          <a:srcRect/>
          <a:stretch>
            <a:fillRect/>
          </a:stretch>
        </p:blipFill>
        <p:spPr bwMode="auto">
          <a:xfrm>
            <a:off x="5868144" y="3271046"/>
            <a:ext cx="1456713" cy="1022049"/>
          </a:xfrm>
          <a:prstGeom prst="rect">
            <a:avLst/>
          </a:prstGeom>
          <a:noFill/>
          <a:ln w="9525">
            <a:noFill/>
            <a:miter lim="800000"/>
            <a:headEnd/>
            <a:tailEnd/>
          </a:ln>
          <a:effectLst/>
        </p:spPr>
      </p:pic>
      <p:cxnSp>
        <p:nvCxnSpPr>
          <p:cNvPr id="11" name="Straight Arrow Connector 10"/>
          <p:cNvCxnSpPr/>
          <p:nvPr/>
        </p:nvCxnSpPr>
        <p:spPr>
          <a:xfrm rot="5400000">
            <a:off x="5724128" y="4581128"/>
            <a:ext cx="1440160" cy="158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804248" y="5589240"/>
            <a:ext cx="1296144" cy="43204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6" cstate="print"/>
          <a:srcRect/>
          <a:stretch>
            <a:fillRect/>
          </a:stretch>
        </p:blipFill>
        <p:spPr bwMode="auto">
          <a:xfrm>
            <a:off x="5796136" y="1484784"/>
            <a:ext cx="1476375" cy="1590675"/>
          </a:xfrm>
          <a:prstGeom prst="rect">
            <a:avLst/>
          </a:prstGeom>
          <a:noFill/>
          <a:ln w="9525">
            <a:noFill/>
            <a:miter lim="800000"/>
            <a:headEnd/>
            <a:tailEnd/>
          </a:ln>
          <a:effectLst/>
        </p:spPr>
      </p:pic>
      <p:sp>
        <p:nvSpPr>
          <p:cNvPr id="10" name="TextBox 9"/>
          <p:cNvSpPr txBox="1"/>
          <p:nvPr/>
        </p:nvSpPr>
        <p:spPr>
          <a:xfrm rot="19154005">
            <a:off x="370428" y="3306990"/>
            <a:ext cx="7992888" cy="1323439"/>
          </a:xfrm>
          <a:prstGeom prst="rect">
            <a:avLst/>
          </a:prstGeom>
          <a:noFill/>
        </p:spPr>
        <p:txBody>
          <a:bodyPr wrap="square" rtlCol="0">
            <a:spAutoFit/>
          </a:bodyPr>
          <a:lstStyle/>
          <a:p>
            <a:pPr algn="ctr"/>
            <a:r>
              <a:rPr lang="en-ZA" sz="4000" dirty="0" smtClean="0">
                <a:solidFill>
                  <a:srgbClr val="FF0000"/>
                </a:solidFill>
              </a:rPr>
              <a:t>This is huge if you get the real significance</a:t>
            </a:r>
            <a:endParaRPr lang="en-US" sz="4000" dirty="0">
              <a:solidFill>
                <a:srgbClr val="FF0000"/>
              </a:solidFill>
            </a:endParaRPr>
          </a:p>
        </p:txBody>
      </p:sp>
    </p:spTree>
    <p:extLst>
      <p:ext uri="{BB962C8B-B14F-4D97-AF65-F5344CB8AC3E}">
        <p14:creationId xmlns:p14="http://schemas.microsoft.com/office/powerpoint/2010/main" val="15660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500"/>
                                        <p:tgtEl>
                                          <p:spTgt spid="41987">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Effect transition="in" filter="fade">
                                      <p:cBhvr>
                                        <p:cTn id="19" dur="500"/>
                                        <p:tgtEl>
                                          <p:spTgt spid="41987">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987">
                                            <p:txEl>
                                              <p:pRg st="4" end="4"/>
                                            </p:txEl>
                                          </p:spTgt>
                                        </p:tgtEl>
                                        <p:attrNameLst>
                                          <p:attrName>style.visibility</p:attrName>
                                        </p:attrNameLst>
                                      </p:cBhvr>
                                      <p:to>
                                        <p:strVal val="visible"/>
                                      </p:to>
                                    </p:set>
                                    <p:animEffect transition="in" filter="fade">
                                      <p:cBhvr>
                                        <p:cTn id="23" dur="500"/>
                                        <p:tgtEl>
                                          <p:spTgt spid="41987">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1987">
                                            <p:txEl>
                                              <p:pRg st="6" end="6"/>
                                            </p:txEl>
                                          </p:spTgt>
                                        </p:tgtEl>
                                        <p:attrNameLst>
                                          <p:attrName>style.visibility</p:attrName>
                                        </p:attrNameLst>
                                      </p:cBhvr>
                                      <p:to>
                                        <p:strVal val="visible"/>
                                      </p:to>
                                    </p:set>
                                    <p:animEffect transition="in" filter="fade">
                                      <p:cBhvr>
                                        <p:cTn id="35" dur="500"/>
                                        <p:tgtEl>
                                          <p:spTgt spid="41987">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1987">
                                            <p:txEl>
                                              <p:pRg st="8" end="8"/>
                                            </p:txEl>
                                          </p:spTgt>
                                        </p:tgtEl>
                                        <p:attrNameLst>
                                          <p:attrName>style.visibility</p:attrName>
                                        </p:attrNameLst>
                                      </p:cBhvr>
                                      <p:to>
                                        <p:strVal val="visible"/>
                                      </p:to>
                                    </p:set>
                                    <p:animEffect transition="in" filter="fade">
                                      <p:cBhvr>
                                        <p:cTn id="47" dur="500"/>
                                        <p:tgtEl>
                                          <p:spTgt spid="41987">
                                            <p:txEl>
                                              <p:pRg st="8" end="8"/>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1987">
                                            <p:txEl>
                                              <p:pRg st="10" end="10"/>
                                            </p:txEl>
                                          </p:spTgt>
                                        </p:tgtEl>
                                        <p:attrNameLst>
                                          <p:attrName>style.visibility</p:attrName>
                                        </p:attrNameLst>
                                      </p:cBhvr>
                                      <p:to>
                                        <p:strVal val="visible"/>
                                      </p:to>
                                    </p:set>
                                    <p:animEffect transition="in" filter="fade">
                                      <p:cBhvr>
                                        <p:cTn id="51" dur="500"/>
                                        <p:tgtEl>
                                          <p:spTgt spid="41987">
                                            <p:txEl>
                                              <p:pRg st="10" end="10"/>
                                            </p:txEl>
                                          </p:spTgt>
                                        </p:tgtEl>
                                      </p:cBhvr>
                                    </p:animEffect>
                                  </p:childTnLst>
                                </p:cTn>
                              </p:par>
                            </p:childTnLst>
                          </p:cTn>
                        </p:par>
                        <p:par>
                          <p:cTn id="52" fill="hold">
                            <p:stCondLst>
                              <p:cond delay="6000"/>
                            </p:stCondLst>
                            <p:childTnLst>
                              <p:par>
                                <p:cTn id="53" presetID="2" presetClass="entr" presetSubtype="9"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0-#ppt_w/2"/>
                                          </p:val>
                                        </p:tav>
                                        <p:tav tm="100000">
                                          <p:val>
                                            <p:strVal val="#ppt_x"/>
                                          </p:val>
                                        </p:tav>
                                      </p:tavLst>
                                    </p:anim>
                                    <p:anim calcmode="lin" valueType="num">
                                      <p:cBhvr additive="base">
                                        <p:cTn id="5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7020272" y="1484784"/>
            <a:ext cx="2123728" cy="5343030"/>
          </a:xfrm>
          <a:prstGeom prst="rect">
            <a:avLst/>
          </a:prstGeom>
          <a:noFill/>
          <a:ln w="9525">
            <a:noFill/>
            <a:miter lim="800000"/>
            <a:headEnd/>
            <a:tailEnd/>
          </a:ln>
          <a:effectLst/>
        </p:spPr>
      </p:pic>
      <p:sp>
        <p:nvSpPr>
          <p:cNvPr id="41986" name="Rectangle 2"/>
          <p:cNvSpPr>
            <a:spLocks noGrp="1" noChangeArrowheads="1"/>
          </p:cNvSpPr>
          <p:nvPr>
            <p:ph type="title"/>
          </p:nvPr>
        </p:nvSpPr>
        <p:spPr>
          <a:xfrm>
            <a:off x="467544" y="125760"/>
            <a:ext cx="6543692" cy="1143000"/>
          </a:xfrm>
        </p:spPr>
        <p:txBody>
          <a:bodyPr anchor="t" anchorCtr="0">
            <a:normAutofit fontScale="90000"/>
          </a:bodyPr>
          <a:lstStyle/>
          <a:p>
            <a:pPr algn="l" eaLnBrk="1" hangingPunct="1"/>
            <a:r>
              <a:rPr lang="en-ZA" sz="2400" b="1" dirty="0" smtClean="0">
                <a:solidFill>
                  <a:srgbClr val="002060"/>
                </a:solidFill>
              </a:rPr>
              <a:t>Ark (container) of the Covenant</a:t>
            </a:r>
            <a:br>
              <a:rPr lang="en-ZA" sz="2400" b="1" dirty="0" smtClean="0">
                <a:solidFill>
                  <a:srgbClr val="002060"/>
                </a:solidFill>
              </a:rPr>
            </a:br>
            <a:r>
              <a:rPr lang="en-ZA" sz="2400" b="1" dirty="0" smtClean="0">
                <a:solidFill>
                  <a:srgbClr val="002060"/>
                </a:solidFill>
              </a:rPr>
              <a:t>Found about 1982 AD by Ron Wyatt</a:t>
            </a:r>
            <a:br>
              <a:rPr lang="en-ZA" sz="2400" b="1" dirty="0" smtClean="0">
                <a:solidFill>
                  <a:srgbClr val="002060"/>
                </a:solidFill>
              </a:rPr>
            </a:br>
            <a:r>
              <a:rPr lang="en-ZA" sz="2400" b="1" dirty="0" smtClean="0">
                <a:solidFill>
                  <a:srgbClr val="002060"/>
                </a:solidFill>
              </a:rPr>
              <a:t>evidence of coming judgment</a:t>
            </a:r>
            <a:br>
              <a:rPr lang="en-ZA" sz="2400" b="1" dirty="0" smtClean="0">
                <a:solidFill>
                  <a:srgbClr val="002060"/>
                </a:solidFill>
              </a:rPr>
            </a:br>
            <a:endParaRPr lang="en-ZA" sz="2400" b="1" dirty="0" smtClean="0">
              <a:solidFill>
                <a:srgbClr val="002060"/>
              </a:solidFill>
            </a:endParaRPr>
          </a:p>
        </p:txBody>
      </p:sp>
      <p:sp>
        <p:nvSpPr>
          <p:cNvPr id="41987" name="Rectangle 3"/>
          <p:cNvSpPr>
            <a:spLocks noGrp="1" noChangeArrowheads="1"/>
          </p:cNvSpPr>
          <p:nvPr>
            <p:ph type="body" idx="1"/>
          </p:nvPr>
        </p:nvSpPr>
        <p:spPr>
          <a:xfrm>
            <a:off x="0" y="1484784"/>
            <a:ext cx="7380312" cy="5373215"/>
          </a:xfrm>
        </p:spPr>
        <p:txBody>
          <a:bodyPr>
            <a:normAutofit/>
          </a:bodyPr>
          <a:lstStyle/>
          <a:p>
            <a:pPr eaLnBrk="1" hangingPunct="1">
              <a:buFont typeface="Wingdings" pitchFamily="2" charset="2"/>
              <a:buChar char="Ø"/>
            </a:pPr>
            <a:r>
              <a:rPr lang="en-ZA" sz="1800" dirty="0" smtClean="0">
                <a:solidFill>
                  <a:srgbClr val="150C8E"/>
                </a:solidFill>
              </a:rPr>
              <a:t>Close correlation with the four historical accounts that deal with the death of a prophet commonly known as Jesus Christ</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Actual name Yahooshua meaning “Yah (the Almighty)  is salvation”</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Christ meaning “anointed with the Spirit of Yah”</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Anointing refers to the presence of the Spirit of Yah on a human being metaphorically compared with smearing with oil</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Died on a stake (tree trunk) NOT a cross (the cross is a demonic  sign = Ankh = pornographic symbol)</a:t>
            </a:r>
          </a:p>
        </p:txBody>
      </p:sp>
    </p:spTree>
    <p:extLst>
      <p:ext uri="{BB962C8B-B14F-4D97-AF65-F5344CB8AC3E}">
        <p14:creationId xmlns:p14="http://schemas.microsoft.com/office/powerpoint/2010/main" val="258192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500"/>
                                        <p:tgtEl>
                                          <p:spTgt spid="4198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500"/>
                                        <p:tgtEl>
                                          <p:spTgt spid="41987">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animEffect transition="in" filter="fade">
                                      <p:cBhvr>
                                        <p:cTn id="15" dur="500"/>
                                        <p:tgtEl>
                                          <p:spTgt spid="41987">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animEffect transition="in" filter="fade">
                                      <p:cBhvr>
                                        <p:cTn id="19" dur="500"/>
                                        <p:tgtEl>
                                          <p:spTgt spid="41987">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987">
                                            <p:txEl>
                                              <p:pRg st="8" end="8"/>
                                            </p:txEl>
                                          </p:spTgt>
                                        </p:tgtEl>
                                        <p:attrNameLst>
                                          <p:attrName>style.visibility</p:attrName>
                                        </p:attrNameLst>
                                      </p:cBhvr>
                                      <p:to>
                                        <p:strVal val="visible"/>
                                      </p:to>
                                    </p:set>
                                    <p:animEffect transition="in" filter="fade">
                                      <p:cBhvr>
                                        <p:cTn id="23" dur="500"/>
                                        <p:tgtEl>
                                          <p:spTgt spid="419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7544" y="125760"/>
            <a:ext cx="6543692" cy="1143000"/>
          </a:xfrm>
        </p:spPr>
        <p:txBody>
          <a:bodyPr anchor="t" anchorCtr="0">
            <a:normAutofit fontScale="90000"/>
          </a:bodyPr>
          <a:lstStyle/>
          <a:p>
            <a:pPr algn="l" eaLnBrk="1" hangingPunct="1"/>
            <a:r>
              <a:rPr lang="en-ZA" sz="2400" b="1" dirty="0" smtClean="0">
                <a:solidFill>
                  <a:srgbClr val="002060"/>
                </a:solidFill>
              </a:rPr>
              <a:t>Ark (container) of the Covenant</a:t>
            </a:r>
            <a:br>
              <a:rPr lang="en-ZA" sz="2400" b="1" dirty="0" smtClean="0">
                <a:solidFill>
                  <a:srgbClr val="002060"/>
                </a:solidFill>
              </a:rPr>
            </a:br>
            <a:r>
              <a:rPr lang="en-ZA" sz="2400" b="1" dirty="0" smtClean="0">
                <a:solidFill>
                  <a:srgbClr val="002060"/>
                </a:solidFill>
              </a:rPr>
              <a:t>Found about 1982 AD by Ron Wyatt</a:t>
            </a:r>
            <a:br>
              <a:rPr lang="en-ZA" sz="2400" b="1" dirty="0" smtClean="0">
                <a:solidFill>
                  <a:srgbClr val="002060"/>
                </a:solidFill>
              </a:rPr>
            </a:br>
            <a:r>
              <a:rPr lang="en-ZA" sz="2400" b="1" dirty="0" smtClean="0">
                <a:solidFill>
                  <a:srgbClr val="002060"/>
                </a:solidFill>
              </a:rPr>
              <a:t>Evidence of coming judgment</a:t>
            </a:r>
            <a:br>
              <a:rPr lang="en-ZA" sz="2400" b="1" dirty="0" smtClean="0">
                <a:solidFill>
                  <a:srgbClr val="002060"/>
                </a:solidFill>
              </a:rPr>
            </a:br>
            <a:endParaRPr lang="en-ZA" sz="2400" b="1" dirty="0" smtClean="0">
              <a:solidFill>
                <a:srgbClr val="002060"/>
              </a:solidFill>
            </a:endParaRPr>
          </a:p>
        </p:txBody>
      </p:sp>
      <p:sp>
        <p:nvSpPr>
          <p:cNvPr id="41987" name="Rectangle 3"/>
          <p:cNvSpPr>
            <a:spLocks noGrp="1" noChangeArrowheads="1"/>
          </p:cNvSpPr>
          <p:nvPr>
            <p:ph type="body" idx="1"/>
          </p:nvPr>
        </p:nvSpPr>
        <p:spPr>
          <a:xfrm>
            <a:off x="0" y="1556792"/>
            <a:ext cx="5508104" cy="5301207"/>
          </a:xfrm>
        </p:spPr>
        <p:txBody>
          <a:bodyPr>
            <a:normAutofit/>
          </a:bodyPr>
          <a:lstStyle/>
          <a:p>
            <a:pPr eaLnBrk="1" hangingPunct="1">
              <a:buFont typeface="Wingdings" pitchFamily="2" charset="2"/>
              <a:buChar char="Ø"/>
            </a:pPr>
            <a:r>
              <a:rPr lang="en-ZA" sz="1800" dirty="0" smtClean="0">
                <a:solidFill>
                  <a:srgbClr val="150C8E"/>
                </a:solidFill>
              </a:rPr>
              <a:t>It had to be this way</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Blood on the Mercy Seat of the Ark is necessary for any offering {sacrifice} for atonement to have validity (Leviticus 16)</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Necessary for a new Covenant</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Necessary for a new way of responding to the threat of coming judgment</a:t>
            </a:r>
          </a:p>
          <a:p>
            <a:pPr eaLnBrk="1" hangingPunct="1">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Videos (DVD), books and other material available from </a:t>
            </a:r>
            <a:r>
              <a:rPr lang="en-ZA" sz="1800" dirty="0" err="1" smtClean="0">
                <a:solidFill>
                  <a:srgbClr val="150C8E"/>
                </a:solidFill>
                <a:hlinkClick r:id="rId3"/>
              </a:rPr>
              <a:t>admin@ETIMin.org</a:t>
            </a:r>
            <a:r>
              <a:rPr lang="en-ZA" sz="1800" dirty="0" smtClean="0">
                <a:solidFill>
                  <a:srgbClr val="150C8E"/>
                </a:solidFill>
              </a:rPr>
              <a:t>  </a:t>
            </a:r>
            <a:r>
              <a:rPr lang="en-ZA" sz="1800" dirty="0" err="1" smtClean="0">
                <a:solidFill>
                  <a:srgbClr val="150C8E"/>
                </a:solidFill>
                <a:hlinkClick r:id="rId4"/>
              </a:rPr>
              <a:t>graysales@bigpond.com</a:t>
            </a:r>
            <a:r>
              <a:rPr lang="en-ZA" sz="1800" dirty="0" smtClean="0">
                <a:solidFill>
                  <a:srgbClr val="150C8E"/>
                </a:solidFill>
              </a:rPr>
              <a:t> and other sources</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Requires careful consideration</a:t>
            </a:r>
          </a:p>
          <a:p>
            <a:pPr>
              <a:buFont typeface="Wingdings" pitchFamily="2" charset="2"/>
              <a:buChar char="Ø"/>
            </a:pPr>
            <a:endParaRPr lang="en-ZA" sz="1800" dirty="0" smtClean="0">
              <a:solidFill>
                <a:srgbClr val="150C8E"/>
              </a:solidFill>
            </a:endParaRPr>
          </a:p>
          <a:p>
            <a:pPr>
              <a:buFont typeface="Wingdings" pitchFamily="2" charset="2"/>
              <a:buChar char="Ø"/>
            </a:pPr>
            <a:endParaRPr lang="en-ZA" sz="1800" dirty="0" smtClean="0">
              <a:solidFill>
                <a:srgbClr val="150C8E"/>
              </a:solidFill>
            </a:endParaRP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endParaRPr lang="en-ZA" sz="1800" dirty="0" smtClean="0">
              <a:solidFill>
                <a:srgbClr val="150C8E"/>
              </a:solidFill>
            </a:endParaRPr>
          </a:p>
        </p:txBody>
      </p:sp>
      <p:pic>
        <p:nvPicPr>
          <p:cNvPr id="4" name="Picture 2"/>
          <p:cNvPicPr>
            <a:picLocks noChangeAspect="1" noChangeArrowheads="1"/>
          </p:cNvPicPr>
          <p:nvPr/>
        </p:nvPicPr>
        <p:blipFill>
          <a:blip r:embed="rId5" cstate="print"/>
          <a:srcRect/>
          <a:stretch>
            <a:fillRect/>
          </a:stretch>
        </p:blipFill>
        <p:spPr bwMode="auto">
          <a:xfrm>
            <a:off x="5508104" y="4437112"/>
            <a:ext cx="1914251" cy="1499769"/>
          </a:xfrm>
          <a:prstGeom prst="rect">
            <a:avLst/>
          </a:prstGeom>
          <a:noFill/>
          <a:ln w="9525">
            <a:noFill/>
            <a:miter lim="800000"/>
            <a:headEnd/>
            <a:tailEnd/>
          </a:ln>
          <a:effectLst/>
        </p:spPr>
      </p:pic>
      <p:pic>
        <p:nvPicPr>
          <p:cNvPr id="8" name="Picture 7"/>
          <p:cNvPicPr>
            <a:picLocks noChangeAspect="1" noChangeArrowheads="1"/>
          </p:cNvPicPr>
          <p:nvPr/>
        </p:nvPicPr>
        <p:blipFill>
          <a:blip r:embed="rId6" cstate="print"/>
          <a:srcRect/>
          <a:stretch>
            <a:fillRect/>
          </a:stretch>
        </p:blipFill>
        <p:spPr bwMode="auto">
          <a:xfrm>
            <a:off x="7383016" y="1398951"/>
            <a:ext cx="1760984" cy="5459049"/>
          </a:xfrm>
          <a:prstGeom prst="rect">
            <a:avLst/>
          </a:prstGeom>
          <a:noFill/>
        </p:spPr>
      </p:pic>
      <p:pic>
        <p:nvPicPr>
          <p:cNvPr id="9" name="Picture 2"/>
          <p:cNvPicPr>
            <a:picLocks noChangeAspect="1" noChangeArrowheads="1"/>
          </p:cNvPicPr>
          <p:nvPr/>
        </p:nvPicPr>
        <p:blipFill>
          <a:blip r:embed="rId7" cstate="print"/>
          <a:srcRect/>
          <a:stretch>
            <a:fillRect/>
          </a:stretch>
        </p:blipFill>
        <p:spPr bwMode="auto">
          <a:xfrm>
            <a:off x="5796136" y="3271046"/>
            <a:ext cx="1456713" cy="1022049"/>
          </a:xfrm>
          <a:prstGeom prst="rect">
            <a:avLst/>
          </a:prstGeom>
          <a:noFill/>
          <a:ln w="9525">
            <a:noFill/>
            <a:miter lim="800000"/>
            <a:headEnd/>
            <a:tailEnd/>
          </a:ln>
          <a:effectLst/>
        </p:spPr>
      </p:pic>
      <p:cxnSp>
        <p:nvCxnSpPr>
          <p:cNvPr id="11" name="Straight Arrow Connector 10"/>
          <p:cNvCxnSpPr/>
          <p:nvPr/>
        </p:nvCxnSpPr>
        <p:spPr>
          <a:xfrm rot="5400000">
            <a:off x="5724128" y="4581128"/>
            <a:ext cx="1440160" cy="158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804248" y="5589240"/>
            <a:ext cx="1296144" cy="43204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8" cstate="print"/>
          <a:srcRect/>
          <a:stretch>
            <a:fillRect/>
          </a:stretch>
        </p:blipFill>
        <p:spPr bwMode="auto">
          <a:xfrm>
            <a:off x="7971141" y="1700808"/>
            <a:ext cx="543809" cy="1368152"/>
          </a:xfrm>
          <a:prstGeom prst="rect">
            <a:avLst/>
          </a:prstGeom>
          <a:noFill/>
          <a:ln w="9525">
            <a:noFill/>
            <a:miter lim="800000"/>
            <a:headEnd/>
            <a:tailEnd/>
          </a:ln>
          <a:effectLst/>
        </p:spPr>
      </p:pic>
    </p:spTree>
    <p:extLst>
      <p:ext uri="{BB962C8B-B14F-4D97-AF65-F5344CB8AC3E}">
        <p14:creationId xmlns:p14="http://schemas.microsoft.com/office/powerpoint/2010/main" val="258862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1987">
                                            <p:txEl>
                                              <p:pRg st="0" end="0"/>
                                            </p:txEl>
                                          </p:spTgt>
                                        </p:tgtEl>
                                        <p:attrNameLst>
                                          <p:attrName>style.visibility</p:attrName>
                                        </p:attrNameLst>
                                      </p:cBhvr>
                                      <p:to>
                                        <p:strVal val="visible"/>
                                      </p:to>
                                    </p:set>
                                    <p:animEffect transition="in" filter="fade">
                                      <p:cBhvr>
                                        <p:cTn id="15" dur="500"/>
                                        <p:tgtEl>
                                          <p:spTgt spid="41987">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Effect transition="in" filter="fade">
                                      <p:cBhvr>
                                        <p:cTn id="19" dur="500"/>
                                        <p:tgtEl>
                                          <p:spTgt spid="41987">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1987">
                                            <p:txEl>
                                              <p:pRg st="4" end="4"/>
                                            </p:txEl>
                                          </p:spTgt>
                                        </p:tgtEl>
                                        <p:attrNameLst>
                                          <p:attrName>style.visibility</p:attrName>
                                        </p:attrNameLst>
                                      </p:cBhvr>
                                      <p:to>
                                        <p:strVal val="visible"/>
                                      </p:to>
                                    </p:set>
                                    <p:animEffect transition="in" filter="fade">
                                      <p:cBhvr>
                                        <p:cTn id="27" dur="500"/>
                                        <p:tgtEl>
                                          <p:spTgt spid="41987">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1987">
                                            <p:txEl>
                                              <p:pRg st="6" end="6"/>
                                            </p:txEl>
                                          </p:spTgt>
                                        </p:tgtEl>
                                        <p:attrNameLst>
                                          <p:attrName>style.visibility</p:attrName>
                                        </p:attrNameLst>
                                      </p:cBhvr>
                                      <p:to>
                                        <p:strVal val="visible"/>
                                      </p:to>
                                    </p:set>
                                    <p:animEffect transition="in" filter="fade">
                                      <p:cBhvr>
                                        <p:cTn id="35" dur="500"/>
                                        <p:tgtEl>
                                          <p:spTgt spid="41987">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1987">
                                            <p:txEl>
                                              <p:pRg st="8" end="8"/>
                                            </p:txEl>
                                          </p:spTgt>
                                        </p:tgtEl>
                                        <p:attrNameLst>
                                          <p:attrName>style.visibility</p:attrName>
                                        </p:attrNameLst>
                                      </p:cBhvr>
                                      <p:to>
                                        <p:strVal val="visible"/>
                                      </p:to>
                                    </p:set>
                                    <p:animEffect transition="in" filter="fade">
                                      <p:cBhvr>
                                        <p:cTn id="43" dur="500"/>
                                        <p:tgtEl>
                                          <p:spTgt spid="41987">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41987">
                                            <p:txEl>
                                              <p:pRg st="10" end="10"/>
                                            </p:txEl>
                                          </p:spTgt>
                                        </p:tgtEl>
                                        <p:attrNameLst>
                                          <p:attrName>style.visibility</p:attrName>
                                        </p:attrNameLst>
                                      </p:cBhvr>
                                      <p:to>
                                        <p:strVal val="visible"/>
                                      </p:to>
                                    </p:set>
                                    <p:animEffect transition="in" filter="fade">
                                      <p:cBhvr>
                                        <p:cTn id="51" dur="500"/>
                                        <p:tgtEl>
                                          <p:spTgt spid="4198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7687287" y="3271047"/>
            <a:ext cx="1456713" cy="1022049"/>
          </a:xfrm>
          <a:prstGeom prst="rect">
            <a:avLst/>
          </a:prstGeom>
          <a:noFill/>
          <a:ln w="9525">
            <a:noFill/>
            <a:miter lim="800000"/>
            <a:headEnd/>
            <a:tailEnd/>
          </a:ln>
          <a:effectLst/>
        </p:spPr>
      </p:pic>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Signs of Judgement</a:t>
            </a:r>
          </a:p>
        </p:txBody>
      </p:sp>
      <p:sp>
        <p:nvSpPr>
          <p:cNvPr id="41987" name="Rectangle 3"/>
          <p:cNvSpPr>
            <a:spLocks noGrp="1" noChangeArrowheads="1"/>
          </p:cNvSpPr>
          <p:nvPr>
            <p:ph type="body" idx="1"/>
          </p:nvPr>
        </p:nvSpPr>
        <p:spPr>
          <a:xfrm>
            <a:off x="457200" y="1628800"/>
            <a:ext cx="8363272" cy="5229200"/>
          </a:xfrm>
        </p:spPr>
        <p:txBody>
          <a:bodyPr>
            <a:normAutofit/>
          </a:bodyPr>
          <a:lstStyle/>
          <a:p>
            <a:pPr eaLnBrk="1" hangingPunct="1">
              <a:buFont typeface="Wingdings" pitchFamily="2" charset="2"/>
              <a:buChar char="Ø"/>
            </a:pPr>
            <a:r>
              <a:rPr lang="en-US" sz="1800" dirty="0" smtClean="0">
                <a:solidFill>
                  <a:srgbClr val="150C8E"/>
                </a:solidFill>
              </a:rPr>
              <a:t>Flood and the ship of Noah</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Fire blackened mountain</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Execution {Crucifixion} site with earthquake crack</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Ark of the Covenant with blood on the Mercy Seat</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Tablets of stone with Ten Laws (Commandments) engraved</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A basis for careful introspection and self examination</a:t>
            </a:r>
          </a:p>
        </p:txBody>
      </p:sp>
      <p:pic>
        <p:nvPicPr>
          <p:cNvPr id="5" name="Picture 2"/>
          <p:cNvPicPr>
            <a:picLocks noChangeAspect="1" noChangeArrowheads="1"/>
          </p:cNvPicPr>
          <p:nvPr/>
        </p:nvPicPr>
        <p:blipFill>
          <a:blip r:embed="rId4" cstate="print"/>
          <a:srcRect/>
          <a:stretch>
            <a:fillRect/>
          </a:stretch>
        </p:blipFill>
        <p:spPr bwMode="auto">
          <a:xfrm>
            <a:off x="7252011" y="4725144"/>
            <a:ext cx="1914251" cy="1499769"/>
          </a:xfrm>
          <a:prstGeom prst="rect">
            <a:avLst/>
          </a:prstGeom>
          <a:noFill/>
          <a:ln w="9525">
            <a:noFill/>
            <a:miter lim="800000"/>
            <a:headEnd/>
            <a:tailEnd/>
          </a:ln>
          <a:effectLst/>
        </p:spPr>
      </p:pic>
      <p:pic>
        <p:nvPicPr>
          <p:cNvPr id="6" name="Picture 2"/>
          <p:cNvPicPr>
            <a:picLocks noChangeAspect="1" noChangeArrowheads="1"/>
          </p:cNvPicPr>
          <p:nvPr/>
        </p:nvPicPr>
        <p:blipFill>
          <a:blip r:embed="rId5" cstate="print"/>
          <a:srcRect/>
          <a:stretch>
            <a:fillRect/>
          </a:stretch>
        </p:blipFill>
        <p:spPr bwMode="auto">
          <a:xfrm>
            <a:off x="7236296" y="1484785"/>
            <a:ext cx="1907704" cy="1370686"/>
          </a:xfrm>
          <a:prstGeom prst="rect">
            <a:avLst/>
          </a:prstGeom>
          <a:noFill/>
          <a:ln w="9525">
            <a:noFill/>
            <a:miter lim="800000"/>
            <a:headEnd/>
            <a:tailEnd/>
          </a:ln>
          <a:effectLst/>
        </p:spPr>
      </p:pic>
    </p:spTree>
    <p:extLst>
      <p:ext uri="{BB962C8B-B14F-4D97-AF65-F5344CB8AC3E}">
        <p14:creationId xmlns:p14="http://schemas.microsoft.com/office/powerpoint/2010/main" val="328754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500"/>
                                        <p:tgtEl>
                                          <p:spTgt spid="4198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500"/>
                                        <p:tgtEl>
                                          <p:spTgt spid="41987">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500"/>
                                        <p:tgtEl>
                                          <p:spTgt spid="41987">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987">
                                            <p:txEl>
                                              <p:pRg st="6" end="6"/>
                                            </p:txEl>
                                          </p:spTgt>
                                        </p:tgtEl>
                                        <p:attrNameLst>
                                          <p:attrName>style.visibility</p:attrName>
                                        </p:attrNameLst>
                                      </p:cBhvr>
                                      <p:to>
                                        <p:strVal val="visible"/>
                                      </p:to>
                                    </p:set>
                                    <p:animEffect transition="in" filter="fade">
                                      <p:cBhvr>
                                        <p:cTn id="23" dur="500"/>
                                        <p:tgtEl>
                                          <p:spTgt spid="41987">
                                            <p:txEl>
                                              <p:pRg st="6" end="6"/>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1987">
                                            <p:txEl>
                                              <p:pRg st="8" end="8"/>
                                            </p:txEl>
                                          </p:spTgt>
                                        </p:tgtEl>
                                        <p:attrNameLst>
                                          <p:attrName>style.visibility</p:attrName>
                                        </p:attrNameLst>
                                      </p:cBhvr>
                                      <p:to>
                                        <p:strVal val="visible"/>
                                      </p:to>
                                    </p:set>
                                    <p:animEffect transition="in" filter="fade">
                                      <p:cBhvr>
                                        <p:cTn id="31" dur="500"/>
                                        <p:tgtEl>
                                          <p:spTgt spid="41987">
                                            <p:txEl>
                                              <p:pRg st="8" end="8"/>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1987">
                                            <p:txEl>
                                              <p:pRg st="10" end="10"/>
                                            </p:txEl>
                                          </p:spTgt>
                                        </p:tgtEl>
                                        <p:attrNameLst>
                                          <p:attrName>style.visibility</p:attrName>
                                        </p:attrNameLst>
                                      </p:cBhvr>
                                      <p:to>
                                        <p:strVal val="visible"/>
                                      </p:to>
                                    </p:set>
                                    <p:animEffect transition="in" filter="fade">
                                      <p:cBhvr>
                                        <p:cTn id="39" dur="500"/>
                                        <p:tgtEl>
                                          <p:spTgt spid="4198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0"/>
            <a:ext cx="9144000" cy="1412776"/>
          </a:xfrm>
          <a:prstGeom prst="rect">
            <a:avLst/>
          </a:prstGeom>
          <a:noFill/>
          <a:ln w="9525">
            <a:noFill/>
            <a:miter lim="800000"/>
            <a:headEnd/>
            <a:tailEnd/>
          </a:ln>
          <a:effectLst/>
        </p:spPr>
      </p:pic>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Indications of coming judgment</a:t>
            </a:r>
          </a:p>
        </p:txBody>
      </p:sp>
      <p:sp>
        <p:nvSpPr>
          <p:cNvPr id="41987" name="Rectangle 3"/>
          <p:cNvSpPr>
            <a:spLocks noGrp="1" noChangeArrowheads="1"/>
          </p:cNvSpPr>
          <p:nvPr>
            <p:ph type="body" idx="1"/>
          </p:nvPr>
        </p:nvSpPr>
        <p:spPr>
          <a:xfrm>
            <a:off x="359024" y="1484785"/>
            <a:ext cx="8784976" cy="5373215"/>
          </a:xfrm>
        </p:spPr>
        <p:txBody>
          <a:bodyPr>
            <a:normAutofit fontScale="92500" lnSpcReduction="10000"/>
          </a:bodyPr>
          <a:lstStyle/>
          <a:p>
            <a:pPr>
              <a:buNone/>
            </a:pPr>
            <a:r>
              <a:rPr lang="en-US" sz="1800" dirty="0" smtClean="0">
                <a:solidFill>
                  <a:srgbClr val="150C8E"/>
                </a:solidFill>
              </a:rPr>
              <a:t>Revelation 20:11-15 “</a:t>
            </a:r>
            <a:r>
              <a:rPr lang="en-US" sz="1800" i="1" dirty="0" smtClean="0">
                <a:solidFill>
                  <a:srgbClr val="150C8E"/>
                </a:solidFill>
              </a:rPr>
              <a:t>Then I saw a great white throne and Him who sat on it, from whose face the earth and the heaven fled away. And there was found no place for them.  And I saw the dead, small and great, standing before the Almighty {God}, and books were opened. And another book was opened, which is the Book of Life. And the dead were </a:t>
            </a:r>
            <a:r>
              <a:rPr lang="en-US" sz="1800" b="1" i="1" dirty="0" smtClean="0">
                <a:solidFill>
                  <a:srgbClr val="0066FF"/>
                </a:solidFill>
              </a:rPr>
              <a:t>judged</a:t>
            </a:r>
            <a:r>
              <a:rPr lang="en-US" sz="1800" i="1" dirty="0" smtClean="0">
                <a:solidFill>
                  <a:srgbClr val="150C8E"/>
                </a:solidFill>
              </a:rPr>
              <a:t> according to their works, by the things which were written in the books.   The sea gave up the dead who were in it, and Death and Hades delivered up the dead who were in them. And they were </a:t>
            </a:r>
            <a:r>
              <a:rPr lang="en-US" sz="1800" b="1" i="1" dirty="0" smtClean="0">
                <a:solidFill>
                  <a:srgbClr val="0066FF"/>
                </a:solidFill>
              </a:rPr>
              <a:t>judged</a:t>
            </a:r>
            <a:r>
              <a:rPr lang="en-US" sz="1800" i="1" dirty="0" smtClean="0">
                <a:solidFill>
                  <a:srgbClr val="150C8E"/>
                </a:solidFill>
              </a:rPr>
              <a:t>, each one according to his works.  Then Death and Hades were cast into the lake of fire. This is the second death.   And </a:t>
            </a:r>
            <a:r>
              <a:rPr lang="en-US" sz="1800" b="1" i="1" dirty="0" smtClean="0">
                <a:solidFill>
                  <a:srgbClr val="0066FF"/>
                </a:solidFill>
              </a:rPr>
              <a:t>anyone not found written in the Book of Life was cast into the lake of fire</a:t>
            </a:r>
            <a:r>
              <a:rPr lang="en-US" sz="1800" b="1" dirty="0" smtClean="0">
                <a:solidFill>
                  <a:srgbClr val="0066FF"/>
                </a:solidFill>
              </a:rPr>
              <a:t>.” </a:t>
            </a:r>
            <a:r>
              <a:rPr lang="en-US" sz="1800" dirty="0" err="1" smtClean="0">
                <a:solidFill>
                  <a:srgbClr val="150C8E"/>
                </a:solidFill>
              </a:rPr>
              <a:t>NKJV</a:t>
            </a:r>
            <a:endParaRPr lang="en-US" sz="1800" dirty="0" smtClean="0">
              <a:solidFill>
                <a:srgbClr val="150C8E"/>
              </a:solidFill>
            </a:endParaRPr>
          </a:p>
          <a:p>
            <a:pPr>
              <a:buFont typeface="Wingdings" pitchFamily="2" charset="2"/>
              <a:buChar char="Ø"/>
            </a:pPr>
            <a:endParaRPr lang="en-US" sz="1800" dirty="0" smtClean="0">
              <a:solidFill>
                <a:srgbClr val="150C8E"/>
              </a:solidFill>
            </a:endParaRPr>
          </a:p>
          <a:p>
            <a:pPr>
              <a:buNone/>
            </a:pPr>
            <a:r>
              <a:rPr lang="en-US" sz="1800" dirty="0" smtClean="0">
                <a:solidFill>
                  <a:srgbClr val="150C8E"/>
                </a:solidFill>
              </a:rPr>
              <a:t>Revelation 21:5-8 “</a:t>
            </a:r>
            <a:r>
              <a:rPr lang="en-US" sz="1800" i="1" dirty="0" smtClean="0">
                <a:solidFill>
                  <a:srgbClr val="150C8E"/>
                </a:solidFill>
              </a:rPr>
              <a:t>And He said to </a:t>
            </a:r>
            <a:r>
              <a:rPr lang="en-US" sz="1800" i="1" dirty="0" err="1" smtClean="0">
                <a:solidFill>
                  <a:srgbClr val="150C8E"/>
                </a:solidFill>
              </a:rPr>
              <a:t>me,"It</a:t>
            </a:r>
            <a:r>
              <a:rPr lang="en-US" sz="1800" i="1" dirty="0" smtClean="0">
                <a:solidFill>
                  <a:srgbClr val="150C8E"/>
                </a:solidFill>
              </a:rPr>
              <a:t> is done! I am the Alpha and the Omega, the Beginning and the End. I will give of the fountain of the water of life freely to him who thirsts.  He who overcomes shall inherit all things, and I will be his Mighty One {God} and he shall be My son.  But the cowardly, unbelieving, abominable, murderers, sexually immoral, sorcerers, idolaters, </a:t>
            </a:r>
            <a:r>
              <a:rPr lang="en-US" sz="1800" b="1" i="1" dirty="0">
                <a:solidFill>
                  <a:srgbClr val="0066FF"/>
                </a:solidFill>
              </a:rPr>
              <a:t>and all liars shall have their part </a:t>
            </a:r>
            <a:r>
              <a:rPr lang="en-US" sz="1800" b="1" i="1" dirty="0" smtClean="0">
                <a:solidFill>
                  <a:srgbClr val="0066FF"/>
                </a:solidFill>
              </a:rPr>
              <a:t>in the lake which burns with fire and brimstone, which is the second death</a:t>
            </a:r>
            <a:r>
              <a:rPr lang="en-US" sz="1800" i="1" dirty="0" smtClean="0">
                <a:solidFill>
                  <a:srgbClr val="150C8E"/>
                </a:solidFill>
              </a:rPr>
              <a:t>.“ </a:t>
            </a:r>
            <a:r>
              <a:rPr lang="en-US" sz="1800" dirty="0" err="1" smtClean="0">
                <a:solidFill>
                  <a:srgbClr val="150C8E"/>
                </a:solidFill>
              </a:rPr>
              <a:t>NKJV</a:t>
            </a:r>
            <a:endParaRPr lang="en-US" sz="1800" dirty="0" smtClean="0">
              <a:solidFill>
                <a:srgbClr val="150C8E"/>
              </a:solidFill>
            </a:endParaRPr>
          </a:p>
          <a:p>
            <a:pPr eaLnBrk="1" hangingPunct="1">
              <a:buFont typeface="Wingdings" pitchFamily="2" charset="2"/>
              <a:buChar char="Ø"/>
            </a:pPr>
            <a:endParaRPr lang="en-ZA" sz="1800" dirty="0" smtClean="0">
              <a:solidFill>
                <a:srgbClr val="150C8E"/>
              </a:solidFill>
            </a:endParaRPr>
          </a:p>
        </p:txBody>
      </p:sp>
    </p:spTree>
    <p:extLst>
      <p:ext uri="{BB962C8B-B14F-4D97-AF65-F5344CB8AC3E}">
        <p14:creationId xmlns:p14="http://schemas.microsoft.com/office/powerpoint/2010/main" val="245148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1000"/>
                                        <p:tgtEl>
                                          <p:spTgt spid="41987">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1000"/>
                                        <p:tgtEl>
                                          <p:spTgt spid="419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0" y="1405493"/>
            <a:ext cx="5508104" cy="3601631"/>
          </a:xfrm>
          <a:prstGeom prst="rect">
            <a:avLst/>
          </a:prstGeom>
          <a:noFill/>
          <a:ln w="9525">
            <a:noFill/>
            <a:miter lim="800000"/>
            <a:headEnd/>
            <a:tailEnd/>
          </a:ln>
          <a:effectLst/>
        </p:spPr>
      </p:pic>
      <p:pic>
        <p:nvPicPr>
          <p:cNvPr id="4" name="Picture 2"/>
          <p:cNvPicPr>
            <a:picLocks noChangeAspect="1" noChangeArrowheads="1"/>
          </p:cNvPicPr>
          <p:nvPr/>
        </p:nvPicPr>
        <p:blipFill>
          <a:blip r:embed="rId4" cstate="print"/>
          <a:srcRect/>
          <a:stretch>
            <a:fillRect/>
          </a:stretch>
        </p:blipFill>
        <p:spPr bwMode="auto">
          <a:xfrm>
            <a:off x="0" y="0"/>
            <a:ext cx="9144000" cy="1412776"/>
          </a:xfrm>
          <a:prstGeom prst="rect">
            <a:avLst/>
          </a:prstGeom>
          <a:noFill/>
          <a:ln w="9525">
            <a:noFill/>
            <a:miter lim="800000"/>
            <a:headEnd/>
            <a:tailEnd/>
          </a:ln>
          <a:effectLst/>
        </p:spPr>
      </p:pic>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Indications of coming judgment</a:t>
            </a:r>
            <a:br>
              <a:rPr lang="en-ZA" sz="2400" b="1" dirty="0" smtClean="0">
                <a:solidFill>
                  <a:srgbClr val="002060"/>
                </a:solidFill>
              </a:rPr>
            </a:br>
            <a:r>
              <a:rPr lang="en-ZA" sz="2400" b="1" dirty="0" smtClean="0">
                <a:solidFill>
                  <a:srgbClr val="002060"/>
                </a:solidFill>
              </a:rPr>
              <a:t>Eternal fire is entirely plausible</a:t>
            </a:r>
          </a:p>
        </p:txBody>
      </p:sp>
      <p:sp>
        <p:nvSpPr>
          <p:cNvPr id="41987" name="Rectangle 3"/>
          <p:cNvSpPr>
            <a:spLocks noGrp="1" noChangeArrowheads="1"/>
          </p:cNvSpPr>
          <p:nvPr>
            <p:ph type="body" idx="1"/>
          </p:nvPr>
        </p:nvSpPr>
        <p:spPr>
          <a:xfrm>
            <a:off x="323528" y="4365104"/>
            <a:ext cx="1944216" cy="360040"/>
          </a:xfrm>
          <a:solidFill>
            <a:schemeClr val="bg1"/>
          </a:solidFill>
        </p:spPr>
        <p:txBody>
          <a:bodyPr>
            <a:noAutofit/>
          </a:bodyPr>
          <a:lstStyle/>
          <a:p>
            <a:pPr algn="ctr">
              <a:buNone/>
            </a:pPr>
            <a:r>
              <a:rPr lang="en-ZA" sz="1800" dirty="0" smtClean="0">
                <a:solidFill>
                  <a:srgbClr val="150C8E"/>
                </a:solidFill>
              </a:rPr>
              <a:t>Millions of suns</a:t>
            </a:r>
          </a:p>
        </p:txBody>
      </p:sp>
      <p:pic>
        <p:nvPicPr>
          <p:cNvPr id="6146" name="Picture 2"/>
          <p:cNvPicPr>
            <a:picLocks noChangeAspect="1" noChangeArrowheads="1"/>
          </p:cNvPicPr>
          <p:nvPr/>
        </p:nvPicPr>
        <p:blipFill>
          <a:blip r:embed="rId5" cstate="print"/>
          <a:srcRect/>
          <a:stretch>
            <a:fillRect/>
          </a:stretch>
        </p:blipFill>
        <p:spPr bwMode="auto">
          <a:xfrm>
            <a:off x="5508104" y="1412776"/>
            <a:ext cx="3635896" cy="5445224"/>
          </a:xfrm>
          <a:prstGeom prst="rect">
            <a:avLst/>
          </a:prstGeom>
          <a:noFill/>
          <a:ln w="9525">
            <a:noFill/>
            <a:miter lim="800000"/>
            <a:headEnd/>
            <a:tailEnd/>
          </a:ln>
          <a:effectLst/>
        </p:spPr>
      </p:pic>
      <p:pic>
        <p:nvPicPr>
          <p:cNvPr id="6149" name="Picture 5"/>
          <p:cNvPicPr>
            <a:picLocks noChangeAspect="1" noChangeArrowheads="1"/>
          </p:cNvPicPr>
          <p:nvPr/>
        </p:nvPicPr>
        <p:blipFill>
          <a:blip r:embed="rId6" cstate="print"/>
          <a:srcRect/>
          <a:stretch>
            <a:fillRect/>
          </a:stretch>
        </p:blipFill>
        <p:spPr bwMode="auto">
          <a:xfrm>
            <a:off x="-1" y="4941168"/>
            <a:ext cx="5508105" cy="1916832"/>
          </a:xfrm>
          <a:prstGeom prst="rect">
            <a:avLst/>
          </a:prstGeom>
          <a:noFill/>
          <a:ln w="9525">
            <a:noFill/>
            <a:miter lim="800000"/>
            <a:headEnd/>
            <a:tailEnd/>
          </a:ln>
          <a:effectLst/>
        </p:spPr>
      </p:pic>
    </p:spTree>
    <p:extLst>
      <p:ext uri="{BB962C8B-B14F-4D97-AF65-F5344CB8AC3E}">
        <p14:creationId xmlns:p14="http://schemas.microsoft.com/office/powerpoint/2010/main" val="91178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147"/>
                                        </p:tgtEl>
                                        <p:attrNameLst>
                                          <p:attrName>style.visibility</p:attrName>
                                        </p:attrNameLst>
                                      </p:cBhvr>
                                      <p:to>
                                        <p:strVal val="visible"/>
                                      </p:to>
                                    </p:set>
                                    <p:animEffect transition="in" filter="fade">
                                      <p:cBhvr>
                                        <p:cTn id="11" dur="1000"/>
                                        <p:tgtEl>
                                          <p:spTgt spid="614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0" end="0"/>
                                            </p:txEl>
                                          </p:spTgt>
                                        </p:tgtEl>
                                        <p:attrNameLst>
                                          <p:attrName>style.visibility</p:attrName>
                                        </p:attrNameLst>
                                      </p:cBhvr>
                                      <p:to>
                                        <p:strVal val="visible"/>
                                      </p:to>
                                    </p:set>
                                    <p:animEffect transition="in" filter="fade">
                                      <p:cBhvr>
                                        <p:cTn id="15" dur="1000"/>
                                        <p:tgtEl>
                                          <p:spTgt spid="41987">
                                            <p:txEl>
                                              <p:pRg st="0" end="0"/>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149"/>
                                        </p:tgtEl>
                                        <p:attrNameLst>
                                          <p:attrName>style.visibility</p:attrName>
                                        </p:attrNameLst>
                                      </p:cBhvr>
                                      <p:to>
                                        <p:strVal val="visible"/>
                                      </p:to>
                                    </p:set>
                                    <p:animEffect transition="in" filter="fade">
                                      <p:cBhvr>
                                        <p:cTn id="19" dur="1000"/>
                                        <p:tgtEl>
                                          <p:spTgt spid="614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fade">
                                      <p:cBhvr>
                                        <p:cTn id="23"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a:r>
              <a:rPr lang="en-ZA" sz="2400" b="1" dirty="0" smtClean="0">
                <a:solidFill>
                  <a:schemeClr val="tx2"/>
                </a:solidFill>
              </a:rPr>
              <a:t>“Extrapolation should be avoided”</a:t>
            </a:r>
            <a:br>
              <a:rPr lang="en-ZA" sz="2400" b="1" dirty="0" smtClean="0">
                <a:solidFill>
                  <a:schemeClr val="tx2"/>
                </a:solidFill>
              </a:rPr>
            </a:br>
            <a:r>
              <a:rPr lang="en-ZA" sz="2400" b="1" dirty="0" smtClean="0">
                <a:solidFill>
                  <a:schemeClr val="tx2"/>
                </a:solidFill>
              </a:rPr>
              <a:t>A fundamental engineering principle</a:t>
            </a:r>
            <a:endParaRPr lang="en-ZA" sz="2400" b="1" dirty="0" smtClean="0">
              <a:solidFill>
                <a:srgbClr val="002060"/>
              </a:solidFill>
            </a:endParaRPr>
          </a:p>
        </p:txBody>
      </p:sp>
      <p:sp>
        <p:nvSpPr>
          <p:cNvPr id="41987" name="Rectangle 3"/>
          <p:cNvSpPr>
            <a:spLocks noGrp="1" noChangeArrowheads="1"/>
          </p:cNvSpPr>
          <p:nvPr>
            <p:ph type="body" idx="1"/>
          </p:nvPr>
        </p:nvSpPr>
        <p:spPr>
          <a:xfrm>
            <a:off x="395536" y="1628800"/>
            <a:ext cx="8229600" cy="4525963"/>
          </a:xfrm>
        </p:spPr>
        <p:txBody>
          <a:bodyPr>
            <a:normAutofit fontScale="92500" lnSpcReduction="10000"/>
          </a:bodyPr>
          <a:lstStyle/>
          <a:p>
            <a:pPr>
              <a:buFont typeface="Wingdings" pitchFamily="2" charset="2"/>
              <a:buChar char="Ø"/>
            </a:pPr>
            <a:r>
              <a:rPr lang="en-ZA" sz="1800" dirty="0" smtClean="0">
                <a:solidFill>
                  <a:srgbClr val="150C8E"/>
                </a:solidFill>
              </a:rPr>
              <a:t>Only limited increments outside known ranges</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Fundamental principle of engineering analysis and design</a:t>
            </a:r>
            <a:endParaRPr lang="en-US" sz="1800" dirty="0" smtClean="0">
              <a:solidFill>
                <a:srgbClr val="150C8E"/>
              </a:solidFill>
            </a:endParaRPr>
          </a:p>
          <a:p>
            <a:pPr>
              <a:buFont typeface="Wingdings" pitchFamily="2" charset="2"/>
              <a:buChar char="Ø"/>
            </a:pPr>
            <a:endParaRPr lang="en-US" sz="1800" dirty="0" smtClean="0">
              <a:solidFill>
                <a:srgbClr val="150C8E"/>
              </a:solidFill>
            </a:endParaRPr>
          </a:p>
          <a:p>
            <a:pPr>
              <a:buFont typeface="Wingdings" pitchFamily="2" charset="2"/>
              <a:buChar char="Ø"/>
            </a:pPr>
            <a:r>
              <a:rPr lang="en-ZA" sz="1800" dirty="0" smtClean="0">
                <a:solidFill>
                  <a:srgbClr val="150C8E"/>
                </a:solidFill>
              </a:rPr>
              <a:t>Google search for words ‘extrapolation should be avoided’ 6,180,000 pages with the words on the same page</a:t>
            </a:r>
            <a:endParaRPr lang="en-US" sz="1800" dirty="0" smtClean="0">
              <a:solidFill>
                <a:srgbClr val="150C8E"/>
              </a:solidFill>
            </a:endParaRPr>
          </a:p>
          <a:p>
            <a:pPr>
              <a:buFont typeface="Wingdings" pitchFamily="2" charset="2"/>
              <a:buChar char="Ø"/>
            </a:pPr>
            <a:endParaRPr lang="en-US" sz="1800" dirty="0" smtClean="0">
              <a:solidFill>
                <a:srgbClr val="150C8E"/>
              </a:solidFill>
            </a:endParaRPr>
          </a:p>
          <a:p>
            <a:pPr>
              <a:buFont typeface="Wingdings" pitchFamily="2" charset="2"/>
              <a:buChar char="Ø"/>
            </a:pPr>
            <a:r>
              <a:rPr lang="en-ZA" sz="1800" dirty="0" smtClean="0">
                <a:solidFill>
                  <a:srgbClr val="150C8E"/>
                </a:solidFill>
              </a:rPr>
              <a:t>965 pages with the exact phrase “extrapolation should be avoided”</a:t>
            </a:r>
            <a:endParaRPr lang="en-US" sz="1800" dirty="0" smtClean="0">
              <a:solidFill>
                <a:srgbClr val="150C8E"/>
              </a:solidFill>
            </a:endParaRPr>
          </a:p>
          <a:p>
            <a:pPr>
              <a:buFont typeface="Wingdings" pitchFamily="2" charset="2"/>
              <a:buChar char="Ø"/>
            </a:pPr>
            <a:endParaRPr lang="en-US" sz="1800" dirty="0" smtClean="0">
              <a:solidFill>
                <a:srgbClr val="150C8E"/>
              </a:solidFill>
            </a:endParaRPr>
          </a:p>
          <a:p>
            <a:pPr>
              <a:buFont typeface="Wingdings" pitchFamily="2" charset="2"/>
              <a:buChar char="Ø"/>
            </a:pPr>
            <a:r>
              <a:rPr lang="en-ZA" sz="1800" dirty="0" smtClean="0">
                <a:solidFill>
                  <a:srgbClr val="150C8E"/>
                </a:solidFill>
              </a:rPr>
              <a:t>Any theory that relies on extrapolation MUST be suspect</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All theories relating to the origin of the earth, the age of the earth, the age of geological formations, etc are THEORIES</a:t>
            </a:r>
          </a:p>
          <a:p>
            <a:pPr>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Examine such theories critically and do NOT suspend your intellect</a:t>
            </a:r>
          </a:p>
          <a:p>
            <a:pPr eaLnBrk="1" hangingPunct="1">
              <a:buNone/>
            </a:pPr>
            <a:endParaRPr lang="en-ZA" sz="1800" dirty="0" smtClean="0"/>
          </a:p>
        </p:txBody>
      </p:sp>
      <p:pic>
        <p:nvPicPr>
          <p:cNvPr id="12291" name="Picture 3"/>
          <p:cNvPicPr>
            <a:picLocks noChangeAspect="1" noChangeArrowheads="1"/>
          </p:cNvPicPr>
          <p:nvPr/>
        </p:nvPicPr>
        <p:blipFill>
          <a:blip r:embed="rId3" cstate="print"/>
          <a:srcRect/>
          <a:stretch>
            <a:fillRect/>
          </a:stretch>
        </p:blipFill>
        <p:spPr bwMode="auto">
          <a:xfrm>
            <a:off x="0" y="1340768"/>
            <a:ext cx="9144000" cy="6858000"/>
          </a:xfrm>
          <a:prstGeom prst="rect">
            <a:avLst/>
          </a:prstGeom>
          <a:noFill/>
          <a:ln w="9525">
            <a:noFill/>
            <a:miter lim="800000"/>
            <a:headEnd/>
            <a:tailEnd/>
          </a:ln>
          <a:effectLst/>
        </p:spPr>
      </p:pic>
      <p:pic>
        <p:nvPicPr>
          <p:cNvPr id="12290" name="Picture 2"/>
          <p:cNvPicPr>
            <a:picLocks noChangeAspect="1" noChangeArrowheads="1"/>
          </p:cNvPicPr>
          <p:nvPr/>
        </p:nvPicPr>
        <p:blipFill>
          <a:blip r:embed="rId4" cstate="print"/>
          <a:srcRect/>
          <a:stretch>
            <a:fillRect/>
          </a:stretch>
        </p:blipFill>
        <p:spPr bwMode="auto">
          <a:xfrm>
            <a:off x="0" y="1340768"/>
            <a:ext cx="9143999" cy="6858000"/>
          </a:xfrm>
          <a:prstGeom prst="rect">
            <a:avLst/>
          </a:prstGeom>
          <a:noFill/>
          <a:ln w="9525">
            <a:noFill/>
            <a:miter lim="800000"/>
            <a:headEnd/>
            <a:tailEnd/>
          </a:ln>
          <a:effectLst/>
        </p:spPr>
      </p:pic>
    </p:spTree>
    <p:extLst>
      <p:ext uri="{BB962C8B-B14F-4D97-AF65-F5344CB8AC3E}">
        <p14:creationId xmlns:p14="http://schemas.microsoft.com/office/powerpoint/2010/main" val="22693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12290"/>
                                        </p:tgtEl>
                                      </p:cBhvr>
                                    </p:animEffect>
                                    <p:set>
                                      <p:cBhvr>
                                        <p:cTn id="7" dur="1" fill="hold">
                                          <p:stCondLst>
                                            <p:cond delay="999"/>
                                          </p:stCondLst>
                                        </p:cTn>
                                        <p:tgtEl>
                                          <p:spTgt spid="12290"/>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12291"/>
                                        </p:tgtEl>
                                      </p:cBhvr>
                                    </p:animEffect>
                                    <p:set>
                                      <p:cBhvr>
                                        <p:cTn id="11" dur="1" fill="hold">
                                          <p:stCondLst>
                                            <p:cond delay="999"/>
                                          </p:stCondLst>
                                        </p:cTn>
                                        <p:tgtEl>
                                          <p:spTgt spid="12291"/>
                                        </p:tgtEl>
                                        <p:attrNameLst>
                                          <p:attrName>style.visibility</p:attrName>
                                        </p:attrNameLst>
                                      </p:cBhvr>
                                      <p:to>
                                        <p:strVal val="hidden"/>
                                      </p:to>
                                    </p:se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0" end="0"/>
                                            </p:txEl>
                                          </p:spTgt>
                                        </p:tgtEl>
                                        <p:attrNameLst>
                                          <p:attrName>style.visibility</p:attrName>
                                        </p:attrNameLst>
                                      </p:cBhvr>
                                      <p:to>
                                        <p:strVal val="visible"/>
                                      </p:to>
                                    </p:set>
                                    <p:animEffect transition="in" filter="fade">
                                      <p:cBhvr>
                                        <p:cTn id="15" dur="1000"/>
                                        <p:tgtEl>
                                          <p:spTgt spid="41987">
                                            <p:txEl>
                                              <p:pRg st="0" end="0"/>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Effect transition="in" filter="fade">
                                      <p:cBhvr>
                                        <p:cTn id="19" dur="1000"/>
                                        <p:tgtEl>
                                          <p:spTgt spid="41987">
                                            <p:txEl>
                                              <p:pRg st="2" end="2"/>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1987">
                                            <p:txEl>
                                              <p:pRg st="4" end="4"/>
                                            </p:txEl>
                                          </p:spTgt>
                                        </p:tgtEl>
                                        <p:attrNameLst>
                                          <p:attrName>style.visibility</p:attrName>
                                        </p:attrNameLst>
                                      </p:cBhvr>
                                      <p:to>
                                        <p:strVal val="visible"/>
                                      </p:to>
                                    </p:set>
                                    <p:animEffect transition="in" filter="fade">
                                      <p:cBhvr>
                                        <p:cTn id="23" dur="1000"/>
                                        <p:tgtEl>
                                          <p:spTgt spid="41987">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1987">
                                            <p:txEl>
                                              <p:pRg st="6" end="6"/>
                                            </p:txEl>
                                          </p:spTgt>
                                        </p:tgtEl>
                                        <p:attrNameLst>
                                          <p:attrName>style.visibility</p:attrName>
                                        </p:attrNameLst>
                                      </p:cBhvr>
                                      <p:to>
                                        <p:strVal val="visible"/>
                                      </p:to>
                                    </p:set>
                                    <p:animEffect transition="in" filter="fade">
                                      <p:cBhvr>
                                        <p:cTn id="27" dur="1000"/>
                                        <p:tgtEl>
                                          <p:spTgt spid="41987">
                                            <p:txEl>
                                              <p:pRg st="6" end="6"/>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41987">
                                            <p:txEl>
                                              <p:pRg st="8" end="8"/>
                                            </p:txEl>
                                          </p:spTgt>
                                        </p:tgtEl>
                                        <p:attrNameLst>
                                          <p:attrName>style.visibility</p:attrName>
                                        </p:attrNameLst>
                                      </p:cBhvr>
                                      <p:to>
                                        <p:strVal val="visible"/>
                                      </p:to>
                                    </p:set>
                                    <p:animEffect transition="in" filter="fade">
                                      <p:cBhvr>
                                        <p:cTn id="31" dur="1000"/>
                                        <p:tgtEl>
                                          <p:spTgt spid="41987">
                                            <p:txEl>
                                              <p:pRg st="8" end="8"/>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41987">
                                            <p:txEl>
                                              <p:pRg st="10" end="10"/>
                                            </p:txEl>
                                          </p:spTgt>
                                        </p:tgtEl>
                                        <p:attrNameLst>
                                          <p:attrName>style.visibility</p:attrName>
                                        </p:attrNameLst>
                                      </p:cBhvr>
                                      <p:to>
                                        <p:strVal val="visible"/>
                                      </p:to>
                                    </p:set>
                                    <p:animEffect transition="in" filter="fade">
                                      <p:cBhvr>
                                        <p:cTn id="35" dur="1000"/>
                                        <p:tgtEl>
                                          <p:spTgt spid="41987">
                                            <p:txEl>
                                              <p:pRg st="10" end="10"/>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41987">
                                            <p:txEl>
                                              <p:pRg st="12" end="12"/>
                                            </p:txEl>
                                          </p:spTgt>
                                        </p:tgtEl>
                                        <p:attrNameLst>
                                          <p:attrName>style.visibility</p:attrName>
                                        </p:attrNameLst>
                                      </p:cBhvr>
                                      <p:to>
                                        <p:strVal val="visible"/>
                                      </p:to>
                                    </p:set>
                                    <p:animEffect transition="in" filter="fade">
                                      <p:cBhvr>
                                        <p:cTn id="39" dur="1000"/>
                                        <p:tgtEl>
                                          <p:spTgt spid="4198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1424112"/>
            <a:ext cx="9144000" cy="5433888"/>
          </a:xfrm>
          <a:prstGeom prst="rect">
            <a:avLst/>
          </a:prstGeom>
          <a:noFill/>
          <a:ln w="9525">
            <a:noFill/>
            <a:miter lim="800000"/>
            <a:headEnd/>
            <a:tailEnd/>
          </a:ln>
          <a:effectLst/>
        </p:spPr>
      </p:pic>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There are ALSO alleged to be great rewards</a:t>
            </a:r>
          </a:p>
        </p:txBody>
      </p:sp>
      <p:sp>
        <p:nvSpPr>
          <p:cNvPr id="41987" name="Rectangle 3"/>
          <p:cNvSpPr>
            <a:spLocks noGrp="1" noChangeArrowheads="1"/>
          </p:cNvSpPr>
          <p:nvPr>
            <p:ph type="body" idx="1"/>
          </p:nvPr>
        </p:nvSpPr>
        <p:spPr>
          <a:xfrm>
            <a:off x="395536" y="1484785"/>
            <a:ext cx="8424936" cy="5373216"/>
          </a:xfrm>
        </p:spPr>
        <p:txBody>
          <a:bodyPr>
            <a:normAutofit lnSpcReduction="10000"/>
          </a:bodyPr>
          <a:lstStyle/>
          <a:p>
            <a:pPr>
              <a:buFont typeface="Wingdings" pitchFamily="2" charset="2"/>
              <a:buChar char="Ø"/>
            </a:pPr>
            <a:r>
              <a:rPr lang="en-US" sz="1800" dirty="0" smtClean="0">
                <a:solidFill>
                  <a:srgbClr val="150C8E"/>
                </a:solidFill>
              </a:rPr>
              <a:t>Revelation 21:6-7 “</a:t>
            </a:r>
            <a:r>
              <a:rPr lang="en-US" sz="1800" i="1" dirty="0" smtClean="0">
                <a:solidFill>
                  <a:srgbClr val="150C8E"/>
                </a:solidFill>
              </a:rPr>
              <a:t>He who overcomes </a:t>
            </a:r>
            <a:r>
              <a:rPr lang="en-US" sz="1800" b="1" i="1" dirty="0" smtClean="0">
                <a:solidFill>
                  <a:srgbClr val="150C8E"/>
                </a:solidFill>
              </a:rPr>
              <a:t>shall inherit all things</a:t>
            </a:r>
            <a:r>
              <a:rPr lang="en-US" sz="1800" i="1" dirty="0" smtClean="0">
                <a:solidFill>
                  <a:srgbClr val="150C8E"/>
                </a:solidFill>
              </a:rPr>
              <a:t>, and I will be his Mighty One {God} and he shall be my son</a:t>
            </a:r>
            <a:r>
              <a:rPr lang="en-US" sz="1800" dirty="0" smtClean="0">
                <a:solidFill>
                  <a:srgbClr val="150C8E"/>
                </a:solidFill>
              </a:rPr>
              <a:t>.”</a:t>
            </a:r>
          </a:p>
          <a:p>
            <a:pPr>
              <a:buFont typeface="Wingdings" pitchFamily="2" charset="2"/>
              <a:buChar char="Ø"/>
            </a:pPr>
            <a:endParaRPr lang="en-US" sz="1800" dirty="0" smtClean="0">
              <a:solidFill>
                <a:srgbClr val="150C8E"/>
              </a:solidFill>
            </a:endParaRPr>
          </a:p>
          <a:p>
            <a:pPr>
              <a:buFont typeface="Wingdings" pitchFamily="2" charset="2"/>
              <a:buChar char="Ø"/>
            </a:pPr>
            <a:r>
              <a:rPr lang="en-US" sz="1800" dirty="0" smtClean="0">
                <a:solidFill>
                  <a:srgbClr val="150C8E"/>
                </a:solidFill>
              </a:rPr>
              <a:t>Revelation 2:7 “</a:t>
            </a:r>
            <a:r>
              <a:rPr lang="en-US" sz="1800" i="1" dirty="0" smtClean="0">
                <a:solidFill>
                  <a:srgbClr val="150C8E"/>
                </a:solidFill>
              </a:rPr>
              <a:t>To him who overcomes </a:t>
            </a:r>
            <a:r>
              <a:rPr lang="en-US" sz="1800" b="1" i="1" dirty="0" smtClean="0">
                <a:solidFill>
                  <a:srgbClr val="150C8E"/>
                </a:solidFill>
              </a:rPr>
              <a:t>I will give to eat from the tree of life</a:t>
            </a:r>
            <a:r>
              <a:rPr lang="en-US" sz="1800" i="1" dirty="0" smtClean="0">
                <a:solidFill>
                  <a:srgbClr val="150C8E"/>
                </a:solidFill>
              </a:rPr>
              <a:t>, which is in the midst of the Paradise of Yah {God}</a:t>
            </a:r>
            <a:r>
              <a:rPr lang="en-US" sz="1800" dirty="0" smtClean="0">
                <a:solidFill>
                  <a:srgbClr val="150C8E"/>
                </a:solidFill>
              </a:rPr>
              <a:t>."'  </a:t>
            </a:r>
          </a:p>
          <a:p>
            <a:pPr>
              <a:buFont typeface="Wingdings" pitchFamily="2" charset="2"/>
              <a:buChar char="Ø"/>
            </a:pPr>
            <a:endParaRPr lang="en-US" sz="1800" dirty="0" smtClean="0">
              <a:solidFill>
                <a:srgbClr val="150C8E"/>
              </a:solidFill>
            </a:endParaRPr>
          </a:p>
          <a:p>
            <a:pPr>
              <a:buFont typeface="Wingdings" pitchFamily="2" charset="2"/>
              <a:buChar char="Ø"/>
            </a:pPr>
            <a:r>
              <a:rPr lang="en-US" sz="1800" dirty="0" smtClean="0">
                <a:solidFill>
                  <a:srgbClr val="150C8E"/>
                </a:solidFill>
              </a:rPr>
              <a:t>Revelation 2:11 “</a:t>
            </a:r>
            <a:r>
              <a:rPr lang="en-US" sz="1800" i="1" dirty="0" smtClean="0">
                <a:solidFill>
                  <a:srgbClr val="150C8E"/>
                </a:solidFill>
              </a:rPr>
              <a:t>He who overcomes </a:t>
            </a:r>
            <a:r>
              <a:rPr lang="en-US" sz="1800" b="1" i="1" dirty="0" smtClean="0">
                <a:solidFill>
                  <a:srgbClr val="150C8E"/>
                </a:solidFill>
              </a:rPr>
              <a:t>shall not be hurt by the second death</a:t>
            </a:r>
            <a:r>
              <a:rPr lang="en-US" sz="1800" i="1" dirty="0" smtClean="0">
                <a:solidFill>
                  <a:srgbClr val="150C8E"/>
                </a:solidFill>
              </a:rPr>
              <a:t>.””</a:t>
            </a:r>
          </a:p>
          <a:p>
            <a:pPr>
              <a:buFont typeface="Wingdings" pitchFamily="2" charset="2"/>
              <a:buChar char="Ø"/>
            </a:pPr>
            <a:endParaRPr lang="en-US" sz="1800" dirty="0" smtClean="0">
              <a:solidFill>
                <a:srgbClr val="150C8E"/>
              </a:solidFill>
            </a:endParaRPr>
          </a:p>
          <a:p>
            <a:pPr>
              <a:buFont typeface="Wingdings" pitchFamily="2" charset="2"/>
              <a:buChar char="Ø"/>
            </a:pPr>
            <a:r>
              <a:rPr lang="en-US" sz="1800" dirty="0" smtClean="0">
                <a:solidFill>
                  <a:srgbClr val="150C8E"/>
                </a:solidFill>
              </a:rPr>
              <a:t>Revelation 2:26 “</a:t>
            </a:r>
            <a:r>
              <a:rPr lang="en-US" sz="1800" i="1" dirty="0" smtClean="0">
                <a:solidFill>
                  <a:srgbClr val="150C8E"/>
                </a:solidFill>
              </a:rPr>
              <a:t>And he who overcomes, and keeps My works until the end, to him </a:t>
            </a:r>
            <a:r>
              <a:rPr lang="en-US" sz="1800" b="1" i="1" dirty="0" smtClean="0">
                <a:solidFill>
                  <a:srgbClr val="150C8E"/>
                </a:solidFill>
              </a:rPr>
              <a:t>I will give power over the nations</a:t>
            </a:r>
            <a:r>
              <a:rPr lang="en-US" sz="1800" dirty="0" smtClean="0">
                <a:solidFill>
                  <a:srgbClr val="150C8E"/>
                </a:solidFill>
              </a:rPr>
              <a:t>” </a:t>
            </a:r>
          </a:p>
          <a:p>
            <a:pPr>
              <a:buFont typeface="Wingdings" pitchFamily="2" charset="2"/>
              <a:buChar char="Ø"/>
            </a:pPr>
            <a:endParaRPr lang="en-US" sz="1800" dirty="0" smtClean="0">
              <a:solidFill>
                <a:srgbClr val="150C8E"/>
              </a:solidFill>
            </a:endParaRPr>
          </a:p>
          <a:p>
            <a:pPr>
              <a:buFont typeface="Wingdings" pitchFamily="2" charset="2"/>
              <a:buChar char="Ø"/>
            </a:pPr>
            <a:r>
              <a:rPr lang="en-US" sz="1800" dirty="0" smtClean="0">
                <a:solidFill>
                  <a:srgbClr val="150C8E"/>
                </a:solidFill>
              </a:rPr>
              <a:t>Revelation 3:5 “</a:t>
            </a:r>
            <a:r>
              <a:rPr lang="en-US" sz="1800" i="1" dirty="0" smtClean="0">
                <a:solidFill>
                  <a:srgbClr val="150C8E"/>
                </a:solidFill>
              </a:rPr>
              <a:t>He who overcomes shall be clothed in white garments, and </a:t>
            </a:r>
            <a:r>
              <a:rPr lang="en-US" sz="1800" b="1" i="1" dirty="0" smtClean="0">
                <a:solidFill>
                  <a:srgbClr val="150C8E"/>
                </a:solidFill>
              </a:rPr>
              <a:t>I will not blot out his name from the Book of Life</a:t>
            </a:r>
            <a:r>
              <a:rPr lang="en-US" sz="1800" dirty="0" smtClean="0">
                <a:solidFill>
                  <a:srgbClr val="150C8E"/>
                </a:solidFill>
              </a:rPr>
              <a:t>” </a:t>
            </a:r>
          </a:p>
          <a:p>
            <a:pPr>
              <a:buFont typeface="Wingdings" pitchFamily="2" charset="2"/>
              <a:buChar char="Ø"/>
            </a:pPr>
            <a:endParaRPr lang="en-US" sz="1800" dirty="0" smtClean="0">
              <a:solidFill>
                <a:srgbClr val="150C8E"/>
              </a:solidFill>
            </a:endParaRPr>
          </a:p>
          <a:p>
            <a:pPr>
              <a:buFont typeface="Wingdings" pitchFamily="2" charset="2"/>
              <a:buChar char="Ø"/>
            </a:pPr>
            <a:r>
              <a:rPr lang="en-US" sz="1800" dirty="0" smtClean="0">
                <a:solidFill>
                  <a:srgbClr val="150C8E"/>
                </a:solidFill>
              </a:rPr>
              <a:t>Revelation 3:21 “</a:t>
            </a:r>
            <a:r>
              <a:rPr lang="en-US" sz="1800" b="1" i="1" dirty="0" smtClean="0">
                <a:solidFill>
                  <a:srgbClr val="150C8E"/>
                </a:solidFill>
              </a:rPr>
              <a:t>To him who overcomes I will grant to sit with Me on My throne,</a:t>
            </a:r>
            <a:r>
              <a:rPr lang="en-US" sz="1800" dirty="0" smtClean="0">
                <a:solidFill>
                  <a:srgbClr val="150C8E"/>
                </a:solidFill>
              </a:rPr>
              <a:t>” </a:t>
            </a:r>
            <a:r>
              <a:rPr lang="en-US" sz="1800" dirty="0" err="1" smtClean="0">
                <a:solidFill>
                  <a:srgbClr val="150C8E"/>
                </a:solidFill>
              </a:rPr>
              <a:t>NKJV</a:t>
            </a:r>
            <a:endParaRPr lang="en-US" sz="1800" dirty="0" smtClean="0">
              <a:solidFill>
                <a:srgbClr val="150C8E"/>
              </a:solidFill>
            </a:endParaRPr>
          </a:p>
        </p:txBody>
      </p:sp>
    </p:spTree>
    <p:extLst>
      <p:ext uri="{BB962C8B-B14F-4D97-AF65-F5344CB8AC3E}">
        <p14:creationId xmlns:p14="http://schemas.microsoft.com/office/powerpoint/2010/main" val="10548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500"/>
                                        <p:tgtEl>
                                          <p:spTgt spid="41987">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500"/>
                                        <p:tgtEl>
                                          <p:spTgt spid="41987">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500"/>
                                        <p:tgtEl>
                                          <p:spTgt spid="41987">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987">
                                            <p:txEl>
                                              <p:pRg st="6" end="6"/>
                                            </p:txEl>
                                          </p:spTgt>
                                        </p:tgtEl>
                                        <p:attrNameLst>
                                          <p:attrName>style.visibility</p:attrName>
                                        </p:attrNameLst>
                                      </p:cBhvr>
                                      <p:to>
                                        <p:strVal val="visible"/>
                                      </p:to>
                                    </p:set>
                                    <p:animEffect transition="in" filter="fade">
                                      <p:cBhvr>
                                        <p:cTn id="23" dur="500"/>
                                        <p:tgtEl>
                                          <p:spTgt spid="41987">
                                            <p:txEl>
                                              <p:pRg st="6" end="6"/>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1987">
                                            <p:txEl>
                                              <p:pRg st="8" end="8"/>
                                            </p:txEl>
                                          </p:spTgt>
                                        </p:tgtEl>
                                        <p:attrNameLst>
                                          <p:attrName>style.visibility</p:attrName>
                                        </p:attrNameLst>
                                      </p:cBhvr>
                                      <p:to>
                                        <p:strVal val="visible"/>
                                      </p:to>
                                    </p:set>
                                    <p:animEffect transition="in" filter="fade">
                                      <p:cBhvr>
                                        <p:cTn id="27" dur="500"/>
                                        <p:tgtEl>
                                          <p:spTgt spid="41987">
                                            <p:txEl>
                                              <p:pRg st="8" end="8"/>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1987">
                                            <p:txEl>
                                              <p:pRg st="10" end="10"/>
                                            </p:txEl>
                                          </p:spTgt>
                                        </p:tgtEl>
                                        <p:attrNameLst>
                                          <p:attrName>style.visibility</p:attrName>
                                        </p:attrNameLst>
                                      </p:cBhvr>
                                      <p:to>
                                        <p:strVal val="visible"/>
                                      </p:to>
                                    </p:set>
                                    <p:animEffect transition="in" filter="fade">
                                      <p:cBhvr>
                                        <p:cTn id="31" dur="500"/>
                                        <p:tgtEl>
                                          <p:spTgt spid="4198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Where will YOU spend eternity?</a:t>
            </a:r>
          </a:p>
        </p:txBody>
      </p:sp>
      <p:sp>
        <p:nvSpPr>
          <p:cNvPr id="41987" name="Rectangle 3"/>
          <p:cNvSpPr>
            <a:spLocks noGrp="1" noChangeArrowheads="1"/>
          </p:cNvSpPr>
          <p:nvPr>
            <p:ph type="body" idx="1"/>
          </p:nvPr>
        </p:nvSpPr>
        <p:spPr>
          <a:xfrm>
            <a:off x="457200" y="1628801"/>
            <a:ext cx="8229600" cy="4968552"/>
          </a:xfrm>
        </p:spPr>
        <p:txBody>
          <a:bodyPr>
            <a:normAutofit lnSpcReduction="10000"/>
          </a:bodyPr>
          <a:lstStyle/>
          <a:p>
            <a:pPr eaLnBrk="1" hangingPunct="1">
              <a:buFont typeface="Wingdings" pitchFamily="2" charset="2"/>
              <a:buChar char="Ø"/>
            </a:pPr>
            <a:r>
              <a:rPr lang="en-US" sz="1800" dirty="0" smtClean="0">
                <a:solidFill>
                  <a:srgbClr val="150C8E"/>
                </a:solidFill>
              </a:rPr>
              <a:t>In depth analysis of the book relating to coming </a:t>
            </a:r>
            <a:r>
              <a:rPr lang="en-US" sz="1800" dirty="0" err="1" smtClean="0">
                <a:solidFill>
                  <a:srgbClr val="150C8E"/>
                </a:solidFill>
              </a:rPr>
              <a:t>judgement</a:t>
            </a:r>
            <a:endParaRPr lang="en-US" sz="1800" dirty="0" smtClean="0">
              <a:solidFill>
                <a:srgbClr val="150C8E"/>
              </a:solidFill>
            </a:endParaRPr>
          </a:p>
          <a:p>
            <a:pPr eaLnBrk="1" hangingPunct="1">
              <a:buFont typeface="Wingdings" pitchFamily="2" charset="2"/>
              <a:buChar char="Ø"/>
            </a:pPr>
            <a:endParaRPr lang="en-US" sz="1800" dirty="0" smtClean="0">
              <a:solidFill>
                <a:srgbClr val="150C8E"/>
              </a:solidFill>
            </a:endParaRPr>
          </a:p>
          <a:p>
            <a:pPr eaLnBrk="1" hangingPunct="1">
              <a:buFont typeface="Wingdings" pitchFamily="2" charset="2"/>
              <a:buChar char="Ø"/>
            </a:pPr>
            <a:r>
              <a:rPr lang="en-US" sz="1800" dirty="0" smtClean="0">
                <a:solidFill>
                  <a:srgbClr val="150C8E"/>
                </a:solidFill>
              </a:rPr>
              <a:t>The basis of judgment</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The continuum from the deepest part of the lake of fire to the highest thrones in heaven</a:t>
            </a:r>
            <a:endParaRPr lang="en-US" sz="1800" dirty="0" smtClean="0">
              <a:solidFill>
                <a:srgbClr val="150C8E"/>
              </a:solidFill>
            </a:endParaRPr>
          </a:p>
          <a:p>
            <a:pPr eaLnBrk="1" hangingPunct="1">
              <a:buFont typeface="Wingdings" pitchFamily="2" charset="2"/>
              <a:buChar char="Ø"/>
            </a:pPr>
            <a:endParaRPr lang="en-US" sz="1800" dirty="0" smtClean="0">
              <a:solidFill>
                <a:srgbClr val="150C8E"/>
              </a:solidFill>
            </a:endParaRPr>
          </a:p>
          <a:p>
            <a:pPr eaLnBrk="1" hangingPunct="1">
              <a:buFont typeface="Wingdings" pitchFamily="2" charset="2"/>
              <a:buChar char="Ø"/>
            </a:pPr>
            <a:r>
              <a:rPr lang="en-US" sz="1800" dirty="0" smtClean="0">
                <a:solidFill>
                  <a:srgbClr val="150C8E"/>
                </a:solidFill>
              </a:rPr>
              <a:t>The guidelines that are given as to how to be </a:t>
            </a:r>
            <a:r>
              <a:rPr lang="en-US" sz="1800" dirty="0" err="1" smtClean="0">
                <a:solidFill>
                  <a:srgbClr val="150C8E"/>
                </a:solidFill>
              </a:rPr>
              <a:t>favourably</a:t>
            </a:r>
            <a:r>
              <a:rPr lang="en-US" sz="1800" dirty="0" smtClean="0">
                <a:solidFill>
                  <a:srgbClr val="150C8E"/>
                </a:solidFill>
              </a:rPr>
              <a:t> rated on the Day of Judgment </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Vital reading if you have in any way been constructively challenged by this presentation to seek a close walk with the Almighty Creator</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I regard this document as the most important item I have ever written and I have written thousands of documents</a:t>
            </a:r>
          </a:p>
        </p:txBody>
      </p:sp>
      <p:pic>
        <p:nvPicPr>
          <p:cNvPr id="5" name="Picture 2"/>
          <p:cNvPicPr>
            <a:picLocks noChangeAspect="1" noChangeArrowheads="1"/>
          </p:cNvPicPr>
          <p:nvPr/>
        </p:nvPicPr>
        <p:blipFill>
          <a:blip r:embed="rId3" cstate="print"/>
          <a:srcRect/>
          <a:stretch>
            <a:fillRect/>
          </a:stretch>
        </p:blipFill>
        <p:spPr bwMode="auto">
          <a:xfrm>
            <a:off x="0" y="1412776"/>
            <a:ext cx="9144000" cy="6855371"/>
          </a:xfrm>
          <a:prstGeom prst="rect">
            <a:avLst/>
          </a:prstGeom>
          <a:noFill/>
          <a:ln w="9525">
            <a:noFill/>
            <a:miter lim="800000"/>
            <a:headEnd/>
            <a:tailEnd/>
          </a:ln>
          <a:effectLst/>
        </p:spPr>
      </p:pic>
      <p:sp>
        <p:nvSpPr>
          <p:cNvPr id="6" name="Rectangle 3"/>
          <p:cNvSpPr txBox="1">
            <a:spLocks noChangeArrowheads="1"/>
          </p:cNvSpPr>
          <p:nvPr/>
        </p:nvSpPr>
        <p:spPr>
          <a:xfrm>
            <a:off x="611560" y="764704"/>
            <a:ext cx="4258816" cy="504056"/>
          </a:xfrm>
          <a:prstGeom prst="rect">
            <a:avLst/>
          </a:prstGeom>
        </p:spPr>
        <p:txBody>
          <a:bodyPr vert="horz" lIns="91411" tIns="45705" rIns="91411" bIns="45705" rtlCol="0">
            <a:normAutofit fontScale="85000" lnSpcReduction="10000"/>
          </a:bodyPr>
          <a:lstStyle/>
          <a:p>
            <a:pPr marL="342790" marR="0" lvl="0" indent="-342790" defTabSz="914107" rtl="0" eaLnBrk="1" fontAlgn="auto" latinLnBrk="0" hangingPunct="1">
              <a:lnSpc>
                <a:spcPct val="100000"/>
              </a:lnSpc>
              <a:spcBef>
                <a:spcPct val="20000"/>
              </a:spcBef>
              <a:spcAft>
                <a:spcPts val="0"/>
              </a:spcAft>
              <a:buClrTx/>
              <a:buSzTx/>
              <a:buFont typeface="Arial" pitchFamily="34" charset="0"/>
              <a:buNone/>
              <a:tabLst/>
              <a:defRPr/>
            </a:pPr>
            <a:r>
              <a:rPr kumimoji="0" lang="en-ZA" sz="1800" b="1" i="0" u="none" strike="noStrike" kern="1200" cap="none" spc="0" normalizeH="0" baseline="0" noProof="0" dirty="0" smtClean="0">
                <a:ln>
                  <a:noFill/>
                </a:ln>
                <a:solidFill>
                  <a:srgbClr val="0066FF"/>
                </a:solidFill>
                <a:effectLst/>
                <a:uLnTx/>
                <a:uFillTx/>
                <a:latin typeface="+mn-lt"/>
                <a:ea typeface="+mn-ea"/>
                <a:cs typeface="+mn-cs"/>
              </a:rPr>
              <a:t>On the CD with this DVD set or www.ETIMin.org</a:t>
            </a:r>
          </a:p>
        </p:txBody>
      </p:sp>
      <p:pic>
        <p:nvPicPr>
          <p:cNvPr id="7" name="Picture 2"/>
          <p:cNvPicPr>
            <a:picLocks noChangeAspect="1" noChangeArrowheads="1"/>
          </p:cNvPicPr>
          <p:nvPr/>
        </p:nvPicPr>
        <p:blipFill>
          <a:blip r:embed="rId4" cstate="print"/>
          <a:srcRect/>
          <a:stretch>
            <a:fillRect/>
          </a:stretch>
        </p:blipFill>
        <p:spPr bwMode="auto">
          <a:xfrm>
            <a:off x="8676456" y="0"/>
            <a:ext cx="467544" cy="8325544"/>
          </a:xfrm>
          <a:prstGeom prst="rect">
            <a:avLst/>
          </a:prstGeom>
          <a:noFill/>
          <a:ln w="9525">
            <a:noFill/>
            <a:miter lim="800000"/>
            <a:headEnd/>
            <a:tailEnd/>
          </a:ln>
          <a:effectLst/>
        </p:spPr>
      </p:pic>
      <p:pic>
        <p:nvPicPr>
          <p:cNvPr id="4" name="Picture 2"/>
          <p:cNvPicPr>
            <a:picLocks noChangeAspect="1" noChangeArrowheads="1"/>
          </p:cNvPicPr>
          <p:nvPr/>
        </p:nvPicPr>
        <p:blipFill>
          <a:blip r:embed="rId5" cstate="print"/>
          <a:srcRect/>
          <a:stretch>
            <a:fillRect/>
          </a:stretch>
        </p:blipFill>
        <p:spPr bwMode="auto">
          <a:xfrm>
            <a:off x="0" y="0"/>
            <a:ext cx="467544" cy="8253536"/>
          </a:xfrm>
          <a:prstGeom prst="rect">
            <a:avLst/>
          </a:prstGeom>
          <a:noFill/>
          <a:ln w="9525">
            <a:noFill/>
            <a:miter lim="800000"/>
            <a:headEnd/>
            <a:tailEnd/>
          </a:ln>
          <a:effectLst/>
        </p:spPr>
      </p:pic>
    </p:spTree>
    <p:extLst>
      <p:ext uri="{BB962C8B-B14F-4D97-AF65-F5344CB8AC3E}">
        <p14:creationId xmlns:p14="http://schemas.microsoft.com/office/powerpoint/2010/main" val="372725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3"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500"/>
                            </p:stCondLst>
                            <p:childTnLst>
                              <p:par>
                                <p:cTn id="18" presetID="10" presetClass="exit" presetSubtype="0" fill="hold" nodeType="after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41987">
                                            <p:txEl>
                                              <p:pRg st="0" end="0"/>
                                            </p:txEl>
                                          </p:spTgt>
                                        </p:tgtEl>
                                        <p:attrNameLst>
                                          <p:attrName>style.visibility</p:attrName>
                                        </p:attrNameLst>
                                      </p:cBhvr>
                                      <p:to>
                                        <p:strVal val="visible"/>
                                      </p:to>
                                    </p:set>
                                    <p:animEffect transition="in" filter="fade">
                                      <p:cBhvr>
                                        <p:cTn id="24" dur="500"/>
                                        <p:tgtEl>
                                          <p:spTgt spid="41987">
                                            <p:txEl>
                                              <p:pRg st="0" end="0"/>
                                            </p:txEl>
                                          </p:spTgt>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41987">
                                            <p:txEl>
                                              <p:pRg st="2" end="2"/>
                                            </p:txEl>
                                          </p:spTgt>
                                        </p:tgtEl>
                                        <p:attrNameLst>
                                          <p:attrName>style.visibility</p:attrName>
                                        </p:attrNameLst>
                                      </p:cBhvr>
                                      <p:to>
                                        <p:strVal val="visible"/>
                                      </p:to>
                                    </p:set>
                                    <p:animEffect transition="in" filter="fade">
                                      <p:cBhvr>
                                        <p:cTn id="28" dur="500"/>
                                        <p:tgtEl>
                                          <p:spTgt spid="41987">
                                            <p:txEl>
                                              <p:pRg st="2" end="2"/>
                                            </p:txEl>
                                          </p:spTgt>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41987">
                                            <p:txEl>
                                              <p:pRg st="4" end="4"/>
                                            </p:txEl>
                                          </p:spTgt>
                                        </p:tgtEl>
                                        <p:attrNameLst>
                                          <p:attrName>style.visibility</p:attrName>
                                        </p:attrNameLst>
                                      </p:cBhvr>
                                      <p:to>
                                        <p:strVal val="visible"/>
                                      </p:to>
                                    </p:set>
                                    <p:animEffect transition="in" filter="fade">
                                      <p:cBhvr>
                                        <p:cTn id="32" dur="500"/>
                                        <p:tgtEl>
                                          <p:spTgt spid="41987">
                                            <p:txEl>
                                              <p:pRg st="4" end="4"/>
                                            </p:txEl>
                                          </p:spTgt>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41987">
                                            <p:txEl>
                                              <p:pRg st="6" end="6"/>
                                            </p:txEl>
                                          </p:spTgt>
                                        </p:tgtEl>
                                        <p:attrNameLst>
                                          <p:attrName>style.visibility</p:attrName>
                                        </p:attrNameLst>
                                      </p:cBhvr>
                                      <p:to>
                                        <p:strVal val="visible"/>
                                      </p:to>
                                    </p:set>
                                    <p:animEffect transition="in" filter="fade">
                                      <p:cBhvr>
                                        <p:cTn id="36" dur="500"/>
                                        <p:tgtEl>
                                          <p:spTgt spid="41987">
                                            <p:txEl>
                                              <p:pRg st="6" end="6"/>
                                            </p:txEl>
                                          </p:spTgt>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41987">
                                            <p:txEl>
                                              <p:pRg st="8" end="8"/>
                                            </p:txEl>
                                          </p:spTgt>
                                        </p:tgtEl>
                                        <p:attrNameLst>
                                          <p:attrName>style.visibility</p:attrName>
                                        </p:attrNameLst>
                                      </p:cBhvr>
                                      <p:to>
                                        <p:strVal val="visible"/>
                                      </p:to>
                                    </p:set>
                                    <p:animEffect transition="in" filter="fade">
                                      <p:cBhvr>
                                        <p:cTn id="40" dur="500"/>
                                        <p:tgtEl>
                                          <p:spTgt spid="41987">
                                            <p:txEl>
                                              <p:pRg st="8" end="8"/>
                                            </p:txEl>
                                          </p:spTgt>
                                        </p:tgtEl>
                                      </p:cBhvr>
                                    </p:animEffect>
                                  </p:childTnLst>
                                </p:cTn>
                              </p:par>
                            </p:childTnLst>
                          </p:cTn>
                        </p:par>
                        <p:par>
                          <p:cTn id="41" fill="hold">
                            <p:stCondLst>
                              <p:cond delay="4500"/>
                            </p:stCondLst>
                            <p:childTnLst>
                              <p:par>
                                <p:cTn id="42" presetID="10" presetClass="entr" presetSubtype="0" fill="hold" nodeType="afterEffect">
                                  <p:stCondLst>
                                    <p:cond delay="0"/>
                                  </p:stCondLst>
                                  <p:childTnLst>
                                    <p:set>
                                      <p:cBhvr>
                                        <p:cTn id="43" dur="1" fill="hold">
                                          <p:stCondLst>
                                            <p:cond delay="0"/>
                                          </p:stCondLst>
                                        </p:cTn>
                                        <p:tgtEl>
                                          <p:spTgt spid="41987">
                                            <p:txEl>
                                              <p:pRg st="10" end="10"/>
                                            </p:txEl>
                                          </p:spTgt>
                                        </p:tgtEl>
                                        <p:attrNameLst>
                                          <p:attrName>style.visibility</p:attrName>
                                        </p:attrNameLst>
                                      </p:cBhvr>
                                      <p:to>
                                        <p:strVal val="visible"/>
                                      </p:to>
                                    </p:set>
                                    <p:animEffect transition="in" filter="fade">
                                      <p:cBhvr>
                                        <p:cTn id="44" dur="500"/>
                                        <p:tgtEl>
                                          <p:spTgt spid="41987">
                                            <p:txEl>
                                              <p:pRg st="10" end="10"/>
                                            </p:txEl>
                                          </p:spTgt>
                                        </p:tgtEl>
                                      </p:cBhvr>
                                    </p:animEffect>
                                  </p:childTnLst>
                                </p:cTn>
                              </p:par>
                            </p:childTnLst>
                          </p:cTn>
                        </p:par>
                        <p:par>
                          <p:cTn id="45" fill="hold">
                            <p:stCondLst>
                              <p:cond delay="5000"/>
                            </p:stCondLst>
                            <p:childTnLst>
                              <p:par>
                                <p:cTn id="46" presetID="10" presetClass="entr" presetSubtype="0"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par>
                          <p:cTn id="49" fill="hold">
                            <p:stCondLst>
                              <p:cond delay="5500"/>
                            </p:stCondLst>
                            <p:childTnLst>
                              <p:par>
                                <p:cTn id="50" presetID="10"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p:cNvPicPr>
            <a:picLocks noChangeAspect="1" noChangeArrowheads="1"/>
          </p:cNvPicPr>
          <p:nvPr/>
        </p:nvPicPr>
        <p:blipFill>
          <a:blip r:embed="rId3" cstate="print"/>
          <a:srcRect/>
          <a:stretch>
            <a:fillRect/>
          </a:stretch>
        </p:blipFill>
        <p:spPr bwMode="auto">
          <a:xfrm>
            <a:off x="5868144" y="6175027"/>
            <a:ext cx="2232248" cy="585788"/>
          </a:xfrm>
          <a:prstGeom prst="rect">
            <a:avLst/>
          </a:prstGeom>
          <a:noFill/>
          <a:ln w="9525">
            <a:noFill/>
            <a:miter lim="800000"/>
            <a:headEnd/>
            <a:tailEnd/>
          </a:ln>
          <a:effectLst/>
        </p:spPr>
      </p:pic>
      <p:cxnSp>
        <p:nvCxnSpPr>
          <p:cNvPr id="7" name="Straight Connector 6"/>
          <p:cNvCxnSpPr/>
          <p:nvPr/>
        </p:nvCxnSpPr>
        <p:spPr>
          <a:xfrm rot="5400000" flipH="1">
            <a:off x="5893265" y="5221515"/>
            <a:ext cx="48069" cy="298265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1986" name="Rectangle 2"/>
          <p:cNvSpPr>
            <a:spLocks noGrp="1" noChangeArrowheads="1"/>
          </p:cNvSpPr>
          <p:nvPr>
            <p:ph type="title"/>
          </p:nvPr>
        </p:nvSpPr>
        <p:spPr>
          <a:xfrm>
            <a:off x="457200" y="274638"/>
            <a:ext cx="6347048" cy="1143000"/>
          </a:xfrm>
        </p:spPr>
        <p:txBody>
          <a:bodyPr anchor="t" anchorCtr="0">
            <a:normAutofit/>
          </a:bodyPr>
          <a:lstStyle/>
          <a:p>
            <a:pPr algn="l"/>
            <a:r>
              <a:rPr lang="en-ZA" sz="2400" b="1" dirty="0" smtClean="0">
                <a:solidFill>
                  <a:schemeClr val="tx2"/>
                </a:solidFill>
              </a:rPr>
              <a:t>Where did the water come from and where did it go?</a:t>
            </a:r>
            <a:endParaRPr lang="en-ZA" sz="2400" b="1" dirty="0" smtClean="0">
              <a:solidFill>
                <a:srgbClr val="002060"/>
              </a:solidFill>
            </a:endParaRPr>
          </a:p>
        </p:txBody>
      </p:sp>
      <p:pic>
        <p:nvPicPr>
          <p:cNvPr id="19459" name="Picture 3"/>
          <p:cNvPicPr>
            <a:picLocks noChangeAspect="1" noChangeArrowheads="1"/>
          </p:cNvPicPr>
          <p:nvPr/>
        </p:nvPicPr>
        <p:blipFill>
          <a:blip r:embed="rId4" cstate="print"/>
          <a:srcRect/>
          <a:stretch>
            <a:fillRect/>
          </a:stretch>
        </p:blipFill>
        <p:spPr bwMode="auto">
          <a:xfrm>
            <a:off x="7501162" y="4365104"/>
            <a:ext cx="1642837" cy="2492896"/>
          </a:xfrm>
          <a:prstGeom prst="rect">
            <a:avLst/>
          </a:prstGeom>
          <a:noFill/>
          <a:ln w="9525">
            <a:noFill/>
            <a:miter lim="800000"/>
            <a:headEnd/>
            <a:tailEnd/>
          </a:ln>
          <a:effectLst/>
        </p:spPr>
      </p:pic>
      <p:pic>
        <p:nvPicPr>
          <p:cNvPr id="19460" name="Picture 4"/>
          <p:cNvPicPr>
            <a:picLocks noChangeAspect="1" noChangeArrowheads="1"/>
          </p:cNvPicPr>
          <p:nvPr/>
        </p:nvPicPr>
        <p:blipFill>
          <a:blip r:embed="rId5" cstate="print"/>
          <a:srcRect/>
          <a:stretch>
            <a:fillRect/>
          </a:stretch>
        </p:blipFill>
        <p:spPr bwMode="auto">
          <a:xfrm>
            <a:off x="6281747" y="5805265"/>
            <a:ext cx="1202665" cy="792087"/>
          </a:xfrm>
          <a:prstGeom prst="rect">
            <a:avLst/>
          </a:prstGeom>
          <a:noFill/>
          <a:ln w="9525">
            <a:noFill/>
            <a:miter lim="800000"/>
            <a:headEnd/>
            <a:tailEnd/>
          </a:ln>
          <a:effectLst/>
        </p:spPr>
      </p:pic>
      <p:pic>
        <p:nvPicPr>
          <p:cNvPr id="11" name="Picture 2"/>
          <p:cNvPicPr>
            <a:picLocks noChangeAspect="1" noChangeArrowheads="1"/>
          </p:cNvPicPr>
          <p:nvPr/>
        </p:nvPicPr>
        <p:blipFill>
          <a:blip r:embed="rId6" cstate="print"/>
          <a:srcRect/>
          <a:stretch>
            <a:fillRect/>
          </a:stretch>
        </p:blipFill>
        <p:spPr bwMode="auto">
          <a:xfrm>
            <a:off x="0" y="1412775"/>
            <a:ext cx="2601889" cy="1951417"/>
          </a:xfrm>
          <a:prstGeom prst="rect">
            <a:avLst/>
          </a:prstGeom>
          <a:noFill/>
          <a:ln w="9525">
            <a:noFill/>
            <a:miter lim="800000"/>
            <a:headEnd/>
            <a:tailEnd/>
          </a:ln>
          <a:effectLst/>
        </p:spPr>
      </p:pic>
      <p:pic>
        <p:nvPicPr>
          <p:cNvPr id="12" name="Picture 2"/>
          <p:cNvPicPr>
            <a:picLocks noChangeAspect="1" noChangeArrowheads="1"/>
          </p:cNvPicPr>
          <p:nvPr/>
        </p:nvPicPr>
        <p:blipFill>
          <a:blip r:embed="rId7" cstate="print"/>
          <a:srcRect/>
          <a:stretch>
            <a:fillRect/>
          </a:stretch>
        </p:blipFill>
        <p:spPr bwMode="auto">
          <a:xfrm>
            <a:off x="0" y="5077983"/>
            <a:ext cx="2950117" cy="1780017"/>
          </a:xfrm>
          <a:prstGeom prst="rect">
            <a:avLst/>
          </a:prstGeom>
          <a:noFill/>
          <a:ln w="9525">
            <a:noFill/>
            <a:miter lim="800000"/>
            <a:headEnd/>
            <a:tailEnd/>
          </a:ln>
          <a:effectLst/>
        </p:spPr>
      </p:pic>
      <p:pic>
        <p:nvPicPr>
          <p:cNvPr id="13" name="Picture 2"/>
          <p:cNvPicPr>
            <a:picLocks noChangeAspect="1" noChangeArrowheads="1"/>
          </p:cNvPicPr>
          <p:nvPr/>
        </p:nvPicPr>
        <p:blipFill>
          <a:blip r:embed="rId8" cstate="print"/>
          <a:srcRect/>
          <a:stretch>
            <a:fillRect/>
          </a:stretch>
        </p:blipFill>
        <p:spPr bwMode="auto">
          <a:xfrm>
            <a:off x="3630" y="3364193"/>
            <a:ext cx="2304256" cy="1713790"/>
          </a:xfrm>
          <a:prstGeom prst="rect">
            <a:avLst/>
          </a:prstGeom>
          <a:noFill/>
          <a:ln w="9525">
            <a:noFill/>
            <a:miter lim="800000"/>
            <a:headEnd/>
            <a:tailEnd/>
          </a:ln>
          <a:effectLst/>
        </p:spPr>
      </p:pic>
      <p:pic>
        <p:nvPicPr>
          <p:cNvPr id="14" name="Picture 3"/>
          <p:cNvPicPr>
            <a:picLocks noChangeAspect="1" noChangeArrowheads="1"/>
          </p:cNvPicPr>
          <p:nvPr/>
        </p:nvPicPr>
        <p:blipFill>
          <a:blip r:embed="rId9" cstate="print"/>
          <a:srcRect/>
          <a:stretch>
            <a:fillRect/>
          </a:stretch>
        </p:blipFill>
        <p:spPr bwMode="auto">
          <a:xfrm>
            <a:off x="2307886" y="3364193"/>
            <a:ext cx="2378001" cy="1713790"/>
          </a:xfrm>
          <a:prstGeom prst="rect">
            <a:avLst/>
          </a:prstGeom>
          <a:noFill/>
          <a:ln w="9525">
            <a:noFill/>
            <a:miter lim="800000"/>
            <a:headEnd/>
            <a:tailEnd/>
          </a:ln>
          <a:effec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540" y="1412774"/>
            <a:ext cx="3667127" cy="108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11" cstate="print"/>
          <a:srcRect/>
          <a:stretch>
            <a:fillRect/>
          </a:stretch>
        </p:blipFill>
        <p:spPr bwMode="auto">
          <a:xfrm>
            <a:off x="5953482" y="1412776"/>
            <a:ext cx="3100844" cy="2808312"/>
          </a:xfrm>
          <a:prstGeom prst="rect">
            <a:avLst/>
          </a:prstGeom>
          <a:noFill/>
          <a:ln w="9525">
            <a:noFill/>
            <a:miter lim="800000"/>
            <a:headEnd/>
            <a:tailEnd/>
          </a:ln>
          <a:effectLst/>
        </p:spPr>
      </p:pic>
      <p:pic>
        <p:nvPicPr>
          <p:cNvPr id="16" name="Picture 2"/>
          <p:cNvPicPr>
            <a:picLocks noChangeAspect="1" noChangeArrowheads="1"/>
          </p:cNvPicPr>
          <p:nvPr/>
        </p:nvPicPr>
        <p:blipFill>
          <a:blip r:embed="rId12" cstate="print"/>
          <a:srcRect/>
          <a:stretch>
            <a:fillRect/>
          </a:stretch>
        </p:blipFill>
        <p:spPr bwMode="auto">
          <a:xfrm>
            <a:off x="2601888" y="2492896"/>
            <a:ext cx="3351593" cy="871297"/>
          </a:xfrm>
          <a:prstGeom prst="rect">
            <a:avLst/>
          </a:prstGeom>
          <a:noFill/>
          <a:ln w="9525">
            <a:noFill/>
            <a:miter lim="800000"/>
            <a:headEnd/>
            <a:tailEnd/>
          </a:ln>
        </p:spPr>
      </p:pic>
      <p:pic>
        <p:nvPicPr>
          <p:cNvPr id="17" name="Picture 3"/>
          <p:cNvPicPr>
            <a:picLocks noChangeAspect="1" noChangeArrowheads="1"/>
          </p:cNvPicPr>
          <p:nvPr/>
        </p:nvPicPr>
        <p:blipFill>
          <a:blip r:embed="rId13" cstate="print"/>
          <a:srcRect/>
          <a:stretch>
            <a:fillRect/>
          </a:stretch>
        </p:blipFill>
        <p:spPr bwMode="auto">
          <a:xfrm>
            <a:off x="4677494" y="3364193"/>
            <a:ext cx="1604253" cy="1713790"/>
          </a:xfrm>
          <a:prstGeom prst="rect">
            <a:avLst/>
          </a:prstGeom>
          <a:noFill/>
          <a:ln w="9525">
            <a:noFill/>
            <a:miter lim="800000"/>
            <a:headEnd/>
            <a:tailEnd/>
          </a:ln>
          <a:effectLst/>
        </p:spPr>
      </p:pic>
      <p:pic>
        <p:nvPicPr>
          <p:cNvPr id="18" name="Picture 2"/>
          <p:cNvPicPr>
            <a:picLocks noChangeAspect="1" noChangeArrowheads="1"/>
          </p:cNvPicPr>
          <p:nvPr/>
        </p:nvPicPr>
        <p:blipFill>
          <a:blip r:embed="rId14" cstate="print"/>
          <a:srcRect/>
          <a:stretch>
            <a:fillRect/>
          </a:stretch>
        </p:blipFill>
        <p:spPr bwMode="auto">
          <a:xfrm>
            <a:off x="6281747" y="4092191"/>
            <a:ext cx="1222157" cy="985792"/>
          </a:xfrm>
          <a:prstGeom prst="rect">
            <a:avLst/>
          </a:prstGeom>
          <a:noFill/>
          <a:ln w="9525">
            <a:noFill/>
            <a:miter lim="800000"/>
            <a:headEnd/>
            <a:tailEnd/>
          </a:ln>
          <a:effectLst/>
        </p:spPr>
      </p:pic>
      <p:pic>
        <p:nvPicPr>
          <p:cNvPr id="19" name="Picture 2"/>
          <p:cNvPicPr>
            <a:picLocks noChangeAspect="1" noChangeArrowheads="1"/>
          </p:cNvPicPr>
          <p:nvPr/>
        </p:nvPicPr>
        <p:blipFill>
          <a:blip r:embed="rId15" cstate="print"/>
          <a:srcRect/>
          <a:stretch>
            <a:fillRect/>
          </a:stretch>
        </p:blipFill>
        <p:spPr bwMode="auto">
          <a:xfrm>
            <a:off x="2950117" y="5077984"/>
            <a:ext cx="2774011" cy="1833614"/>
          </a:xfrm>
          <a:prstGeom prst="rect">
            <a:avLst/>
          </a:prstGeom>
          <a:noFill/>
          <a:ln w="9525">
            <a:noFill/>
            <a:miter lim="800000"/>
            <a:headEnd/>
            <a:tailEnd/>
          </a:ln>
          <a:effectLst/>
        </p:spPr>
      </p:pic>
    </p:spTree>
    <p:extLst>
      <p:ext uri="{BB962C8B-B14F-4D97-AF65-F5344CB8AC3E}">
        <p14:creationId xmlns:p14="http://schemas.microsoft.com/office/powerpoint/2010/main" val="271261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23528" y="332656"/>
            <a:ext cx="6696744" cy="1143000"/>
          </a:xfrm>
        </p:spPr>
        <p:txBody>
          <a:bodyPr anchor="t" anchorCtr="0">
            <a:normAutofit/>
          </a:bodyPr>
          <a:lstStyle/>
          <a:p>
            <a:pPr algn="l"/>
            <a:r>
              <a:rPr lang="en-ZA" sz="2400" b="1" dirty="0" smtClean="0">
                <a:solidFill>
                  <a:schemeClr val="tx2"/>
                </a:solidFill>
              </a:rPr>
              <a:t>Dirty snowball in space</a:t>
            </a:r>
            <a:endParaRPr lang="en-ZA" sz="2400" b="1" dirty="0" smtClean="0">
              <a:solidFill>
                <a:srgbClr val="002060"/>
              </a:solidFill>
            </a:endParaRPr>
          </a:p>
        </p:txBody>
      </p:sp>
      <p:pic>
        <p:nvPicPr>
          <p:cNvPr id="2" name="Picture 2"/>
          <p:cNvPicPr>
            <a:picLocks noChangeAspect="1" noChangeArrowheads="1"/>
          </p:cNvPicPr>
          <p:nvPr/>
        </p:nvPicPr>
        <p:blipFill>
          <a:blip r:embed="rId3" cstate="print"/>
          <a:srcRect/>
          <a:stretch>
            <a:fillRect/>
          </a:stretch>
        </p:blipFill>
        <p:spPr bwMode="auto">
          <a:xfrm>
            <a:off x="1043608" y="1340768"/>
            <a:ext cx="7268053" cy="5739751"/>
          </a:xfrm>
          <a:prstGeom prst="rect">
            <a:avLst/>
          </a:prstGeom>
          <a:noFill/>
          <a:ln w="9525">
            <a:noFill/>
            <a:miter lim="800000"/>
            <a:headEnd/>
            <a:tailEnd/>
          </a:ln>
        </p:spPr>
      </p:pic>
    </p:spTree>
    <p:extLst>
      <p:ext uri="{BB962C8B-B14F-4D97-AF65-F5344CB8AC3E}">
        <p14:creationId xmlns:p14="http://schemas.microsoft.com/office/powerpoint/2010/main" val="1956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796136" y="1844824"/>
            <a:ext cx="3144788" cy="2423506"/>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5436096" y="1628800"/>
            <a:ext cx="3533775" cy="3200400"/>
          </a:xfrm>
          <a:prstGeom prst="rect">
            <a:avLst/>
          </a:prstGeom>
          <a:noFill/>
          <a:ln w="9525">
            <a:noFill/>
            <a:miter lim="800000"/>
            <a:headEnd/>
            <a:tailEnd/>
          </a:ln>
          <a:effectLst/>
        </p:spPr>
      </p:pic>
      <p:sp>
        <p:nvSpPr>
          <p:cNvPr id="41986" name="Rectangle 2"/>
          <p:cNvSpPr>
            <a:spLocks noGrp="1" noChangeArrowheads="1"/>
          </p:cNvSpPr>
          <p:nvPr>
            <p:ph type="title"/>
          </p:nvPr>
        </p:nvSpPr>
        <p:spPr/>
        <p:txBody>
          <a:bodyPr anchor="t" anchorCtr="0">
            <a:normAutofit/>
          </a:bodyPr>
          <a:lstStyle/>
          <a:p>
            <a:pPr algn="l"/>
            <a:r>
              <a:rPr lang="en-ZA" sz="2400" b="1" dirty="0" smtClean="0">
                <a:solidFill>
                  <a:schemeClr val="tx2"/>
                </a:solidFill>
              </a:rPr>
              <a:t>The source of water</a:t>
            </a:r>
            <a:br>
              <a:rPr lang="en-ZA" sz="2400" b="1" dirty="0" smtClean="0">
                <a:solidFill>
                  <a:schemeClr val="tx2"/>
                </a:solidFill>
              </a:rPr>
            </a:br>
            <a:r>
              <a:rPr lang="en-ZA" sz="2400" b="1" dirty="0" smtClean="0">
                <a:solidFill>
                  <a:schemeClr val="tx2"/>
                </a:solidFill>
              </a:rPr>
              <a:t>A massive ice block striking the earth</a:t>
            </a:r>
            <a:endParaRPr lang="en-ZA" sz="2400" b="1" dirty="0" smtClean="0">
              <a:solidFill>
                <a:srgbClr val="002060"/>
              </a:solidFill>
            </a:endParaRPr>
          </a:p>
        </p:txBody>
      </p:sp>
      <p:sp>
        <p:nvSpPr>
          <p:cNvPr id="41987" name="Rectangle 3"/>
          <p:cNvSpPr>
            <a:spLocks noGrp="1" noChangeArrowheads="1"/>
          </p:cNvSpPr>
          <p:nvPr>
            <p:ph type="body" idx="1"/>
          </p:nvPr>
        </p:nvSpPr>
        <p:spPr>
          <a:xfrm>
            <a:off x="251520" y="1412776"/>
            <a:ext cx="8892480" cy="5256584"/>
          </a:xfrm>
        </p:spPr>
        <p:txBody>
          <a:bodyPr>
            <a:noAutofit/>
          </a:bodyPr>
          <a:lstStyle/>
          <a:p>
            <a:pPr>
              <a:buFont typeface="Wingdings" pitchFamily="2" charset="2"/>
              <a:buChar char="Ø"/>
            </a:pPr>
            <a:r>
              <a:rPr lang="en-ZA" sz="1700" dirty="0" smtClean="0">
                <a:solidFill>
                  <a:srgbClr val="002060"/>
                </a:solidFill>
              </a:rPr>
              <a:t>An ice object from space or ice objects</a:t>
            </a:r>
          </a:p>
          <a:p>
            <a:pPr>
              <a:buFont typeface="Wingdings" pitchFamily="2" charset="2"/>
              <a:buChar char="Ø"/>
            </a:pPr>
            <a:endParaRPr lang="en-ZA" sz="1700" dirty="0">
              <a:solidFill>
                <a:srgbClr val="002060"/>
              </a:solidFill>
            </a:endParaRPr>
          </a:p>
          <a:p>
            <a:pPr>
              <a:buFont typeface="Wingdings" pitchFamily="2" charset="2"/>
              <a:buChar char="Ø"/>
            </a:pPr>
            <a:r>
              <a:rPr lang="en-ZA" sz="1700" dirty="0" smtClean="0">
                <a:solidFill>
                  <a:srgbClr val="002060"/>
                </a:solidFill>
              </a:rPr>
              <a:t>Strike the earth and either melt as they pass</a:t>
            </a:r>
          </a:p>
          <a:p>
            <a:pPr marL="0" indent="0">
              <a:buNone/>
            </a:pPr>
            <a:r>
              <a:rPr lang="en-ZA" sz="1700" dirty="0">
                <a:solidFill>
                  <a:srgbClr val="002060"/>
                </a:solidFill>
              </a:rPr>
              <a:t> </a:t>
            </a:r>
            <a:r>
              <a:rPr lang="en-ZA" sz="1700" dirty="0" smtClean="0">
                <a:solidFill>
                  <a:srgbClr val="002060"/>
                </a:solidFill>
              </a:rPr>
              <a:t>    through the atmosphere</a:t>
            </a:r>
            <a:endParaRPr lang="en-ZA" sz="1700" dirty="0">
              <a:solidFill>
                <a:srgbClr val="002060"/>
              </a:solidFill>
            </a:endParaRPr>
          </a:p>
          <a:p>
            <a:pPr>
              <a:buFont typeface="Wingdings" pitchFamily="2" charset="2"/>
              <a:buChar char="Ø"/>
            </a:pPr>
            <a:endParaRPr lang="en-ZA" sz="1700" dirty="0" smtClean="0">
              <a:solidFill>
                <a:srgbClr val="002060"/>
              </a:solidFill>
            </a:endParaRPr>
          </a:p>
          <a:p>
            <a:pPr>
              <a:buFont typeface="Wingdings" pitchFamily="2" charset="2"/>
              <a:buChar char="Ø"/>
            </a:pPr>
            <a:r>
              <a:rPr lang="en-ZA" sz="1700" dirty="0" smtClean="0">
                <a:solidFill>
                  <a:srgbClr val="002060"/>
                </a:solidFill>
              </a:rPr>
              <a:t>Or hit the surface and disintegrate and</a:t>
            </a:r>
          </a:p>
          <a:p>
            <a:pPr marL="0" indent="0">
              <a:buNone/>
            </a:pPr>
            <a:r>
              <a:rPr lang="en-ZA" sz="1700" dirty="0" smtClean="0">
                <a:solidFill>
                  <a:srgbClr val="002060"/>
                </a:solidFill>
              </a:rPr>
              <a:t>     melt on impact</a:t>
            </a:r>
            <a:endParaRPr lang="en-ZA" sz="1700" dirty="0">
              <a:solidFill>
                <a:srgbClr val="002060"/>
              </a:solidFill>
            </a:endParaRPr>
          </a:p>
          <a:p>
            <a:pPr>
              <a:buFont typeface="Wingdings" pitchFamily="2" charset="2"/>
              <a:buChar char="Ø"/>
            </a:pPr>
            <a:endParaRPr lang="en-ZA" sz="1700" dirty="0" smtClean="0">
              <a:solidFill>
                <a:srgbClr val="002060"/>
              </a:solidFill>
            </a:endParaRPr>
          </a:p>
          <a:p>
            <a:pPr marL="0" indent="0">
              <a:buNone/>
            </a:pPr>
            <a:endParaRPr lang="en-ZA" sz="1700" dirty="0" smtClean="0">
              <a:solidFill>
                <a:srgbClr val="002060"/>
              </a:solidFill>
            </a:endParaRPr>
          </a:p>
          <a:p>
            <a:pPr marL="0" indent="0">
              <a:buNone/>
            </a:pPr>
            <a:endParaRPr lang="en-ZA" sz="1700" dirty="0">
              <a:solidFill>
                <a:srgbClr val="002060"/>
              </a:solidFill>
            </a:endParaRPr>
          </a:p>
          <a:p>
            <a:pPr marL="0" indent="0">
              <a:buNone/>
            </a:pPr>
            <a:endParaRPr lang="en-ZA" sz="1700" dirty="0" smtClean="0">
              <a:solidFill>
                <a:srgbClr val="002060"/>
              </a:solidFill>
            </a:endParaRPr>
          </a:p>
          <a:p>
            <a:pPr>
              <a:buNone/>
            </a:pPr>
            <a:endParaRPr lang="en-ZA" sz="1700" dirty="0" smtClean="0">
              <a:solidFill>
                <a:srgbClr val="002060"/>
              </a:solidFill>
            </a:endParaRPr>
          </a:p>
          <a:p>
            <a:pPr>
              <a:buNone/>
            </a:pPr>
            <a:endParaRPr lang="en-ZA" sz="1700" dirty="0" smtClean="0">
              <a:solidFill>
                <a:srgbClr val="002060"/>
              </a:solidFill>
            </a:endParaRPr>
          </a:p>
          <a:p>
            <a:pPr>
              <a:buNone/>
            </a:pPr>
            <a:endParaRPr lang="en-ZA" sz="1700" dirty="0" smtClean="0">
              <a:solidFill>
                <a:srgbClr val="002060"/>
              </a:solidFill>
            </a:endParaRPr>
          </a:p>
          <a:p>
            <a:pPr>
              <a:buNone/>
            </a:pPr>
            <a:endParaRPr lang="en-ZA" sz="1700" dirty="0" smtClean="0">
              <a:solidFill>
                <a:srgbClr val="002060"/>
              </a:solidFill>
            </a:endParaRPr>
          </a:p>
        </p:txBody>
      </p:sp>
    </p:spTree>
    <p:extLst>
      <p:ext uri="{BB962C8B-B14F-4D97-AF65-F5344CB8AC3E}">
        <p14:creationId xmlns:p14="http://schemas.microsoft.com/office/powerpoint/2010/main" val="314254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par>
                          <p:cTn id="8" fill="hold">
                            <p:stCondLst>
                              <p:cond delay="1000"/>
                            </p:stCondLst>
                            <p:childTnLst>
                              <p:par>
                                <p:cTn id="9" presetID="2" presetClass="entr" presetSubtype="12"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additive="base">
                                        <p:cTn id="11" dur="1000" fill="hold"/>
                                        <p:tgtEl>
                                          <p:spTgt spid="1027"/>
                                        </p:tgtEl>
                                        <p:attrNameLst>
                                          <p:attrName>ppt_x</p:attrName>
                                        </p:attrNameLst>
                                      </p:cBhvr>
                                      <p:tavLst>
                                        <p:tav tm="0">
                                          <p:val>
                                            <p:strVal val="0-#ppt_w/2"/>
                                          </p:val>
                                        </p:tav>
                                        <p:tav tm="100000">
                                          <p:val>
                                            <p:strVal val="#ppt_x"/>
                                          </p:val>
                                        </p:tav>
                                      </p:tavLst>
                                    </p:anim>
                                    <p:anim calcmode="lin" valueType="num">
                                      <p:cBhvr additive="base">
                                        <p:cTn id="12" dur="1000" fill="hold"/>
                                        <p:tgtEl>
                                          <p:spTgt spid="1027"/>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41987">
                                            <p:txEl>
                                              <p:pRg st="0" end="0"/>
                                            </p:txEl>
                                          </p:spTgt>
                                        </p:tgtEl>
                                        <p:attrNameLst>
                                          <p:attrName>style.visibility</p:attrName>
                                        </p:attrNameLst>
                                      </p:cBhvr>
                                      <p:to>
                                        <p:strVal val="visible"/>
                                      </p:to>
                                    </p:set>
                                    <p:animEffect transition="in" filter="fade">
                                      <p:cBhvr>
                                        <p:cTn id="16" dur="1000"/>
                                        <p:tgtEl>
                                          <p:spTgt spid="41987">
                                            <p:txEl>
                                              <p:pRg st="0" end="0"/>
                                            </p:txEl>
                                          </p:spTgt>
                                        </p:tgtEl>
                                      </p:cBhvr>
                                    </p:animEffec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41987">
                                            <p:txEl>
                                              <p:pRg st="2" end="2"/>
                                            </p:txEl>
                                          </p:spTgt>
                                        </p:tgtEl>
                                        <p:attrNameLst>
                                          <p:attrName>style.visibility</p:attrName>
                                        </p:attrNameLst>
                                      </p:cBhvr>
                                      <p:to>
                                        <p:strVal val="visible"/>
                                      </p:to>
                                    </p:set>
                                    <p:animEffect transition="in" filter="fade">
                                      <p:cBhvr>
                                        <p:cTn id="20" dur="1000"/>
                                        <p:tgtEl>
                                          <p:spTgt spid="41987">
                                            <p:txEl>
                                              <p:pRg st="2" end="2"/>
                                            </p:txEl>
                                          </p:spTgt>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41987">
                                            <p:txEl>
                                              <p:pRg st="3" end="3"/>
                                            </p:txEl>
                                          </p:spTgt>
                                        </p:tgtEl>
                                        <p:attrNameLst>
                                          <p:attrName>style.visibility</p:attrName>
                                        </p:attrNameLst>
                                      </p:cBhvr>
                                      <p:to>
                                        <p:strVal val="visible"/>
                                      </p:to>
                                    </p:set>
                                    <p:animEffect transition="in" filter="fade">
                                      <p:cBhvr>
                                        <p:cTn id="24" dur="1000"/>
                                        <p:tgtEl>
                                          <p:spTgt spid="41987">
                                            <p:txEl>
                                              <p:pRg st="3" end="3"/>
                                            </p:txEl>
                                          </p:spTgt>
                                        </p:tgtEl>
                                      </p:cBhvr>
                                    </p:animEffect>
                                  </p:childTnLst>
                                </p:cTn>
                              </p:par>
                            </p:childTnLst>
                          </p:cTn>
                        </p:par>
                        <p:par>
                          <p:cTn id="25" fill="hold">
                            <p:stCondLst>
                              <p:cond delay="5000"/>
                            </p:stCondLst>
                            <p:childTnLst>
                              <p:par>
                                <p:cTn id="26" presetID="10" presetClass="entr" presetSubtype="0" fill="hold" nodeType="afterEffect">
                                  <p:stCondLst>
                                    <p:cond delay="0"/>
                                  </p:stCondLst>
                                  <p:childTnLst>
                                    <p:set>
                                      <p:cBhvr>
                                        <p:cTn id="27" dur="1" fill="hold">
                                          <p:stCondLst>
                                            <p:cond delay="0"/>
                                          </p:stCondLst>
                                        </p:cTn>
                                        <p:tgtEl>
                                          <p:spTgt spid="41987">
                                            <p:txEl>
                                              <p:pRg st="5" end="5"/>
                                            </p:txEl>
                                          </p:spTgt>
                                        </p:tgtEl>
                                        <p:attrNameLst>
                                          <p:attrName>style.visibility</p:attrName>
                                        </p:attrNameLst>
                                      </p:cBhvr>
                                      <p:to>
                                        <p:strVal val="visible"/>
                                      </p:to>
                                    </p:set>
                                    <p:animEffect transition="in" filter="fade">
                                      <p:cBhvr>
                                        <p:cTn id="28" dur="1000"/>
                                        <p:tgtEl>
                                          <p:spTgt spid="41987">
                                            <p:txEl>
                                              <p:pRg st="5" end="5"/>
                                            </p:txEl>
                                          </p:spTgt>
                                        </p:tgtEl>
                                      </p:cBhvr>
                                    </p:animEffect>
                                  </p:childTnLst>
                                </p:cTn>
                              </p:par>
                            </p:childTnLst>
                          </p:cTn>
                        </p:par>
                        <p:par>
                          <p:cTn id="29" fill="hold">
                            <p:stCondLst>
                              <p:cond delay="6000"/>
                            </p:stCondLst>
                            <p:childTnLst>
                              <p:par>
                                <p:cTn id="30" presetID="10" presetClass="entr" presetSubtype="0" fill="hold" nodeType="afterEffect">
                                  <p:stCondLst>
                                    <p:cond delay="0"/>
                                  </p:stCondLst>
                                  <p:childTnLst>
                                    <p:set>
                                      <p:cBhvr>
                                        <p:cTn id="31" dur="1" fill="hold">
                                          <p:stCondLst>
                                            <p:cond delay="0"/>
                                          </p:stCondLst>
                                        </p:cTn>
                                        <p:tgtEl>
                                          <p:spTgt spid="41987">
                                            <p:txEl>
                                              <p:pRg st="6" end="6"/>
                                            </p:txEl>
                                          </p:spTgt>
                                        </p:tgtEl>
                                        <p:attrNameLst>
                                          <p:attrName>style.visibility</p:attrName>
                                        </p:attrNameLst>
                                      </p:cBhvr>
                                      <p:to>
                                        <p:strVal val="visible"/>
                                      </p:to>
                                    </p:set>
                                    <p:animEffect transition="in" filter="fade">
                                      <p:cBhvr>
                                        <p:cTn id="32" dur="1000"/>
                                        <p:tgtEl>
                                          <p:spTgt spid="419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7544" y="188640"/>
            <a:ext cx="6543692" cy="1143000"/>
          </a:xfrm>
        </p:spPr>
        <p:txBody>
          <a:bodyPr anchor="t" anchorCtr="0">
            <a:normAutofit fontScale="90000"/>
          </a:bodyPr>
          <a:lstStyle/>
          <a:p>
            <a:pPr algn="l" eaLnBrk="1" hangingPunct="1"/>
            <a:r>
              <a:rPr lang="en-ZA" sz="2400" b="1" dirty="0" smtClean="0">
                <a:solidFill>
                  <a:srgbClr val="002060"/>
                </a:solidFill>
              </a:rPr>
              <a:t>Gravitation force and / or impact disrupts the earth’s orbit and rotation</a:t>
            </a:r>
          </a:p>
        </p:txBody>
      </p:sp>
      <p:sp>
        <p:nvSpPr>
          <p:cNvPr id="41987" name="Rectangle 3"/>
          <p:cNvSpPr>
            <a:spLocks noGrp="1" noChangeArrowheads="1"/>
          </p:cNvSpPr>
          <p:nvPr>
            <p:ph type="body" idx="1"/>
          </p:nvPr>
        </p:nvSpPr>
        <p:spPr>
          <a:xfrm>
            <a:off x="0" y="1628800"/>
            <a:ext cx="4860032" cy="5040559"/>
          </a:xfrm>
        </p:spPr>
        <p:txBody>
          <a:bodyPr>
            <a:normAutofit/>
          </a:bodyPr>
          <a:lstStyle/>
          <a:p>
            <a:pPr eaLnBrk="1" hangingPunct="1">
              <a:buFont typeface="Wingdings" pitchFamily="2" charset="2"/>
              <a:buChar char="Ø"/>
            </a:pPr>
            <a:r>
              <a:rPr lang="en-ZA" sz="1800" dirty="0" smtClean="0">
                <a:solidFill>
                  <a:srgbClr val="150C8E"/>
                </a:solidFill>
              </a:rPr>
              <a:t>Magnitude of the object large enough to disrupt the orbit of the earth around the sun</a:t>
            </a:r>
          </a:p>
          <a:p>
            <a:pPr eaLnBrk="1" hangingPunct="1">
              <a:buFont typeface="Wingdings" pitchFamily="2" charset="2"/>
              <a:buChar char="Ø"/>
            </a:pPr>
            <a:endParaRPr lang="en-ZA" sz="1800" dirty="0">
              <a:solidFill>
                <a:srgbClr val="150C8E"/>
              </a:solidFill>
            </a:endParaRPr>
          </a:p>
          <a:p>
            <a:pPr eaLnBrk="1" hangingPunct="1">
              <a:buFont typeface="Wingdings" pitchFamily="2" charset="2"/>
              <a:buChar char="Ø"/>
            </a:pPr>
            <a:r>
              <a:rPr lang="en-ZA" sz="1800" dirty="0" smtClean="0">
                <a:solidFill>
                  <a:srgbClr val="150C8E"/>
                </a:solidFill>
              </a:rPr>
              <a:t>Tilt the earth on its axis</a:t>
            </a:r>
          </a:p>
          <a:p>
            <a:pPr eaLnBrk="1" hangingPunct="1">
              <a:buFont typeface="Wingdings" pitchFamily="2" charset="2"/>
              <a:buChar char="Ø"/>
            </a:pPr>
            <a:endParaRPr lang="en-ZA" sz="1800" dirty="0">
              <a:solidFill>
                <a:srgbClr val="150C8E"/>
              </a:solidFill>
            </a:endParaRPr>
          </a:p>
          <a:p>
            <a:pPr eaLnBrk="1" hangingPunct="1">
              <a:buFont typeface="Wingdings" pitchFamily="2" charset="2"/>
              <a:buChar char="Ø"/>
            </a:pPr>
            <a:r>
              <a:rPr lang="en-ZA" sz="1800" dirty="0" smtClean="0">
                <a:solidFill>
                  <a:srgbClr val="150C8E"/>
                </a:solidFill>
              </a:rPr>
              <a:t>Trigger massive surface disruption as in molten rock bursting to the surface, volcanoes</a:t>
            </a:r>
          </a:p>
          <a:p>
            <a:pPr eaLnBrk="1" hangingPunct="1">
              <a:buFont typeface="Wingdings" pitchFamily="2" charset="2"/>
              <a:buChar char="Ø"/>
            </a:pPr>
            <a:endParaRPr lang="en-ZA" sz="1800" dirty="0">
              <a:solidFill>
                <a:srgbClr val="150C8E"/>
              </a:solidFill>
            </a:endParaRPr>
          </a:p>
          <a:p>
            <a:pPr eaLnBrk="1" hangingPunct="1">
              <a:buFont typeface="Wingdings" pitchFamily="2" charset="2"/>
              <a:buChar char="Ø"/>
            </a:pPr>
            <a:r>
              <a:rPr lang="en-ZA" sz="1800" dirty="0" smtClean="0">
                <a:solidFill>
                  <a:srgbClr val="150C8E"/>
                </a:solidFill>
              </a:rPr>
              <a:t>Crust breaks up, continents separate</a:t>
            </a:r>
          </a:p>
          <a:p>
            <a:pPr eaLnBrk="1" hangingPunct="1">
              <a:buFont typeface="Wingdings" pitchFamily="2" charset="2"/>
              <a:buChar char="Ø"/>
            </a:pPr>
            <a:endParaRPr lang="en-ZA" sz="1800" dirty="0">
              <a:solidFill>
                <a:srgbClr val="150C8E"/>
              </a:solidFill>
            </a:endParaRPr>
          </a:p>
          <a:p>
            <a:pPr eaLnBrk="1" hangingPunct="1">
              <a:buFont typeface="Wingdings" pitchFamily="2" charset="2"/>
              <a:buChar char="Ø"/>
            </a:pPr>
            <a:r>
              <a:rPr lang="en-ZA" sz="1800" dirty="0" smtClean="0">
                <a:solidFill>
                  <a:srgbClr val="150C8E"/>
                </a:solidFill>
              </a:rPr>
              <a:t>Earth expands</a:t>
            </a:r>
          </a:p>
          <a:p>
            <a:pPr eaLnBrk="1" hangingPunct="1">
              <a:buFont typeface="Wingdings" pitchFamily="2" charset="2"/>
              <a:buChar char="Ø"/>
            </a:pPr>
            <a:endParaRPr lang="en-ZA" sz="1800" dirty="0">
              <a:solidFill>
                <a:srgbClr val="150C8E"/>
              </a:solidFill>
            </a:endParaRPr>
          </a:p>
          <a:p>
            <a:pPr eaLnBrk="1" hangingPunct="1">
              <a:buFont typeface="Wingdings" pitchFamily="2" charset="2"/>
              <a:buChar char="Ø"/>
            </a:pPr>
            <a:r>
              <a:rPr lang="en-ZA" sz="1800" dirty="0" smtClean="0">
                <a:solidFill>
                  <a:srgbClr val="150C8E"/>
                </a:solidFill>
              </a:rPr>
              <a:t>Massive drainage of surface water</a:t>
            </a:r>
          </a:p>
          <a:p>
            <a:pPr eaLnBrk="1" hangingPunct="1">
              <a:buFont typeface="Wingdings" pitchFamily="2" charset="2"/>
              <a:buChar char="Ø"/>
            </a:pPr>
            <a:endParaRPr lang="en-ZA" sz="1800" dirty="0" smtClean="0">
              <a:solidFill>
                <a:srgbClr val="150C8E"/>
              </a:solidFill>
            </a:endParaRPr>
          </a:p>
        </p:txBody>
      </p:sp>
      <p:pic>
        <p:nvPicPr>
          <p:cNvPr id="4098" name="Picture 2"/>
          <p:cNvPicPr>
            <a:picLocks noChangeAspect="1" noChangeArrowheads="1"/>
          </p:cNvPicPr>
          <p:nvPr/>
        </p:nvPicPr>
        <p:blipFill>
          <a:blip r:embed="rId3" cstate="print"/>
          <a:srcRect/>
          <a:stretch>
            <a:fillRect/>
          </a:stretch>
        </p:blipFill>
        <p:spPr bwMode="auto">
          <a:xfrm>
            <a:off x="5148064" y="1556791"/>
            <a:ext cx="3813051" cy="302880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4935558" y="4581128"/>
            <a:ext cx="4057952" cy="2276872"/>
          </a:xfrm>
          <a:prstGeom prst="rect">
            <a:avLst/>
          </a:prstGeom>
          <a:noFill/>
        </p:spPr>
      </p:pic>
    </p:spTree>
    <p:extLst>
      <p:ext uri="{BB962C8B-B14F-4D97-AF65-F5344CB8AC3E}">
        <p14:creationId xmlns:p14="http://schemas.microsoft.com/office/powerpoint/2010/main" val="390228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1000"/>
                                        <p:tgtEl>
                                          <p:spTgt spid="4198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1000"/>
                                        <p:tgtEl>
                                          <p:spTgt spid="41987">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animEffect transition="in" filter="fade">
                                      <p:cBhvr>
                                        <p:cTn id="15" dur="1000"/>
                                        <p:tgtEl>
                                          <p:spTgt spid="41987">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animEffect transition="in" filter="fade">
                                      <p:cBhvr>
                                        <p:cTn id="19" dur="1000"/>
                                        <p:tgtEl>
                                          <p:spTgt spid="41987">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1987">
                                            <p:txEl>
                                              <p:pRg st="8" end="8"/>
                                            </p:txEl>
                                          </p:spTgt>
                                        </p:tgtEl>
                                        <p:attrNameLst>
                                          <p:attrName>style.visibility</p:attrName>
                                        </p:attrNameLst>
                                      </p:cBhvr>
                                      <p:to>
                                        <p:strVal val="visible"/>
                                      </p:to>
                                    </p:set>
                                    <p:animEffect transition="in" filter="fade">
                                      <p:cBhvr>
                                        <p:cTn id="23" dur="1000"/>
                                        <p:tgtEl>
                                          <p:spTgt spid="41987">
                                            <p:txEl>
                                              <p:pRg st="8" end="8"/>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1987">
                                            <p:txEl>
                                              <p:pRg st="10" end="10"/>
                                            </p:txEl>
                                          </p:spTgt>
                                        </p:tgtEl>
                                        <p:attrNameLst>
                                          <p:attrName>style.visibility</p:attrName>
                                        </p:attrNameLst>
                                      </p:cBhvr>
                                      <p:to>
                                        <p:strVal val="visible"/>
                                      </p:to>
                                    </p:set>
                                    <p:animEffect transition="in" filter="fade">
                                      <p:cBhvr>
                                        <p:cTn id="27" dur="1000"/>
                                        <p:tgtEl>
                                          <p:spTgt spid="41987">
                                            <p:txEl>
                                              <p:pRg st="10" end="10"/>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4098"/>
                                        </p:tgtEl>
                                        <p:attrNameLst>
                                          <p:attrName>style.visibility</p:attrName>
                                        </p:attrNameLst>
                                      </p:cBhvr>
                                      <p:to>
                                        <p:strVal val="visible"/>
                                      </p:to>
                                    </p:set>
                                    <p:animEffect transition="in" filter="fade">
                                      <p:cBhvr>
                                        <p:cTn id="31"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p:cNvPicPr>
            <a:picLocks noChangeAspect="1" noChangeArrowheads="1"/>
          </p:cNvPicPr>
          <p:nvPr/>
        </p:nvPicPr>
        <p:blipFill>
          <a:blip r:embed="rId3" cstate="print"/>
          <a:srcRect/>
          <a:stretch>
            <a:fillRect/>
          </a:stretch>
        </p:blipFill>
        <p:spPr bwMode="auto">
          <a:xfrm>
            <a:off x="5868144" y="6175027"/>
            <a:ext cx="2232248" cy="585788"/>
          </a:xfrm>
          <a:prstGeom prst="rect">
            <a:avLst/>
          </a:prstGeom>
          <a:noFill/>
          <a:ln w="9525">
            <a:noFill/>
            <a:miter lim="800000"/>
            <a:headEnd/>
            <a:tailEnd/>
          </a:ln>
          <a:effectLst/>
        </p:spPr>
      </p:pic>
      <p:cxnSp>
        <p:nvCxnSpPr>
          <p:cNvPr id="7" name="Straight Connector 6"/>
          <p:cNvCxnSpPr/>
          <p:nvPr/>
        </p:nvCxnSpPr>
        <p:spPr>
          <a:xfrm rot="5400000" flipH="1">
            <a:off x="5893265" y="5221515"/>
            <a:ext cx="48069" cy="298265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1986" name="Rectangle 2"/>
          <p:cNvSpPr>
            <a:spLocks noGrp="1" noChangeArrowheads="1"/>
          </p:cNvSpPr>
          <p:nvPr>
            <p:ph type="title"/>
          </p:nvPr>
        </p:nvSpPr>
        <p:spPr>
          <a:xfrm>
            <a:off x="457200" y="274638"/>
            <a:ext cx="6347048" cy="1143000"/>
          </a:xfrm>
        </p:spPr>
        <p:txBody>
          <a:bodyPr anchor="t" anchorCtr="0">
            <a:normAutofit/>
          </a:bodyPr>
          <a:lstStyle/>
          <a:p>
            <a:pPr algn="l"/>
            <a:r>
              <a:rPr lang="en-ZA" sz="2400" b="1" dirty="0" smtClean="0">
                <a:solidFill>
                  <a:schemeClr val="tx2"/>
                </a:solidFill>
              </a:rPr>
              <a:t>Wrapping up -- my conclusions</a:t>
            </a:r>
            <a:endParaRPr lang="en-ZA" sz="2400" b="1" dirty="0" smtClean="0">
              <a:solidFill>
                <a:srgbClr val="002060"/>
              </a:solidFill>
            </a:endParaRPr>
          </a:p>
        </p:txBody>
      </p:sp>
      <p:pic>
        <p:nvPicPr>
          <p:cNvPr id="19459" name="Picture 3"/>
          <p:cNvPicPr>
            <a:picLocks noChangeAspect="1" noChangeArrowheads="1"/>
          </p:cNvPicPr>
          <p:nvPr/>
        </p:nvPicPr>
        <p:blipFill>
          <a:blip r:embed="rId4" cstate="print"/>
          <a:srcRect/>
          <a:stretch>
            <a:fillRect/>
          </a:stretch>
        </p:blipFill>
        <p:spPr bwMode="auto">
          <a:xfrm>
            <a:off x="7501162" y="4365104"/>
            <a:ext cx="1642837" cy="2492896"/>
          </a:xfrm>
          <a:prstGeom prst="rect">
            <a:avLst/>
          </a:prstGeom>
          <a:noFill/>
          <a:ln w="9525">
            <a:noFill/>
            <a:miter lim="800000"/>
            <a:headEnd/>
            <a:tailEnd/>
          </a:ln>
          <a:effectLst/>
        </p:spPr>
      </p:pic>
      <p:pic>
        <p:nvPicPr>
          <p:cNvPr id="19460" name="Picture 4"/>
          <p:cNvPicPr>
            <a:picLocks noChangeAspect="1" noChangeArrowheads="1"/>
          </p:cNvPicPr>
          <p:nvPr/>
        </p:nvPicPr>
        <p:blipFill>
          <a:blip r:embed="rId5" cstate="print"/>
          <a:srcRect/>
          <a:stretch>
            <a:fillRect/>
          </a:stretch>
        </p:blipFill>
        <p:spPr bwMode="auto">
          <a:xfrm>
            <a:off x="6281747" y="5805265"/>
            <a:ext cx="1202665" cy="792087"/>
          </a:xfrm>
          <a:prstGeom prst="rect">
            <a:avLst/>
          </a:prstGeom>
          <a:noFill/>
          <a:ln w="9525">
            <a:noFill/>
            <a:miter lim="800000"/>
            <a:headEnd/>
            <a:tailEnd/>
          </a:ln>
          <a:effectLst/>
        </p:spPr>
      </p:pic>
      <p:pic>
        <p:nvPicPr>
          <p:cNvPr id="11" name="Picture 2"/>
          <p:cNvPicPr>
            <a:picLocks noChangeAspect="1" noChangeArrowheads="1"/>
          </p:cNvPicPr>
          <p:nvPr/>
        </p:nvPicPr>
        <p:blipFill>
          <a:blip r:embed="rId6" cstate="print"/>
          <a:srcRect/>
          <a:stretch>
            <a:fillRect/>
          </a:stretch>
        </p:blipFill>
        <p:spPr bwMode="auto">
          <a:xfrm>
            <a:off x="0" y="1412775"/>
            <a:ext cx="2601889" cy="1951417"/>
          </a:xfrm>
          <a:prstGeom prst="rect">
            <a:avLst/>
          </a:prstGeom>
          <a:noFill/>
          <a:ln w="9525">
            <a:noFill/>
            <a:miter lim="800000"/>
            <a:headEnd/>
            <a:tailEnd/>
          </a:ln>
          <a:effectLst/>
        </p:spPr>
      </p:pic>
      <p:pic>
        <p:nvPicPr>
          <p:cNvPr id="12" name="Picture 2"/>
          <p:cNvPicPr>
            <a:picLocks noChangeAspect="1" noChangeArrowheads="1"/>
          </p:cNvPicPr>
          <p:nvPr/>
        </p:nvPicPr>
        <p:blipFill>
          <a:blip r:embed="rId7" cstate="print"/>
          <a:srcRect/>
          <a:stretch>
            <a:fillRect/>
          </a:stretch>
        </p:blipFill>
        <p:spPr bwMode="auto">
          <a:xfrm>
            <a:off x="0" y="5077983"/>
            <a:ext cx="2950117" cy="1780017"/>
          </a:xfrm>
          <a:prstGeom prst="rect">
            <a:avLst/>
          </a:prstGeom>
          <a:noFill/>
          <a:ln w="9525">
            <a:noFill/>
            <a:miter lim="800000"/>
            <a:headEnd/>
            <a:tailEnd/>
          </a:ln>
          <a:effectLst/>
        </p:spPr>
      </p:pic>
      <p:pic>
        <p:nvPicPr>
          <p:cNvPr id="13" name="Picture 2"/>
          <p:cNvPicPr>
            <a:picLocks noChangeAspect="1" noChangeArrowheads="1"/>
          </p:cNvPicPr>
          <p:nvPr/>
        </p:nvPicPr>
        <p:blipFill>
          <a:blip r:embed="rId8" cstate="print"/>
          <a:srcRect/>
          <a:stretch>
            <a:fillRect/>
          </a:stretch>
        </p:blipFill>
        <p:spPr bwMode="auto">
          <a:xfrm>
            <a:off x="3630" y="3364193"/>
            <a:ext cx="2304256" cy="1713790"/>
          </a:xfrm>
          <a:prstGeom prst="rect">
            <a:avLst/>
          </a:prstGeom>
          <a:noFill/>
          <a:ln w="9525">
            <a:noFill/>
            <a:miter lim="800000"/>
            <a:headEnd/>
            <a:tailEnd/>
          </a:ln>
          <a:effectLst/>
        </p:spPr>
      </p:pic>
      <p:pic>
        <p:nvPicPr>
          <p:cNvPr id="14" name="Picture 3"/>
          <p:cNvPicPr>
            <a:picLocks noChangeAspect="1" noChangeArrowheads="1"/>
          </p:cNvPicPr>
          <p:nvPr/>
        </p:nvPicPr>
        <p:blipFill>
          <a:blip r:embed="rId9" cstate="print"/>
          <a:srcRect/>
          <a:stretch>
            <a:fillRect/>
          </a:stretch>
        </p:blipFill>
        <p:spPr bwMode="auto">
          <a:xfrm>
            <a:off x="2307886" y="3364193"/>
            <a:ext cx="2378001" cy="1713790"/>
          </a:xfrm>
          <a:prstGeom prst="rect">
            <a:avLst/>
          </a:prstGeom>
          <a:noFill/>
          <a:ln w="9525">
            <a:noFill/>
            <a:miter lim="800000"/>
            <a:headEnd/>
            <a:tailEnd/>
          </a:ln>
          <a:effec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540" y="1412774"/>
            <a:ext cx="3667127" cy="108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11" cstate="print"/>
          <a:srcRect/>
          <a:stretch>
            <a:fillRect/>
          </a:stretch>
        </p:blipFill>
        <p:spPr bwMode="auto">
          <a:xfrm>
            <a:off x="5953482" y="1412776"/>
            <a:ext cx="3100844" cy="2808312"/>
          </a:xfrm>
          <a:prstGeom prst="rect">
            <a:avLst/>
          </a:prstGeom>
          <a:noFill/>
          <a:ln w="9525">
            <a:noFill/>
            <a:miter lim="800000"/>
            <a:headEnd/>
            <a:tailEnd/>
          </a:ln>
          <a:effectLst/>
        </p:spPr>
      </p:pic>
      <p:pic>
        <p:nvPicPr>
          <p:cNvPr id="16" name="Picture 2"/>
          <p:cNvPicPr>
            <a:picLocks noChangeAspect="1" noChangeArrowheads="1"/>
          </p:cNvPicPr>
          <p:nvPr/>
        </p:nvPicPr>
        <p:blipFill>
          <a:blip r:embed="rId12" cstate="print"/>
          <a:srcRect/>
          <a:stretch>
            <a:fillRect/>
          </a:stretch>
        </p:blipFill>
        <p:spPr bwMode="auto">
          <a:xfrm>
            <a:off x="2601888" y="2492896"/>
            <a:ext cx="3351593" cy="871297"/>
          </a:xfrm>
          <a:prstGeom prst="rect">
            <a:avLst/>
          </a:prstGeom>
          <a:noFill/>
          <a:ln w="9525">
            <a:noFill/>
            <a:miter lim="800000"/>
            <a:headEnd/>
            <a:tailEnd/>
          </a:ln>
        </p:spPr>
      </p:pic>
      <p:pic>
        <p:nvPicPr>
          <p:cNvPr id="17" name="Picture 3"/>
          <p:cNvPicPr>
            <a:picLocks noChangeAspect="1" noChangeArrowheads="1"/>
          </p:cNvPicPr>
          <p:nvPr/>
        </p:nvPicPr>
        <p:blipFill>
          <a:blip r:embed="rId13" cstate="print"/>
          <a:srcRect/>
          <a:stretch>
            <a:fillRect/>
          </a:stretch>
        </p:blipFill>
        <p:spPr bwMode="auto">
          <a:xfrm>
            <a:off x="4677494" y="3364193"/>
            <a:ext cx="1604253" cy="1713790"/>
          </a:xfrm>
          <a:prstGeom prst="rect">
            <a:avLst/>
          </a:prstGeom>
          <a:noFill/>
          <a:ln w="9525">
            <a:noFill/>
            <a:miter lim="800000"/>
            <a:headEnd/>
            <a:tailEnd/>
          </a:ln>
          <a:effectLst/>
        </p:spPr>
      </p:pic>
      <p:pic>
        <p:nvPicPr>
          <p:cNvPr id="18" name="Picture 2"/>
          <p:cNvPicPr>
            <a:picLocks noChangeAspect="1" noChangeArrowheads="1"/>
          </p:cNvPicPr>
          <p:nvPr/>
        </p:nvPicPr>
        <p:blipFill>
          <a:blip r:embed="rId14" cstate="print"/>
          <a:srcRect/>
          <a:stretch>
            <a:fillRect/>
          </a:stretch>
        </p:blipFill>
        <p:spPr bwMode="auto">
          <a:xfrm>
            <a:off x="6281747" y="4092191"/>
            <a:ext cx="1222157" cy="985792"/>
          </a:xfrm>
          <a:prstGeom prst="rect">
            <a:avLst/>
          </a:prstGeom>
          <a:noFill/>
          <a:ln w="9525">
            <a:noFill/>
            <a:miter lim="800000"/>
            <a:headEnd/>
            <a:tailEnd/>
          </a:ln>
          <a:effectLst/>
        </p:spPr>
      </p:pic>
      <p:pic>
        <p:nvPicPr>
          <p:cNvPr id="19" name="Picture 2"/>
          <p:cNvPicPr>
            <a:picLocks noChangeAspect="1" noChangeArrowheads="1"/>
          </p:cNvPicPr>
          <p:nvPr/>
        </p:nvPicPr>
        <p:blipFill>
          <a:blip r:embed="rId15" cstate="print"/>
          <a:srcRect/>
          <a:stretch>
            <a:fillRect/>
          </a:stretch>
        </p:blipFill>
        <p:spPr bwMode="auto">
          <a:xfrm>
            <a:off x="2950117" y="5077984"/>
            <a:ext cx="2774011" cy="1833614"/>
          </a:xfrm>
          <a:prstGeom prst="rect">
            <a:avLst/>
          </a:prstGeom>
          <a:noFill/>
          <a:ln w="9525">
            <a:noFill/>
            <a:miter lim="800000"/>
            <a:headEnd/>
            <a:tailEnd/>
          </a:ln>
          <a:effectLst/>
        </p:spPr>
      </p:pic>
    </p:spTree>
    <p:extLst>
      <p:ext uri="{BB962C8B-B14F-4D97-AF65-F5344CB8AC3E}">
        <p14:creationId xmlns:p14="http://schemas.microsoft.com/office/powerpoint/2010/main" val="35854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An internally unstable planet?</a:t>
            </a:r>
            <a:br>
              <a:rPr lang="en-ZA" sz="2400" b="1" dirty="0" smtClean="0">
                <a:solidFill>
                  <a:srgbClr val="002060"/>
                </a:solidFill>
              </a:rPr>
            </a:br>
            <a:r>
              <a:rPr lang="en-ZA" sz="2400" b="1" dirty="0" smtClean="0">
                <a:solidFill>
                  <a:srgbClr val="002060"/>
                </a:solidFill>
              </a:rPr>
              <a:t>or an external astronomical event?</a:t>
            </a:r>
          </a:p>
        </p:txBody>
      </p:sp>
      <p:sp>
        <p:nvSpPr>
          <p:cNvPr id="41987" name="Rectangle 3"/>
          <p:cNvSpPr>
            <a:spLocks noGrp="1" noChangeArrowheads="1"/>
          </p:cNvSpPr>
          <p:nvPr>
            <p:ph type="body" idx="1"/>
          </p:nvPr>
        </p:nvSpPr>
        <p:spPr>
          <a:xfrm>
            <a:off x="395536" y="1556792"/>
            <a:ext cx="8229600" cy="4525963"/>
          </a:xfrm>
        </p:spPr>
        <p:txBody>
          <a:bodyPr/>
          <a:lstStyle/>
          <a:p>
            <a:pPr eaLnBrk="1" hangingPunct="1">
              <a:buFont typeface="Wingdings" pitchFamily="2" charset="2"/>
              <a:buChar char="Ø"/>
            </a:pPr>
            <a:r>
              <a:rPr lang="en-US" sz="1800" dirty="0" smtClean="0">
                <a:solidFill>
                  <a:srgbClr val="150C8E"/>
                </a:solidFill>
              </a:rPr>
              <a:t>Is the planet inherently internally unstable?</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Or is the planet stable except when impacted by external forces?</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Was there an impact or near miss by a comet or other astronomical object?</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Is our Universe stable, or unstable?</a:t>
            </a:r>
          </a:p>
        </p:txBody>
      </p:sp>
      <p:pic>
        <p:nvPicPr>
          <p:cNvPr id="1026" name="Picture 2"/>
          <p:cNvPicPr>
            <a:picLocks noChangeAspect="1" noChangeArrowheads="1"/>
          </p:cNvPicPr>
          <p:nvPr/>
        </p:nvPicPr>
        <p:blipFill>
          <a:blip r:embed="rId3" cstate="print"/>
          <a:srcRect/>
          <a:stretch>
            <a:fillRect/>
          </a:stretch>
        </p:blipFill>
        <p:spPr bwMode="auto">
          <a:xfrm>
            <a:off x="5037770" y="3573016"/>
            <a:ext cx="4106230" cy="328498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1000"/>
                                        <p:tgtEl>
                                          <p:spTgt spid="4198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1000"/>
                                        <p:tgtEl>
                                          <p:spTgt spid="41987">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1000"/>
                                        <p:tgtEl>
                                          <p:spTgt spid="41987">
                                            <p:txEl>
                                              <p:pRg st="4" end="4"/>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1987">
                                            <p:txEl>
                                              <p:pRg st="6" end="6"/>
                                            </p:txEl>
                                          </p:spTgt>
                                        </p:tgtEl>
                                        <p:attrNameLst>
                                          <p:attrName>style.visibility</p:attrName>
                                        </p:attrNameLst>
                                      </p:cBhvr>
                                      <p:to>
                                        <p:strVal val="visible"/>
                                      </p:to>
                                    </p:set>
                                    <p:animEffect transition="in" filter="fade">
                                      <p:cBhvr>
                                        <p:cTn id="23" dur="1000"/>
                                        <p:tgtEl>
                                          <p:spTgt spid="419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Unplanned &amp; unmanaged evolution?</a:t>
            </a:r>
            <a:br>
              <a:rPr lang="en-ZA" sz="2400" b="1" dirty="0" smtClean="0">
                <a:solidFill>
                  <a:srgbClr val="002060"/>
                </a:solidFill>
              </a:rPr>
            </a:br>
            <a:r>
              <a:rPr lang="en-ZA" sz="2400" b="1" dirty="0" smtClean="0">
                <a:solidFill>
                  <a:srgbClr val="002060"/>
                </a:solidFill>
              </a:rPr>
              <a:t>or an intelligent creator</a:t>
            </a:r>
          </a:p>
        </p:txBody>
      </p:sp>
      <p:sp>
        <p:nvSpPr>
          <p:cNvPr id="41987" name="Rectangle 3"/>
          <p:cNvSpPr>
            <a:spLocks noGrp="1" noChangeArrowheads="1"/>
          </p:cNvSpPr>
          <p:nvPr>
            <p:ph type="body" idx="1"/>
          </p:nvPr>
        </p:nvSpPr>
        <p:spPr>
          <a:xfrm>
            <a:off x="539552" y="1556792"/>
            <a:ext cx="8229600" cy="4525963"/>
          </a:xfrm>
        </p:spPr>
        <p:txBody>
          <a:bodyPr/>
          <a:lstStyle/>
          <a:p>
            <a:pPr eaLnBrk="1" hangingPunct="1">
              <a:buFont typeface="Wingdings" pitchFamily="2" charset="2"/>
              <a:buChar char="Ø"/>
            </a:pPr>
            <a:r>
              <a:rPr lang="en-US" sz="1800" dirty="0" smtClean="0">
                <a:solidFill>
                  <a:srgbClr val="150C8E"/>
                </a:solidFill>
              </a:rPr>
              <a:t>Do we exist in an environment of unplanned, unmanaged progressive self inventing ‘evolution’?</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Or do we exist in a context of an environment that is subject to a higher creative agency, an engineer, a creator?</a:t>
            </a:r>
          </a:p>
        </p:txBody>
      </p:sp>
      <p:pic>
        <p:nvPicPr>
          <p:cNvPr id="4" name="Picture 2"/>
          <p:cNvPicPr>
            <a:picLocks noChangeAspect="1" noChangeArrowheads="1"/>
          </p:cNvPicPr>
          <p:nvPr/>
        </p:nvPicPr>
        <p:blipFill>
          <a:blip r:embed="rId3" cstate="print"/>
          <a:srcRect/>
          <a:stretch>
            <a:fillRect/>
          </a:stretch>
        </p:blipFill>
        <p:spPr bwMode="auto">
          <a:xfrm>
            <a:off x="4427985" y="3111945"/>
            <a:ext cx="4716016" cy="374605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1000"/>
                                        <p:tgtEl>
                                          <p:spTgt spid="4198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1000"/>
                                        <p:tgtEl>
                                          <p:spTgt spid="419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7544" y="116632"/>
            <a:ext cx="6543692" cy="1143000"/>
          </a:xfrm>
        </p:spPr>
        <p:txBody>
          <a:bodyPr anchor="t" anchorCtr="0">
            <a:normAutofit fontScale="90000"/>
          </a:bodyPr>
          <a:lstStyle/>
          <a:p>
            <a:pPr algn="l" eaLnBrk="1" hangingPunct="1"/>
            <a:r>
              <a:rPr lang="en-ZA" sz="2400" b="1" dirty="0" smtClean="0">
                <a:solidFill>
                  <a:srgbClr val="002060"/>
                </a:solidFill>
              </a:rPr>
              <a:t>Business as usual forever?</a:t>
            </a:r>
            <a:br>
              <a:rPr lang="en-ZA" sz="2400" b="1" dirty="0" smtClean="0">
                <a:solidFill>
                  <a:srgbClr val="002060"/>
                </a:solidFill>
              </a:rPr>
            </a:br>
            <a:r>
              <a:rPr lang="en-ZA" sz="2400" b="1" dirty="0" smtClean="0">
                <a:solidFill>
                  <a:srgbClr val="002060"/>
                </a:solidFill>
              </a:rPr>
              <a:t>or a Day of Judgment with rewards?</a:t>
            </a:r>
            <a:br>
              <a:rPr lang="en-ZA" sz="2400" b="1" dirty="0" smtClean="0">
                <a:solidFill>
                  <a:srgbClr val="002060"/>
                </a:solidFill>
              </a:rPr>
            </a:br>
            <a:r>
              <a:rPr lang="en-ZA" sz="2400" b="1" dirty="0" smtClean="0">
                <a:solidFill>
                  <a:srgbClr val="002060"/>
                </a:solidFill>
              </a:rPr>
              <a:t>And penalties?</a:t>
            </a:r>
          </a:p>
        </p:txBody>
      </p:sp>
      <p:sp>
        <p:nvSpPr>
          <p:cNvPr id="41987" name="Rectangle 3"/>
          <p:cNvSpPr>
            <a:spLocks noGrp="1" noChangeArrowheads="1"/>
          </p:cNvSpPr>
          <p:nvPr>
            <p:ph type="body" idx="1"/>
          </p:nvPr>
        </p:nvSpPr>
        <p:spPr>
          <a:xfrm>
            <a:off x="467544" y="1556792"/>
            <a:ext cx="8229600" cy="4525963"/>
          </a:xfrm>
        </p:spPr>
        <p:txBody>
          <a:bodyPr/>
          <a:lstStyle/>
          <a:p>
            <a:pPr eaLnBrk="1" hangingPunct="1">
              <a:buFont typeface="Wingdings" pitchFamily="2" charset="2"/>
              <a:buChar char="Ø"/>
            </a:pPr>
            <a:r>
              <a:rPr lang="en-US" sz="1800" dirty="0" smtClean="0">
                <a:solidFill>
                  <a:srgbClr val="150C8E"/>
                </a:solidFill>
              </a:rPr>
              <a:t>Will we live the rest of our lives as we please with no consequences?</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Or is there a Day of Judgment where we will all be called to account for the way we have lived our lives?</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Is there a penalty for failure, a lake of fire (brimstone)?</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Are there thrones in a place of great beauty which are a reward for faithful service to the Creator?</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Are there places in-between – does it matter how we live?</a:t>
            </a:r>
          </a:p>
        </p:txBody>
      </p:sp>
      <p:pic>
        <p:nvPicPr>
          <p:cNvPr id="4" name="Picture 2"/>
          <p:cNvPicPr>
            <a:picLocks noChangeAspect="1" noChangeArrowheads="1"/>
          </p:cNvPicPr>
          <p:nvPr/>
        </p:nvPicPr>
        <p:blipFill>
          <a:blip r:embed="rId3" cstate="print"/>
          <a:srcRect/>
          <a:stretch>
            <a:fillRect/>
          </a:stretch>
        </p:blipFill>
        <p:spPr bwMode="auto">
          <a:xfrm>
            <a:off x="0" y="5445224"/>
            <a:ext cx="4499992" cy="1412776"/>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4499992" y="5445224"/>
            <a:ext cx="4644008" cy="14127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1000"/>
                                        <p:tgtEl>
                                          <p:spTgt spid="4198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1000"/>
                                        <p:tgtEl>
                                          <p:spTgt spid="41987">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1000"/>
                                        <p:tgtEl>
                                          <p:spTgt spid="41987">
                                            <p:txEl>
                                              <p:pRg st="4" end="4"/>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1987">
                                            <p:txEl>
                                              <p:pRg st="6" end="6"/>
                                            </p:txEl>
                                          </p:spTgt>
                                        </p:tgtEl>
                                        <p:attrNameLst>
                                          <p:attrName>style.visibility</p:attrName>
                                        </p:attrNameLst>
                                      </p:cBhvr>
                                      <p:to>
                                        <p:strVal val="visible"/>
                                      </p:to>
                                    </p:set>
                                    <p:animEffect transition="in" filter="fade">
                                      <p:cBhvr>
                                        <p:cTn id="23" dur="1000"/>
                                        <p:tgtEl>
                                          <p:spTgt spid="41987">
                                            <p:txEl>
                                              <p:pRg st="6" end="6"/>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41987">
                                            <p:txEl>
                                              <p:pRg st="8" end="8"/>
                                            </p:txEl>
                                          </p:spTgt>
                                        </p:tgtEl>
                                        <p:attrNameLst>
                                          <p:attrName>style.visibility</p:attrName>
                                        </p:attrNameLst>
                                      </p:cBhvr>
                                      <p:to>
                                        <p:strVal val="visible"/>
                                      </p:to>
                                    </p:set>
                                    <p:animEffect transition="in" filter="fade">
                                      <p:cBhvr>
                                        <p:cTn id="31" dur="1000"/>
                                        <p:tgtEl>
                                          <p:spTgt spid="419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347048" cy="1143000"/>
          </a:xfrm>
        </p:spPr>
        <p:txBody>
          <a:bodyPr anchor="t" anchorCtr="0">
            <a:normAutofit/>
          </a:bodyPr>
          <a:lstStyle/>
          <a:p>
            <a:pPr algn="l"/>
            <a:r>
              <a:rPr lang="en-ZA" sz="2400" b="1" dirty="0" smtClean="0">
                <a:solidFill>
                  <a:schemeClr val="tx2"/>
                </a:solidFill>
              </a:rPr>
              <a:t>Extrapolation over millions or billions of years is invalid</a:t>
            </a:r>
            <a:endParaRPr lang="en-ZA" sz="2400" b="1" dirty="0" smtClean="0">
              <a:solidFill>
                <a:srgbClr val="002060"/>
              </a:solidFill>
            </a:endParaRPr>
          </a:p>
        </p:txBody>
      </p:sp>
      <p:sp>
        <p:nvSpPr>
          <p:cNvPr id="41987" name="Rectangle 3"/>
          <p:cNvSpPr>
            <a:spLocks noGrp="1" noChangeArrowheads="1"/>
          </p:cNvSpPr>
          <p:nvPr>
            <p:ph type="body" idx="1"/>
          </p:nvPr>
        </p:nvSpPr>
        <p:spPr>
          <a:xfrm>
            <a:off x="457200" y="1628801"/>
            <a:ext cx="5050904" cy="4800596"/>
          </a:xfrm>
        </p:spPr>
        <p:txBody>
          <a:bodyPr>
            <a:normAutofit/>
          </a:bodyPr>
          <a:lstStyle/>
          <a:p>
            <a:pPr>
              <a:buFont typeface="Wingdings" pitchFamily="2" charset="2"/>
              <a:buChar char="Ø"/>
            </a:pPr>
            <a:r>
              <a:rPr lang="en-ZA" sz="1800" dirty="0" smtClean="0">
                <a:solidFill>
                  <a:srgbClr val="150C8E"/>
                </a:solidFill>
              </a:rPr>
              <a:t>Like an ant on a railway track claiming to know where the train has come from and how long it took and the route it followed</a:t>
            </a:r>
          </a:p>
          <a:p>
            <a:pPr eaLnBrk="1" hangingPunct="1">
              <a:buNone/>
            </a:pPr>
            <a:endParaRPr lang="en-ZA" sz="1800" dirty="0" smtClean="0"/>
          </a:p>
        </p:txBody>
      </p:sp>
      <p:pic>
        <p:nvPicPr>
          <p:cNvPr id="19459" name="Picture 3"/>
          <p:cNvPicPr>
            <a:picLocks noChangeAspect="1" noChangeArrowheads="1"/>
          </p:cNvPicPr>
          <p:nvPr/>
        </p:nvPicPr>
        <p:blipFill>
          <a:blip r:embed="rId3" cstate="print"/>
          <a:srcRect/>
          <a:stretch>
            <a:fillRect/>
          </a:stretch>
        </p:blipFill>
        <p:spPr bwMode="auto">
          <a:xfrm>
            <a:off x="5508104" y="1340768"/>
            <a:ext cx="3635896" cy="5517232"/>
          </a:xfrm>
          <a:prstGeom prst="rect">
            <a:avLst/>
          </a:prstGeom>
          <a:noFill/>
          <a:ln w="9525">
            <a:noFill/>
            <a:miter lim="800000"/>
            <a:headEnd/>
            <a:tailEnd/>
          </a:ln>
          <a:effectLst/>
        </p:spPr>
      </p:pic>
      <p:pic>
        <p:nvPicPr>
          <p:cNvPr id="19460" name="Picture 4"/>
          <p:cNvPicPr>
            <a:picLocks noChangeAspect="1" noChangeArrowheads="1"/>
          </p:cNvPicPr>
          <p:nvPr/>
        </p:nvPicPr>
        <p:blipFill>
          <a:blip r:embed="rId4" cstate="print"/>
          <a:srcRect/>
          <a:stretch>
            <a:fillRect/>
          </a:stretch>
        </p:blipFill>
        <p:spPr bwMode="auto">
          <a:xfrm>
            <a:off x="3131840" y="5301208"/>
            <a:ext cx="2363755" cy="1556792"/>
          </a:xfrm>
          <a:prstGeom prst="rect">
            <a:avLst/>
          </a:prstGeom>
          <a:noFill/>
          <a:ln w="9525">
            <a:noFill/>
            <a:miter lim="800000"/>
            <a:headEnd/>
            <a:tailEnd/>
          </a:ln>
          <a:effectLst/>
        </p:spPr>
      </p:pic>
      <p:pic>
        <p:nvPicPr>
          <p:cNvPr id="6" name="Picture 11"/>
          <p:cNvPicPr>
            <a:picLocks noChangeAspect="1" noChangeArrowheads="1"/>
          </p:cNvPicPr>
          <p:nvPr/>
        </p:nvPicPr>
        <p:blipFill>
          <a:blip r:embed="rId5" cstate="print"/>
          <a:srcRect/>
          <a:stretch>
            <a:fillRect/>
          </a:stretch>
        </p:blipFill>
        <p:spPr bwMode="auto">
          <a:xfrm>
            <a:off x="251520" y="4993729"/>
            <a:ext cx="2774826" cy="1171575"/>
          </a:xfrm>
          <a:prstGeom prst="rect">
            <a:avLst/>
          </a:prstGeom>
          <a:noFill/>
          <a:ln w="9525">
            <a:noFill/>
            <a:miter lim="800000"/>
            <a:headEnd/>
            <a:tailEnd/>
          </a:ln>
          <a:effectLst/>
        </p:spPr>
      </p:pic>
      <p:cxnSp>
        <p:nvCxnSpPr>
          <p:cNvPr id="7" name="Straight Connector 6"/>
          <p:cNvCxnSpPr/>
          <p:nvPr/>
        </p:nvCxnSpPr>
        <p:spPr>
          <a:xfrm rot="5400000" flipH="1">
            <a:off x="1467291" y="4626004"/>
            <a:ext cx="48069" cy="298265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70" y="5710272"/>
            <a:ext cx="936104" cy="369332"/>
          </a:xfrm>
          <a:prstGeom prst="rect">
            <a:avLst/>
          </a:prstGeom>
          <a:noFill/>
        </p:spPr>
        <p:txBody>
          <a:bodyPr wrap="square" rtlCol="0">
            <a:spAutoFit/>
          </a:bodyPr>
          <a:lstStyle/>
          <a:p>
            <a:r>
              <a:rPr lang="en-ZA" dirty="0" smtClean="0">
                <a:solidFill>
                  <a:srgbClr val="002060"/>
                </a:solidFill>
              </a:rPr>
              <a:t>versus</a:t>
            </a:r>
            <a:endParaRPr lang="en-US" dirty="0">
              <a:solidFill>
                <a:srgbClr val="002060"/>
              </a:solidFill>
            </a:endParaRPr>
          </a:p>
        </p:txBody>
      </p:sp>
    </p:spTree>
    <p:extLst>
      <p:ext uri="{BB962C8B-B14F-4D97-AF65-F5344CB8AC3E}">
        <p14:creationId xmlns:p14="http://schemas.microsoft.com/office/powerpoint/2010/main" val="34665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1000"/>
                                        <p:tgtEl>
                                          <p:spTgt spid="4198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459"/>
                                        </p:tgtEl>
                                        <p:attrNameLst>
                                          <p:attrName>style.visibility</p:attrName>
                                        </p:attrNameLst>
                                      </p:cBhvr>
                                      <p:to>
                                        <p:strVal val="visible"/>
                                      </p:to>
                                    </p:set>
                                    <p:animEffect transition="in" filter="fade">
                                      <p:cBhvr>
                                        <p:cTn id="11" dur="1000"/>
                                        <p:tgtEl>
                                          <p:spTgt spid="1945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9460"/>
                                        </p:tgtEl>
                                        <p:attrNameLst>
                                          <p:attrName>style.visibility</p:attrName>
                                        </p:attrNameLst>
                                      </p:cBhvr>
                                      <p:to>
                                        <p:strVal val="visible"/>
                                      </p:to>
                                    </p:set>
                                    <p:animEffect transition="in" filter="fade">
                                      <p:cBhvr>
                                        <p:cTn id="15" dur="1000"/>
                                        <p:tgtEl>
                                          <p:spTgt spid="1946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par>
                          <p:cTn id="24" fill="hold">
                            <p:stCondLst>
                              <p:cond delay="5000"/>
                            </p:stCondLst>
                            <p:childTnLst>
                              <p:par>
                                <p:cTn id="25" presetID="2" presetClass="entr" presetSubtype="3"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5251076" y="4509120"/>
            <a:ext cx="3892924" cy="2348880"/>
          </a:xfrm>
          <a:prstGeom prst="rect">
            <a:avLst/>
          </a:prstGeom>
        </p:spPr>
      </p:pic>
      <p:pic>
        <p:nvPicPr>
          <p:cNvPr id="2050" name="Picture 2"/>
          <p:cNvPicPr>
            <a:picLocks noChangeAspect="1" noChangeArrowheads="1"/>
          </p:cNvPicPr>
          <p:nvPr/>
        </p:nvPicPr>
        <p:blipFill>
          <a:blip r:embed="rId4" cstate="print"/>
          <a:srcRect/>
          <a:stretch>
            <a:fillRect/>
          </a:stretch>
        </p:blipFill>
        <p:spPr bwMode="auto">
          <a:xfrm>
            <a:off x="0" y="4204242"/>
            <a:ext cx="3419872" cy="2653758"/>
          </a:xfrm>
          <a:prstGeom prst="rect">
            <a:avLst/>
          </a:prstGeom>
          <a:noFill/>
          <a:ln w="9525">
            <a:noFill/>
            <a:miter lim="800000"/>
            <a:headEnd/>
            <a:tailEnd/>
          </a:ln>
          <a:effectLst/>
        </p:spPr>
      </p:pic>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An engineering conclusion</a:t>
            </a:r>
            <a:br>
              <a:rPr lang="en-ZA" sz="2400" b="1" dirty="0" smtClean="0">
                <a:solidFill>
                  <a:srgbClr val="002060"/>
                </a:solidFill>
              </a:rPr>
            </a:br>
            <a:r>
              <a:rPr lang="en-ZA" sz="2400" b="1" dirty="0" smtClean="0">
                <a:solidFill>
                  <a:srgbClr val="002060"/>
                </a:solidFill>
              </a:rPr>
              <a:t>what makes sense to you?</a:t>
            </a:r>
          </a:p>
        </p:txBody>
      </p:sp>
      <p:sp>
        <p:nvSpPr>
          <p:cNvPr id="41987" name="Rectangle 3"/>
          <p:cNvSpPr>
            <a:spLocks noGrp="1" noChangeArrowheads="1"/>
          </p:cNvSpPr>
          <p:nvPr>
            <p:ph type="body" idx="1"/>
          </p:nvPr>
        </p:nvSpPr>
        <p:spPr>
          <a:xfrm>
            <a:off x="467544" y="1556792"/>
            <a:ext cx="8229600" cy="4525963"/>
          </a:xfrm>
        </p:spPr>
        <p:txBody>
          <a:bodyPr/>
          <a:lstStyle/>
          <a:p>
            <a:pPr eaLnBrk="1" hangingPunct="1">
              <a:buFont typeface="Wingdings" pitchFamily="2" charset="2"/>
              <a:buChar char="Ø"/>
            </a:pPr>
            <a:r>
              <a:rPr lang="en-ZA" sz="1800" dirty="0" smtClean="0">
                <a:solidFill>
                  <a:srgbClr val="150C8E"/>
                </a:solidFill>
              </a:rPr>
              <a:t>Please weigh up all I have shown you and all I have said.</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Please do not decide based on a whim or what someone else has said.</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You are an intelligent being, exercise your intellect to understand the issues and make an informed choice.</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Make a rational, practical decision, one that you are willing to defend no matter what, something you can “hang your hat on”.</a:t>
            </a:r>
          </a:p>
        </p:txBody>
      </p:sp>
      <p:sp>
        <p:nvSpPr>
          <p:cNvPr id="2" name="TextBox 1"/>
          <p:cNvSpPr txBox="1"/>
          <p:nvPr/>
        </p:nvSpPr>
        <p:spPr>
          <a:xfrm>
            <a:off x="3779912" y="5301208"/>
            <a:ext cx="1296144" cy="1015663"/>
          </a:xfrm>
          <a:prstGeom prst="rect">
            <a:avLst/>
          </a:prstGeom>
          <a:noFill/>
        </p:spPr>
        <p:txBody>
          <a:bodyPr wrap="square" rtlCol="0">
            <a:spAutoFit/>
          </a:bodyPr>
          <a:lstStyle/>
          <a:p>
            <a:pPr algn="ctr"/>
            <a:r>
              <a:rPr lang="en-ZA" sz="6000" dirty="0" smtClean="0"/>
              <a:t>or</a:t>
            </a:r>
            <a:endParaRPr lang="en-ZA" sz="6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2000"/>
                                        <p:tgtEl>
                                          <p:spTgt spid="41987">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2000"/>
                                        <p:tgtEl>
                                          <p:spTgt spid="2050"/>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2000"/>
                                        <p:tgtEl>
                                          <p:spTgt spid="41987">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41987">
                                            <p:txEl>
                                              <p:pRg st="6" end="6"/>
                                            </p:txEl>
                                          </p:spTgt>
                                        </p:tgtEl>
                                        <p:attrNameLst>
                                          <p:attrName>style.visibility</p:attrName>
                                        </p:attrNameLst>
                                      </p:cBhvr>
                                      <p:to>
                                        <p:strVal val="visible"/>
                                      </p:to>
                                    </p:set>
                                    <p:animEffect transition="in" filter="fade">
                                      <p:cBhvr>
                                        <p:cTn id="23" dur="2000"/>
                                        <p:tgtEl>
                                          <p:spTgt spid="41987">
                                            <p:txEl>
                                              <p:pRg st="6" end="6"/>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Summing up</a:t>
            </a:r>
          </a:p>
        </p:txBody>
      </p:sp>
      <p:sp>
        <p:nvSpPr>
          <p:cNvPr id="41987" name="Rectangle 3"/>
          <p:cNvSpPr>
            <a:spLocks noGrp="1" noChangeArrowheads="1"/>
          </p:cNvSpPr>
          <p:nvPr>
            <p:ph type="body" idx="1"/>
          </p:nvPr>
        </p:nvSpPr>
        <p:spPr>
          <a:xfrm>
            <a:off x="285720" y="1571612"/>
            <a:ext cx="8643998" cy="5097748"/>
          </a:xfrm>
        </p:spPr>
        <p:txBody>
          <a:bodyPr>
            <a:noAutofit/>
          </a:bodyPr>
          <a:lstStyle/>
          <a:p>
            <a:pPr eaLnBrk="1" hangingPunct="1">
              <a:buFont typeface="Wingdings" pitchFamily="2" charset="2"/>
              <a:buChar char="Ø"/>
            </a:pPr>
            <a:r>
              <a:rPr lang="en-ZA" sz="1800" dirty="0" smtClean="0">
                <a:solidFill>
                  <a:srgbClr val="150C8E"/>
                </a:solidFill>
              </a:rPr>
              <a:t>Steady state theories cannot explain what we have seen in this video</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Massive external forces HAVE to have been applied</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A massive external source of water seems essential</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There ARE large chunks of ice in space</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An astronomical object or “Ice Comet” seems to explain the situation</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Is there a better theory?</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I do not know one</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What do YOU think?</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4552896"/>
            <a:ext cx="2613497" cy="229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65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animEffect transition="in" filter="fade">
                                      <p:cBhvr>
                                        <p:cTn id="11" dur="2000"/>
                                        <p:tgtEl>
                                          <p:spTgt spid="41987">
                                            <p:txEl>
                                              <p:pRg st="2" end="2"/>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animEffect transition="in" filter="fade">
                                      <p:cBhvr>
                                        <p:cTn id="15" dur="2000"/>
                                        <p:tgtEl>
                                          <p:spTgt spid="41987">
                                            <p:txEl>
                                              <p:pRg st="4" end="4"/>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animEffect transition="in" filter="fade">
                                      <p:cBhvr>
                                        <p:cTn id="19" dur="2000"/>
                                        <p:tgtEl>
                                          <p:spTgt spid="41987">
                                            <p:txEl>
                                              <p:pRg st="6" end="6"/>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41987">
                                            <p:txEl>
                                              <p:pRg st="8" end="8"/>
                                            </p:txEl>
                                          </p:spTgt>
                                        </p:tgtEl>
                                        <p:attrNameLst>
                                          <p:attrName>style.visibility</p:attrName>
                                        </p:attrNameLst>
                                      </p:cBhvr>
                                      <p:to>
                                        <p:strVal val="visible"/>
                                      </p:to>
                                    </p:set>
                                    <p:animEffect transition="in" filter="fade">
                                      <p:cBhvr>
                                        <p:cTn id="23" dur="2000"/>
                                        <p:tgtEl>
                                          <p:spTgt spid="41987">
                                            <p:txEl>
                                              <p:pRg st="8" end="8"/>
                                            </p:txEl>
                                          </p:spTgt>
                                        </p:tgtEl>
                                      </p:cBhvr>
                                    </p:animEffect>
                                  </p:childTnLst>
                                </p:cTn>
                              </p:par>
                            </p:childTnLst>
                          </p:cTn>
                        </p:par>
                        <p:par>
                          <p:cTn id="24" fill="hold">
                            <p:stCondLst>
                              <p:cond delay="10000"/>
                            </p:stCondLst>
                            <p:childTnLst>
                              <p:par>
                                <p:cTn id="25" presetID="2" presetClass="entr" presetSubtype="9" fill="hold" nodeType="after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fill="hold"/>
                                        <p:tgtEl>
                                          <p:spTgt spid="1026"/>
                                        </p:tgtEl>
                                        <p:attrNameLst>
                                          <p:attrName>ppt_x</p:attrName>
                                        </p:attrNameLst>
                                      </p:cBhvr>
                                      <p:tavLst>
                                        <p:tav tm="0">
                                          <p:val>
                                            <p:strVal val="0-#ppt_w/2"/>
                                          </p:val>
                                        </p:tav>
                                        <p:tav tm="100000">
                                          <p:val>
                                            <p:strVal val="#ppt_x"/>
                                          </p:val>
                                        </p:tav>
                                      </p:tavLst>
                                    </p:anim>
                                    <p:anim calcmode="lin" valueType="num">
                                      <p:cBhvr additive="base">
                                        <p:cTn id="28" dur="500" fill="hold"/>
                                        <p:tgtEl>
                                          <p:spTgt spid="1026"/>
                                        </p:tgtEl>
                                        <p:attrNameLst>
                                          <p:attrName>ppt_y</p:attrName>
                                        </p:attrNameLst>
                                      </p:cBhvr>
                                      <p:tavLst>
                                        <p:tav tm="0">
                                          <p:val>
                                            <p:strVal val="0-#ppt_h/2"/>
                                          </p:val>
                                        </p:tav>
                                        <p:tav tm="100000">
                                          <p:val>
                                            <p:strVal val="#ppt_y"/>
                                          </p:val>
                                        </p:tav>
                                      </p:tavLst>
                                    </p:anim>
                                  </p:childTnLst>
                                </p:cTn>
                              </p:par>
                            </p:childTnLst>
                          </p:cTn>
                        </p:par>
                        <p:par>
                          <p:cTn id="29" fill="hold">
                            <p:stCondLst>
                              <p:cond delay="10500"/>
                            </p:stCondLst>
                            <p:childTnLst>
                              <p:par>
                                <p:cTn id="30" presetID="10" presetClass="entr" presetSubtype="0" fill="hold" grpId="0" nodeType="afterEffect">
                                  <p:stCondLst>
                                    <p:cond delay="0"/>
                                  </p:stCondLst>
                                  <p:childTnLst>
                                    <p:set>
                                      <p:cBhvr>
                                        <p:cTn id="31" dur="1" fill="hold">
                                          <p:stCondLst>
                                            <p:cond delay="0"/>
                                          </p:stCondLst>
                                        </p:cTn>
                                        <p:tgtEl>
                                          <p:spTgt spid="41987">
                                            <p:txEl>
                                              <p:pRg st="10" end="10"/>
                                            </p:txEl>
                                          </p:spTgt>
                                        </p:tgtEl>
                                        <p:attrNameLst>
                                          <p:attrName>style.visibility</p:attrName>
                                        </p:attrNameLst>
                                      </p:cBhvr>
                                      <p:to>
                                        <p:strVal val="visible"/>
                                      </p:to>
                                    </p:set>
                                    <p:animEffect transition="in" filter="fade">
                                      <p:cBhvr>
                                        <p:cTn id="32" dur="2000"/>
                                        <p:tgtEl>
                                          <p:spTgt spid="41987">
                                            <p:txEl>
                                              <p:pRg st="10" end="10"/>
                                            </p:txEl>
                                          </p:spTgt>
                                        </p:tgtEl>
                                      </p:cBhvr>
                                    </p:animEffect>
                                  </p:childTnLst>
                                </p:cTn>
                              </p:par>
                            </p:childTnLst>
                          </p:cTn>
                        </p:par>
                        <p:par>
                          <p:cTn id="33" fill="hold">
                            <p:stCondLst>
                              <p:cond delay="12500"/>
                            </p:stCondLst>
                            <p:childTnLst>
                              <p:par>
                                <p:cTn id="34" presetID="10" presetClass="entr" presetSubtype="0" fill="hold" grpId="0" nodeType="afterEffect">
                                  <p:stCondLst>
                                    <p:cond delay="0"/>
                                  </p:stCondLst>
                                  <p:childTnLst>
                                    <p:set>
                                      <p:cBhvr>
                                        <p:cTn id="35" dur="1" fill="hold">
                                          <p:stCondLst>
                                            <p:cond delay="0"/>
                                          </p:stCondLst>
                                        </p:cTn>
                                        <p:tgtEl>
                                          <p:spTgt spid="41987">
                                            <p:txEl>
                                              <p:pRg st="12" end="12"/>
                                            </p:txEl>
                                          </p:spTgt>
                                        </p:tgtEl>
                                        <p:attrNameLst>
                                          <p:attrName>style.visibility</p:attrName>
                                        </p:attrNameLst>
                                      </p:cBhvr>
                                      <p:to>
                                        <p:strVal val="visible"/>
                                      </p:to>
                                    </p:set>
                                    <p:animEffect transition="in" filter="fade">
                                      <p:cBhvr>
                                        <p:cTn id="36" dur="2000"/>
                                        <p:tgtEl>
                                          <p:spTgt spid="41987">
                                            <p:txEl>
                                              <p:pRg st="12" end="12"/>
                                            </p:txEl>
                                          </p:spTgt>
                                        </p:tgtEl>
                                      </p:cBhvr>
                                    </p:animEffect>
                                  </p:childTnLst>
                                </p:cTn>
                              </p:par>
                            </p:childTnLst>
                          </p:cTn>
                        </p:par>
                        <p:par>
                          <p:cTn id="37" fill="hold">
                            <p:stCondLst>
                              <p:cond delay="14500"/>
                            </p:stCondLst>
                            <p:childTnLst>
                              <p:par>
                                <p:cTn id="38" presetID="10" presetClass="entr" presetSubtype="0" fill="hold" grpId="0" nodeType="afterEffect">
                                  <p:stCondLst>
                                    <p:cond delay="0"/>
                                  </p:stCondLst>
                                  <p:childTnLst>
                                    <p:set>
                                      <p:cBhvr>
                                        <p:cTn id="39" dur="1" fill="hold">
                                          <p:stCondLst>
                                            <p:cond delay="0"/>
                                          </p:stCondLst>
                                        </p:cTn>
                                        <p:tgtEl>
                                          <p:spTgt spid="41987">
                                            <p:txEl>
                                              <p:pRg st="14" end="14"/>
                                            </p:txEl>
                                          </p:spTgt>
                                        </p:tgtEl>
                                        <p:attrNameLst>
                                          <p:attrName>style.visibility</p:attrName>
                                        </p:attrNameLst>
                                      </p:cBhvr>
                                      <p:to>
                                        <p:strVal val="visible"/>
                                      </p:to>
                                    </p:set>
                                    <p:animEffect transition="in" filter="fade">
                                      <p:cBhvr>
                                        <p:cTn id="40" dur="2000"/>
                                        <p:tgtEl>
                                          <p:spTgt spid="4198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What do you think?</a:t>
            </a:r>
          </a:p>
        </p:txBody>
      </p:sp>
      <p:sp>
        <p:nvSpPr>
          <p:cNvPr id="41987" name="Rectangle 3"/>
          <p:cNvSpPr>
            <a:spLocks noGrp="1" noChangeArrowheads="1"/>
          </p:cNvSpPr>
          <p:nvPr>
            <p:ph type="body" idx="1"/>
          </p:nvPr>
        </p:nvSpPr>
        <p:spPr>
          <a:xfrm>
            <a:off x="457200" y="1903433"/>
            <a:ext cx="8229600" cy="4525963"/>
          </a:xfrm>
        </p:spPr>
        <p:txBody>
          <a:bodyPr/>
          <a:lstStyle/>
          <a:p>
            <a:pPr eaLnBrk="1" hangingPunct="1">
              <a:buFont typeface="Wingdings" pitchFamily="2" charset="2"/>
              <a:buChar char="Ø"/>
            </a:pPr>
            <a:r>
              <a:rPr lang="en-US" sz="1800" dirty="0" smtClean="0">
                <a:solidFill>
                  <a:srgbClr val="150C8E"/>
                </a:solidFill>
              </a:rPr>
              <a:t>Was there a flood?</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Did the flood “just happen”?</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Was there a judgment?</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Will there be another judgment?</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Where will YOU spend eternity?</a:t>
            </a:r>
          </a:p>
        </p:txBody>
      </p:sp>
      <p:sp>
        <p:nvSpPr>
          <p:cNvPr id="4" name="TextBox 3"/>
          <p:cNvSpPr txBox="1"/>
          <p:nvPr/>
        </p:nvSpPr>
        <p:spPr>
          <a:xfrm>
            <a:off x="0" y="6273225"/>
            <a:ext cx="9144000" cy="584775"/>
          </a:xfrm>
          <a:prstGeom prst="rect">
            <a:avLst/>
          </a:prstGeom>
          <a:noFill/>
        </p:spPr>
        <p:txBody>
          <a:bodyPr wrap="square" rtlCol="0">
            <a:spAutoFit/>
          </a:bodyPr>
          <a:lstStyle/>
          <a:p>
            <a:r>
              <a:rPr lang="en-ZA" b="1" dirty="0" smtClean="0">
                <a:solidFill>
                  <a:srgbClr val="002060"/>
                </a:solidFill>
                <a:latin typeface="Verdana" pitchFamily="34" charset="0"/>
              </a:rPr>
              <a:t>Contact me on </a:t>
            </a:r>
            <a:r>
              <a:rPr lang="en-ZA" b="1" dirty="0" err="1" smtClean="0">
                <a:solidFill>
                  <a:srgbClr val="002060"/>
                </a:solidFill>
                <a:latin typeface="Verdana" pitchFamily="34" charset="0"/>
                <a:hlinkClick r:id="rId3"/>
              </a:rPr>
              <a:t>James@ETIMin.org</a:t>
            </a:r>
            <a:r>
              <a:rPr lang="en-ZA" b="1" dirty="0" smtClean="0">
                <a:solidFill>
                  <a:srgbClr val="002060"/>
                </a:solidFill>
                <a:latin typeface="Verdana" pitchFamily="34" charset="0"/>
              </a:rPr>
              <a:t> </a:t>
            </a:r>
          </a:p>
          <a:p>
            <a:r>
              <a:rPr lang="en-ZA" sz="1400" b="1" dirty="0" smtClean="0">
                <a:solidFill>
                  <a:srgbClr val="002060"/>
                </a:solidFill>
                <a:latin typeface="Verdana" pitchFamily="34" charset="0"/>
              </a:rPr>
              <a:t>Or phone ++27-(0)83-251-6644 or ++27-(0)86-111-5409 or fax ++27-(0)86-540-0178</a:t>
            </a:r>
            <a:endParaRPr lang="en-US" sz="1400" b="1" dirty="0">
              <a:solidFill>
                <a:srgbClr val="002060"/>
              </a:solidFill>
              <a:latin typeface="Verdana" pitchFamily="34" charset="0"/>
            </a:endParaRPr>
          </a:p>
        </p:txBody>
      </p:sp>
      <p:pic>
        <p:nvPicPr>
          <p:cNvPr id="5" name="Picture 2"/>
          <p:cNvPicPr>
            <a:picLocks noChangeAspect="1" noChangeArrowheads="1"/>
          </p:cNvPicPr>
          <p:nvPr/>
        </p:nvPicPr>
        <p:blipFill>
          <a:blip r:embed="rId4" cstate="print"/>
          <a:srcRect/>
          <a:stretch>
            <a:fillRect/>
          </a:stretch>
        </p:blipFill>
        <p:spPr bwMode="auto">
          <a:xfrm>
            <a:off x="4716017" y="1412776"/>
            <a:ext cx="4427984" cy="303464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1000"/>
                                        <p:tgtEl>
                                          <p:spTgt spid="41987">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Effect transition="in" filter="fade">
                                      <p:cBhvr>
                                        <p:cTn id="19" dur="1000"/>
                                        <p:tgtEl>
                                          <p:spTgt spid="41987">
                                            <p:txEl>
                                              <p:pRg st="2" end="2"/>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1987">
                                            <p:txEl>
                                              <p:pRg st="4" end="4"/>
                                            </p:txEl>
                                          </p:spTgt>
                                        </p:tgtEl>
                                        <p:attrNameLst>
                                          <p:attrName>style.visibility</p:attrName>
                                        </p:attrNameLst>
                                      </p:cBhvr>
                                      <p:to>
                                        <p:strVal val="visible"/>
                                      </p:to>
                                    </p:set>
                                    <p:animEffect transition="in" filter="fade">
                                      <p:cBhvr>
                                        <p:cTn id="23" dur="1000"/>
                                        <p:tgtEl>
                                          <p:spTgt spid="41987">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1987">
                                            <p:txEl>
                                              <p:pRg st="6" end="6"/>
                                            </p:txEl>
                                          </p:spTgt>
                                        </p:tgtEl>
                                        <p:attrNameLst>
                                          <p:attrName>style.visibility</p:attrName>
                                        </p:attrNameLst>
                                      </p:cBhvr>
                                      <p:to>
                                        <p:strVal val="visible"/>
                                      </p:to>
                                    </p:set>
                                    <p:animEffect transition="in" filter="fade">
                                      <p:cBhvr>
                                        <p:cTn id="27" dur="1000"/>
                                        <p:tgtEl>
                                          <p:spTgt spid="41987">
                                            <p:txEl>
                                              <p:pRg st="6" end="6"/>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41987">
                                            <p:txEl>
                                              <p:pRg st="8" end="8"/>
                                            </p:txEl>
                                          </p:spTgt>
                                        </p:tgtEl>
                                        <p:attrNameLst>
                                          <p:attrName>style.visibility</p:attrName>
                                        </p:attrNameLst>
                                      </p:cBhvr>
                                      <p:to>
                                        <p:strVal val="visible"/>
                                      </p:to>
                                    </p:set>
                                    <p:animEffect transition="in" filter="fade">
                                      <p:cBhvr>
                                        <p:cTn id="31" dur="1000"/>
                                        <p:tgtEl>
                                          <p:spTgt spid="419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1424112"/>
            <a:ext cx="9144000" cy="5433888"/>
          </a:xfrm>
          <a:prstGeom prst="rect">
            <a:avLst/>
          </a:prstGeom>
          <a:noFill/>
          <a:ln w="9525">
            <a:noFill/>
            <a:miter lim="800000"/>
            <a:headEnd/>
            <a:tailEnd/>
          </a:ln>
          <a:effectLst/>
        </p:spPr>
      </p:pic>
      <p:sp>
        <p:nvSpPr>
          <p:cNvPr id="41986" name="Rectangle 2"/>
          <p:cNvSpPr>
            <a:spLocks noGrp="1" noChangeArrowheads="1"/>
          </p:cNvSpPr>
          <p:nvPr>
            <p:ph type="title"/>
          </p:nvPr>
        </p:nvSpPr>
        <p:spPr/>
        <p:txBody>
          <a:bodyPr anchor="t" anchorCtr="0">
            <a:normAutofit/>
          </a:bodyPr>
          <a:lstStyle/>
          <a:p>
            <a:pPr algn="l" eaLnBrk="1" hangingPunct="1"/>
            <a:r>
              <a:rPr lang="en-ZA" sz="2400" b="1" dirty="0" smtClean="0">
                <a:solidFill>
                  <a:srgbClr val="002060"/>
                </a:solidFill>
              </a:rPr>
              <a:t>My considered conclusion</a:t>
            </a:r>
          </a:p>
        </p:txBody>
      </p:sp>
      <p:sp>
        <p:nvSpPr>
          <p:cNvPr id="41987" name="Rectangle 3"/>
          <p:cNvSpPr>
            <a:spLocks noGrp="1" noChangeArrowheads="1"/>
          </p:cNvSpPr>
          <p:nvPr>
            <p:ph type="body" idx="1"/>
          </p:nvPr>
        </p:nvSpPr>
        <p:spPr>
          <a:xfrm>
            <a:off x="323528" y="1412776"/>
            <a:ext cx="7416824" cy="4525963"/>
          </a:xfrm>
        </p:spPr>
        <p:txBody>
          <a:bodyPr>
            <a:noAutofit/>
          </a:bodyPr>
          <a:lstStyle/>
          <a:p>
            <a:pPr eaLnBrk="1" hangingPunct="1">
              <a:buFont typeface="Wingdings" pitchFamily="2" charset="2"/>
              <a:buChar char="Ø"/>
            </a:pPr>
            <a:r>
              <a:rPr lang="en-ZA" sz="1800" dirty="0" smtClean="0">
                <a:solidFill>
                  <a:srgbClr val="150C8E"/>
                </a:solidFill>
              </a:rPr>
              <a:t>There WAS a massive hydraulic and tectonic event</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It was triggered by an externally generated instability</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It took place relatively recently</a:t>
            </a:r>
          </a:p>
          <a:p>
            <a:pPr eaLnBrk="1" hangingPunct="1">
              <a:buFont typeface="Wingdings" pitchFamily="2" charset="2"/>
              <a:buChar char="Ø"/>
            </a:pPr>
            <a:endParaRPr lang="en-ZA" sz="1800" dirty="0" smtClean="0">
              <a:solidFill>
                <a:srgbClr val="150C8E"/>
              </a:solidFill>
            </a:endParaRPr>
          </a:p>
          <a:p>
            <a:pPr>
              <a:buFont typeface="Wingdings" pitchFamily="2" charset="2"/>
              <a:buChar char="Ø"/>
            </a:pPr>
            <a:r>
              <a:rPr lang="en-ZA" sz="1800" dirty="0" smtClean="0">
                <a:solidFill>
                  <a:srgbClr val="150C8E"/>
                </a:solidFill>
              </a:rPr>
              <a:t>There IS a Creator</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There is looming judgment, possibly within a thousand years or much sooner</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The Ten Commandments will form the basis of judgment</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We each have a choice which ranges from eternal hellfire to a high throne for eternity</a:t>
            </a:r>
          </a:p>
          <a:p>
            <a:pPr eaLnBrk="1" hangingPunct="1">
              <a:buFont typeface="Wingdings" pitchFamily="2" charset="2"/>
              <a:buChar char="Ø"/>
            </a:pPr>
            <a:endParaRPr lang="en-ZA" sz="1800" dirty="0" smtClean="0">
              <a:solidFill>
                <a:srgbClr val="150C8E"/>
              </a:solidFill>
            </a:endParaRPr>
          </a:p>
        </p:txBody>
      </p:sp>
      <p:pic>
        <p:nvPicPr>
          <p:cNvPr id="5" name="Picture 4"/>
          <p:cNvPicPr>
            <a:picLocks noChangeAspect="1" noChangeArrowheads="1"/>
          </p:cNvPicPr>
          <p:nvPr/>
        </p:nvPicPr>
        <p:blipFill>
          <a:blip r:embed="rId4" cstate="print"/>
          <a:srcRect/>
          <a:stretch>
            <a:fillRect/>
          </a:stretch>
        </p:blipFill>
        <p:spPr bwMode="auto">
          <a:xfrm>
            <a:off x="7793438" y="1431977"/>
            <a:ext cx="1350561" cy="3293167"/>
          </a:xfrm>
          <a:prstGeom prst="rect">
            <a:avLst/>
          </a:prstGeom>
          <a:noFill/>
          <a:ln w="9525">
            <a:noFill/>
            <a:miter lim="800000"/>
            <a:headEnd/>
            <a:tailEnd/>
          </a:ln>
          <a:effectLst/>
        </p:spPr>
      </p:pic>
      <p:pic>
        <p:nvPicPr>
          <p:cNvPr id="6" name="Picture 2" descr="E:\Data\2\2I_Images\Abyss\Abyss iStock_000001865215Small with fire .jpg"/>
          <p:cNvPicPr>
            <a:picLocks noChangeAspect="1" noChangeArrowheads="1"/>
          </p:cNvPicPr>
          <p:nvPr/>
        </p:nvPicPr>
        <p:blipFill>
          <a:blip r:embed="rId5" cstate="print"/>
          <a:srcRect/>
          <a:stretch>
            <a:fillRect/>
          </a:stretch>
        </p:blipFill>
        <p:spPr bwMode="auto">
          <a:xfrm flipH="1">
            <a:off x="7740351" y="5733256"/>
            <a:ext cx="1403649" cy="1124744"/>
          </a:xfrm>
          <a:prstGeom prst="rect">
            <a:avLst/>
          </a:prstGeom>
          <a:noFill/>
        </p:spPr>
      </p:pic>
    </p:spTree>
    <p:extLst>
      <p:ext uri="{BB962C8B-B14F-4D97-AF65-F5344CB8AC3E}">
        <p14:creationId xmlns:p14="http://schemas.microsoft.com/office/powerpoint/2010/main" val="60945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2000"/>
                                        <p:tgtEl>
                                          <p:spTgt spid="41987">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Effect transition="in" filter="fade">
                                      <p:cBhvr>
                                        <p:cTn id="19" dur="2000"/>
                                        <p:tgtEl>
                                          <p:spTgt spid="41987">
                                            <p:txEl>
                                              <p:pRg st="2" end="2"/>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41987">
                                            <p:txEl>
                                              <p:pRg st="4" end="4"/>
                                            </p:txEl>
                                          </p:spTgt>
                                        </p:tgtEl>
                                        <p:attrNameLst>
                                          <p:attrName>style.visibility</p:attrName>
                                        </p:attrNameLst>
                                      </p:cBhvr>
                                      <p:to>
                                        <p:strVal val="visible"/>
                                      </p:to>
                                    </p:set>
                                    <p:animEffect transition="in" filter="fade">
                                      <p:cBhvr>
                                        <p:cTn id="23" dur="2000"/>
                                        <p:tgtEl>
                                          <p:spTgt spid="41987">
                                            <p:txEl>
                                              <p:pRg st="4" end="4"/>
                                            </p:txEl>
                                          </p:spTgt>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41987">
                                            <p:txEl>
                                              <p:pRg st="6" end="6"/>
                                            </p:txEl>
                                          </p:spTgt>
                                        </p:tgtEl>
                                        <p:attrNameLst>
                                          <p:attrName>style.visibility</p:attrName>
                                        </p:attrNameLst>
                                      </p:cBhvr>
                                      <p:to>
                                        <p:strVal val="visible"/>
                                      </p:to>
                                    </p:set>
                                    <p:animEffect transition="in" filter="fade">
                                      <p:cBhvr>
                                        <p:cTn id="27" dur="2000"/>
                                        <p:tgtEl>
                                          <p:spTgt spid="41987">
                                            <p:txEl>
                                              <p:pRg st="6" end="6"/>
                                            </p:txEl>
                                          </p:spTgt>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41987">
                                            <p:txEl>
                                              <p:pRg st="8" end="8"/>
                                            </p:txEl>
                                          </p:spTgt>
                                        </p:tgtEl>
                                        <p:attrNameLst>
                                          <p:attrName>style.visibility</p:attrName>
                                        </p:attrNameLst>
                                      </p:cBhvr>
                                      <p:to>
                                        <p:strVal val="visible"/>
                                      </p:to>
                                    </p:set>
                                    <p:animEffect transition="in" filter="fade">
                                      <p:cBhvr>
                                        <p:cTn id="31" dur="2000"/>
                                        <p:tgtEl>
                                          <p:spTgt spid="41987">
                                            <p:txEl>
                                              <p:pRg st="8" end="8"/>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000"/>
                                        <p:tgtEl>
                                          <p:spTgt spid="6"/>
                                        </p:tgtEl>
                                      </p:cBhvr>
                                    </p:animEffect>
                                  </p:childTnLst>
                                </p:cTn>
                              </p:par>
                            </p:childTnLst>
                          </p:cTn>
                        </p:par>
                        <p:par>
                          <p:cTn id="36" fill="hold">
                            <p:stCondLst>
                              <p:cond delay="16000"/>
                            </p:stCondLst>
                            <p:childTnLst>
                              <p:par>
                                <p:cTn id="37" presetID="10" presetClass="entr" presetSubtype="0" fill="hold" grpId="0" nodeType="afterEffect">
                                  <p:stCondLst>
                                    <p:cond delay="0"/>
                                  </p:stCondLst>
                                  <p:childTnLst>
                                    <p:set>
                                      <p:cBhvr>
                                        <p:cTn id="38" dur="1" fill="hold">
                                          <p:stCondLst>
                                            <p:cond delay="0"/>
                                          </p:stCondLst>
                                        </p:cTn>
                                        <p:tgtEl>
                                          <p:spTgt spid="41987">
                                            <p:txEl>
                                              <p:pRg st="10" end="10"/>
                                            </p:txEl>
                                          </p:spTgt>
                                        </p:tgtEl>
                                        <p:attrNameLst>
                                          <p:attrName>style.visibility</p:attrName>
                                        </p:attrNameLst>
                                      </p:cBhvr>
                                      <p:to>
                                        <p:strVal val="visible"/>
                                      </p:to>
                                    </p:set>
                                    <p:animEffect transition="in" filter="fade">
                                      <p:cBhvr>
                                        <p:cTn id="39" dur="2000"/>
                                        <p:tgtEl>
                                          <p:spTgt spid="41987">
                                            <p:txEl>
                                              <p:pRg st="10" end="10"/>
                                            </p:txEl>
                                          </p:spTgt>
                                        </p:tgtEl>
                                      </p:cBhvr>
                                    </p:animEffect>
                                  </p:childTnLst>
                                </p:cTn>
                              </p:par>
                            </p:childTnLst>
                          </p:cTn>
                        </p:par>
                        <p:par>
                          <p:cTn id="40" fill="hold">
                            <p:stCondLst>
                              <p:cond delay="18000"/>
                            </p:stCondLst>
                            <p:childTnLst>
                              <p:par>
                                <p:cTn id="41" presetID="10" presetClass="entr" presetSubtype="0" fill="hold" grpId="0" nodeType="afterEffect">
                                  <p:stCondLst>
                                    <p:cond delay="0"/>
                                  </p:stCondLst>
                                  <p:childTnLst>
                                    <p:set>
                                      <p:cBhvr>
                                        <p:cTn id="42" dur="1" fill="hold">
                                          <p:stCondLst>
                                            <p:cond delay="0"/>
                                          </p:stCondLst>
                                        </p:cTn>
                                        <p:tgtEl>
                                          <p:spTgt spid="41987">
                                            <p:txEl>
                                              <p:pRg st="12" end="12"/>
                                            </p:txEl>
                                          </p:spTgt>
                                        </p:tgtEl>
                                        <p:attrNameLst>
                                          <p:attrName>style.visibility</p:attrName>
                                        </p:attrNameLst>
                                      </p:cBhvr>
                                      <p:to>
                                        <p:strVal val="visible"/>
                                      </p:to>
                                    </p:set>
                                    <p:animEffect transition="in" filter="fade">
                                      <p:cBhvr>
                                        <p:cTn id="43" dur="2000"/>
                                        <p:tgtEl>
                                          <p:spTgt spid="4198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1424112"/>
            <a:ext cx="9144000" cy="5433888"/>
          </a:xfrm>
          <a:prstGeom prst="rect">
            <a:avLst/>
          </a:prstGeom>
          <a:noFill/>
          <a:ln w="9525">
            <a:noFill/>
            <a:miter lim="800000"/>
            <a:headEnd/>
            <a:tailEnd/>
          </a:ln>
          <a:effectLst/>
        </p:spPr>
      </p:pic>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What do YOU choose today?</a:t>
            </a:r>
          </a:p>
        </p:txBody>
      </p:sp>
      <p:pic>
        <p:nvPicPr>
          <p:cNvPr id="5" name="Picture 4"/>
          <p:cNvPicPr>
            <a:picLocks noChangeAspect="1" noChangeArrowheads="1"/>
          </p:cNvPicPr>
          <p:nvPr/>
        </p:nvPicPr>
        <p:blipFill>
          <a:blip r:embed="rId4" cstate="print"/>
          <a:srcRect/>
          <a:stretch>
            <a:fillRect/>
          </a:stretch>
        </p:blipFill>
        <p:spPr bwMode="auto">
          <a:xfrm>
            <a:off x="7092280" y="1431976"/>
            <a:ext cx="2051719" cy="5426023"/>
          </a:xfrm>
          <a:prstGeom prst="rect">
            <a:avLst/>
          </a:prstGeom>
          <a:noFill/>
          <a:ln w="9525">
            <a:noFill/>
            <a:miter lim="800000"/>
            <a:headEnd/>
            <a:tailEnd/>
          </a:ln>
          <a:effectLst/>
        </p:spPr>
      </p:pic>
      <p:pic>
        <p:nvPicPr>
          <p:cNvPr id="6" name="Picture 2" descr="E:\Data\2\2I_Images\Abyss\Abyss iStock_000001865215Small with fire .jpg"/>
          <p:cNvPicPr>
            <a:picLocks noChangeAspect="1" noChangeArrowheads="1"/>
          </p:cNvPicPr>
          <p:nvPr/>
        </p:nvPicPr>
        <p:blipFill>
          <a:blip r:embed="rId5" cstate="print"/>
          <a:srcRect/>
          <a:stretch>
            <a:fillRect/>
          </a:stretch>
        </p:blipFill>
        <p:spPr bwMode="auto">
          <a:xfrm flipH="1">
            <a:off x="-14628" y="4653135"/>
            <a:ext cx="2751608" cy="2204863"/>
          </a:xfrm>
          <a:prstGeom prst="rect">
            <a:avLst/>
          </a:prstGeom>
          <a:noFill/>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1772816"/>
            <a:ext cx="3024336" cy="3963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762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 presetClass="entr" presetSubtype="9"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2500"/>
                            </p:stCondLst>
                            <p:childTnLst>
                              <p:par>
                                <p:cTn id="14" presetID="2" presetClass="entr" presetSubtype="3"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2" presetClass="entr" presetSubtype="3" fill="hold" nodeType="after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1+#ppt_w/2"/>
                                          </p:val>
                                        </p:tav>
                                        <p:tav tm="100000">
                                          <p:val>
                                            <p:strVal val="#ppt_x"/>
                                          </p:val>
                                        </p:tav>
                                      </p:tavLst>
                                    </p:anim>
                                    <p:anim calcmode="lin" valueType="num">
                                      <p:cBhvr additive="base">
                                        <p:cTn id="22"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p:cNvPicPr>
            <a:picLocks noChangeAspect="1" noChangeArrowheads="1"/>
          </p:cNvPicPr>
          <p:nvPr/>
        </p:nvPicPr>
        <p:blipFill>
          <a:blip r:embed="rId3" cstate="print"/>
          <a:srcRect/>
          <a:stretch>
            <a:fillRect/>
          </a:stretch>
        </p:blipFill>
        <p:spPr bwMode="auto">
          <a:xfrm>
            <a:off x="5868144" y="6175027"/>
            <a:ext cx="2232248" cy="585788"/>
          </a:xfrm>
          <a:prstGeom prst="rect">
            <a:avLst/>
          </a:prstGeom>
          <a:noFill/>
          <a:ln w="9525">
            <a:noFill/>
            <a:miter lim="800000"/>
            <a:headEnd/>
            <a:tailEnd/>
          </a:ln>
          <a:effectLst/>
        </p:spPr>
      </p:pic>
      <p:cxnSp>
        <p:nvCxnSpPr>
          <p:cNvPr id="7" name="Straight Connector 6"/>
          <p:cNvCxnSpPr/>
          <p:nvPr/>
        </p:nvCxnSpPr>
        <p:spPr>
          <a:xfrm rot="5400000" flipH="1">
            <a:off x="5893265" y="5221515"/>
            <a:ext cx="48069" cy="298265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1986" name="Rectangle 2"/>
          <p:cNvSpPr>
            <a:spLocks noGrp="1" noChangeArrowheads="1"/>
          </p:cNvSpPr>
          <p:nvPr>
            <p:ph type="title"/>
          </p:nvPr>
        </p:nvSpPr>
        <p:spPr>
          <a:xfrm>
            <a:off x="457200" y="274638"/>
            <a:ext cx="6347048" cy="1143000"/>
          </a:xfrm>
        </p:spPr>
        <p:txBody>
          <a:bodyPr anchor="t" anchorCtr="0">
            <a:normAutofit/>
          </a:bodyPr>
          <a:lstStyle/>
          <a:p>
            <a:pPr algn="l"/>
            <a:r>
              <a:rPr lang="en-ZA" sz="2400" b="1" dirty="0" smtClean="0">
                <a:solidFill>
                  <a:schemeClr val="tx2"/>
                </a:solidFill>
              </a:rPr>
              <a:t>End notes and acknowledgements</a:t>
            </a:r>
            <a:endParaRPr lang="en-ZA" sz="2400" b="1" dirty="0" smtClean="0">
              <a:solidFill>
                <a:srgbClr val="002060"/>
              </a:solidFill>
            </a:endParaRPr>
          </a:p>
        </p:txBody>
      </p:sp>
      <p:pic>
        <p:nvPicPr>
          <p:cNvPr id="19459" name="Picture 3"/>
          <p:cNvPicPr>
            <a:picLocks noChangeAspect="1" noChangeArrowheads="1"/>
          </p:cNvPicPr>
          <p:nvPr/>
        </p:nvPicPr>
        <p:blipFill>
          <a:blip r:embed="rId4" cstate="print"/>
          <a:srcRect/>
          <a:stretch>
            <a:fillRect/>
          </a:stretch>
        </p:blipFill>
        <p:spPr bwMode="auto">
          <a:xfrm>
            <a:off x="7501162" y="4365104"/>
            <a:ext cx="1642837" cy="2492896"/>
          </a:xfrm>
          <a:prstGeom prst="rect">
            <a:avLst/>
          </a:prstGeom>
          <a:noFill/>
          <a:ln w="9525">
            <a:noFill/>
            <a:miter lim="800000"/>
            <a:headEnd/>
            <a:tailEnd/>
          </a:ln>
          <a:effectLst/>
        </p:spPr>
      </p:pic>
      <p:pic>
        <p:nvPicPr>
          <p:cNvPr id="19460" name="Picture 4"/>
          <p:cNvPicPr>
            <a:picLocks noChangeAspect="1" noChangeArrowheads="1"/>
          </p:cNvPicPr>
          <p:nvPr/>
        </p:nvPicPr>
        <p:blipFill>
          <a:blip r:embed="rId5" cstate="print"/>
          <a:srcRect/>
          <a:stretch>
            <a:fillRect/>
          </a:stretch>
        </p:blipFill>
        <p:spPr bwMode="auto">
          <a:xfrm>
            <a:off x="6281747" y="5805265"/>
            <a:ext cx="1202665" cy="792087"/>
          </a:xfrm>
          <a:prstGeom prst="rect">
            <a:avLst/>
          </a:prstGeom>
          <a:noFill/>
          <a:ln w="9525">
            <a:noFill/>
            <a:miter lim="800000"/>
            <a:headEnd/>
            <a:tailEnd/>
          </a:ln>
          <a:effectLst/>
        </p:spPr>
      </p:pic>
      <p:pic>
        <p:nvPicPr>
          <p:cNvPr id="11" name="Picture 2"/>
          <p:cNvPicPr>
            <a:picLocks noChangeAspect="1" noChangeArrowheads="1"/>
          </p:cNvPicPr>
          <p:nvPr/>
        </p:nvPicPr>
        <p:blipFill>
          <a:blip r:embed="rId6" cstate="print"/>
          <a:srcRect/>
          <a:stretch>
            <a:fillRect/>
          </a:stretch>
        </p:blipFill>
        <p:spPr bwMode="auto">
          <a:xfrm>
            <a:off x="0" y="1412775"/>
            <a:ext cx="2601889" cy="1951417"/>
          </a:xfrm>
          <a:prstGeom prst="rect">
            <a:avLst/>
          </a:prstGeom>
          <a:noFill/>
          <a:ln w="9525">
            <a:noFill/>
            <a:miter lim="800000"/>
            <a:headEnd/>
            <a:tailEnd/>
          </a:ln>
          <a:effectLst/>
        </p:spPr>
      </p:pic>
      <p:pic>
        <p:nvPicPr>
          <p:cNvPr id="12" name="Picture 2"/>
          <p:cNvPicPr>
            <a:picLocks noChangeAspect="1" noChangeArrowheads="1"/>
          </p:cNvPicPr>
          <p:nvPr/>
        </p:nvPicPr>
        <p:blipFill>
          <a:blip r:embed="rId7" cstate="print"/>
          <a:srcRect/>
          <a:stretch>
            <a:fillRect/>
          </a:stretch>
        </p:blipFill>
        <p:spPr bwMode="auto">
          <a:xfrm>
            <a:off x="0" y="5077983"/>
            <a:ext cx="2950117" cy="1780017"/>
          </a:xfrm>
          <a:prstGeom prst="rect">
            <a:avLst/>
          </a:prstGeom>
          <a:noFill/>
          <a:ln w="9525">
            <a:noFill/>
            <a:miter lim="800000"/>
            <a:headEnd/>
            <a:tailEnd/>
          </a:ln>
          <a:effectLst/>
        </p:spPr>
      </p:pic>
      <p:pic>
        <p:nvPicPr>
          <p:cNvPr id="13" name="Picture 2"/>
          <p:cNvPicPr>
            <a:picLocks noChangeAspect="1" noChangeArrowheads="1"/>
          </p:cNvPicPr>
          <p:nvPr/>
        </p:nvPicPr>
        <p:blipFill>
          <a:blip r:embed="rId8" cstate="print"/>
          <a:srcRect/>
          <a:stretch>
            <a:fillRect/>
          </a:stretch>
        </p:blipFill>
        <p:spPr bwMode="auto">
          <a:xfrm>
            <a:off x="3630" y="3364193"/>
            <a:ext cx="2304256" cy="1713790"/>
          </a:xfrm>
          <a:prstGeom prst="rect">
            <a:avLst/>
          </a:prstGeom>
          <a:noFill/>
          <a:ln w="9525">
            <a:noFill/>
            <a:miter lim="800000"/>
            <a:headEnd/>
            <a:tailEnd/>
          </a:ln>
          <a:effectLst/>
        </p:spPr>
      </p:pic>
      <p:pic>
        <p:nvPicPr>
          <p:cNvPr id="14" name="Picture 3"/>
          <p:cNvPicPr>
            <a:picLocks noChangeAspect="1" noChangeArrowheads="1"/>
          </p:cNvPicPr>
          <p:nvPr/>
        </p:nvPicPr>
        <p:blipFill>
          <a:blip r:embed="rId9" cstate="print"/>
          <a:srcRect/>
          <a:stretch>
            <a:fillRect/>
          </a:stretch>
        </p:blipFill>
        <p:spPr bwMode="auto">
          <a:xfrm>
            <a:off x="2307886" y="3364193"/>
            <a:ext cx="2378001" cy="1713790"/>
          </a:xfrm>
          <a:prstGeom prst="rect">
            <a:avLst/>
          </a:prstGeom>
          <a:noFill/>
          <a:ln w="9525">
            <a:noFill/>
            <a:miter lim="800000"/>
            <a:headEnd/>
            <a:tailEnd/>
          </a:ln>
          <a:effec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90540" y="1412774"/>
            <a:ext cx="3667127" cy="108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11" cstate="print"/>
          <a:srcRect/>
          <a:stretch>
            <a:fillRect/>
          </a:stretch>
        </p:blipFill>
        <p:spPr bwMode="auto">
          <a:xfrm>
            <a:off x="5953482" y="1412776"/>
            <a:ext cx="3100844" cy="2808312"/>
          </a:xfrm>
          <a:prstGeom prst="rect">
            <a:avLst/>
          </a:prstGeom>
          <a:noFill/>
          <a:ln w="9525">
            <a:noFill/>
            <a:miter lim="800000"/>
            <a:headEnd/>
            <a:tailEnd/>
          </a:ln>
          <a:effectLst/>
        </p:spPr>
      </p:pic>
      <p:pic>
        <p:nvPicPr>
          <p:cNvPr id="16" name="Picture 2"/>
          <p:cNvPicPr>
            <a:picLocks noChangeAspect="1" noChangeArrowheads="1"/>
          </p:cNvPicPr>
          <p:nvPr/>
        </p:nvPicPr>
        <p:blipFill>
          <a:blip r:embed="rId12" cstate="print"/>
          <a:srcRect/>
          <a:stretch>
            <a:fillRect/>
          </a:stretch>
        </p:blipFill>
        <p:spPr bwMode="auto">
          <a:xfrm>
            <a:off x="2601888" y="2492896"/>
            <a:ext cx="3351593" cy="871297"/>
          </a:xfrm>
          <a:prstGeom prst="rect">
            <a:avLst/>
          </a:prstGeom>
          <a:noFill/>
          <a:ln w="9525">
            <a:noFill/>
            <a:miter lim="800000"/>
            <a:headEnd/>
            <a:tailEnd/>
          </a:ln>
        </p:spPr>
      </p:pic>
      <p:pic>
        <p:nvPicPr>
          <p:cNvPr id="17" name="Picture 3"/>
          <p:cNvPicPr>
            <a:picLocks noChangeAspect="1" noChangeArrowheads="1"/>
          </p:cNvPicPr>
          <p:nvPr/>
        </p:nvPicPr>
        <p:blipFill>
          <a:blip r:embed="rId13" cstate="print"/>
          <a:srcRect/>
          <a:stretch>
            <a:fillRect/>
          </a:stretch>
        </p:blipFill>
        <p:spPr bwMode="auto">
          <a:xfrm>
            <a:off x="4677494" y="3364193"/>
            <a:ext cx="1604253" cy="1713790"/>
          </a:xfrm>
          <a:prstGeom prst="rect">
            <a:avLst/>
          </a:prstGeom>
          <a:noFill/>
          <a:ln w="9525">
            <a:noFill/>
            <a:miter lim="800000"/>
            <a:headEnd/>
            <a:tailEnd/>
          </a:ln>
          <a:effectLst/>
        </p:spPr>
      </p:pic>
      <p:pic>
        <p:nvPicPr>
          <p:cNvPr id="18" name="Picture 2"/>
          <p:cNvPicPr>
            <a:picLocks noChangeAspect="1" noChangeArrowheads="1"/>
          </p:cNvPicPr>
          <p:nvPr/>
        </p:nvPicPr>
        <p:blipFill>
          <a:blip r:embed="rId14" cstate="print"/>
          <a:srcRect/>
          <a:stretch>
            <a:fillRect/>
          </a:stretch>
        </p:blipFill>
        <p:spPr bwMode="auto">
          <a:xfrm>
            <a:off x="6281747" y="4092191"/>
            <a:ext cx="1222157" cy="985792"/>
          </a:xfrm>
          <a:prstGeom prst="rect">
            <a:avLst/>
          </a:prstGeom>
          <a:noFill/>
          <a:ln w="9525">
            <a:noFill/>
            <a:miter lim="800000"/>
            <a:headEnd/>
            <a:tailEnd/>
          </a:ln>
          <a:effectLst/>
        </p:spPr>
      </p:pic>
      <p:pic>
        <p:nvPicPr>
          <p:cNvPr id="19" name="Picture 2"/>
          <p:cNvPicPr>
            <a:picLocks noChangeAspect="1" noChangeArrowheads="1"/>
          </p:cNvPicPr>
          <p:nvPr/>
        </p:nvPicPr>
        <p:blipFill>
          <a:blip r:embed="rId15" cstate="print"/>
          <a:srcRect/>
          <a:stretch>
            <a:fillRect/>
          </a:stretch>
        </p:blipFill>
        <p:spPr bwMode="auto">
          <a:xfrm>
            <a:off x="2950117" y="5077984"/>
            <a:ext cx="2774011" cy="1833614"/>
          </a:xfrm>
          <a:prstGeom prst="rect">
            <a:avLst/>
          </a:prstGeom>
          <a:noFill/>
          <a:ln w="9525">
            <a:noFill/>
            <a:miter lim="800000"/>
            <a:headEnd/>
            <a:tailEnd/>
          </a:ln>
          <a:effectLst/>
        </p:spPr>
      </p:pic>
    </p:spTree>
    <p:extLst>
      <p:ext uri="{BB962C8B-B14F-4D97-AF65-F5344CB8AC3E}">
        <p14:creationId xmlns:p14="http://schemas.microsoft.com/office/powerpoint/2010/main" val="4920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403648" y="4365104"/>
            <a:ext cx="6480720" cy="2492896"/>
          </a:xfrm>
          <a:prstGeom prst="rect">
            <a:avLst/>
          </a:prstGeom>
          <a:noFill/>
          <a:ln w="9525">
            <a:noFill/>
            <a:miter lim="800000"/>
            <a:headEnd/>
            <a:tailEnd/>
          </a:ln>
          <a:effectLst/>
        </p:spPr>
      </p:pic>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End notes:</a:t>
            </a:r>
            <a:br>
              <a:rPr lang="en-ZA" sz="2400" b="1" dirty="0" smtClean="0">
                <a:solidFill>
                  <a:srgbClr val="002060"/>
                </a:solidFill>
              </a:rPr>
            </a:br>
            <a:r>
              <a:rPr lang="en-ZA" sz="2400" b="1" dirty="0" smtClean="0">
                <a:solidFill>
                  <a:srgbClr val="002060"/>
                </a:solidFill>
              </a:rPr>
              <a:t>Some important information</a:t>
            </a:r>
          </a:p>
        </p:txBody>
      </p:sp>
      <p:sp>
        <p:nvSpPr>
          <p:cNvPr id="41987" name="Rectangle 3"/>
          <p:cNvSpPr>
            <a:spLocks noGrp="1" noChangeArrowheads="1"/>
          </p:cNvSpPr>
          <p:nvPr>
            <p:ph type="body" idx="1"/>
          </p:nvPr>
        </p:nvSpPr>
        <p:spPr>
          <a:xfrm>
            <a:off x="467544" y="1628800"/>
            <a:ext cx="8229600" cy="4525963"/>
          </a:xfrm>
        </p:spPr>
        <p:txBody>
          <a:bodyPr/>
          <a:lstStyle/>
          <a:p>
            <a:pPr eaLnBrk="1" hangingPunct="1">
              <a:buFont typeface="Wingdings" pitchFamily="2" charset="2"/>
              <a:buChar char="Ø"/>
            </a:pPr>
            <a:r>
              <a:rPr lang="en-US" sz="1800" dirty="0" smtClean="0">
                <a:solidFill>
                  <a:srgbClr val="150C8E"/>
                </a:solidFill>
              </a:rPr>
              <a:t>In the end notes (section 11) you will find a variety of information that has a bearing on what you might do once you have considered this information.</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A high level explanation of various religious / spiritual principles that it is important to know about.</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Please watch this section as well and read the documents that are contained on the CD</a:t>
            </a:r>
            <a:r>
              <a:rPr lang="en-ZA" sz="1800" dirty="0">
                <a:solidFill>
                  <a:srgbClr val="150C8E"/>
                </a:solidFill>
              </a:rPr>
              <a:t> </a:t>
            </a:r>
            <a:r>
              <a:rPr lang="en-ZA" sz="1800" dirty="0" smtClean="0">
                <a:solidFill>
                  <a:srgbClr val="150C8E"/>
                </a:solidFill>
              </a:rPr>
              <a:t>that accompanies this DVD</a:t>
            </a:r>
          </a:p>
        </p:txBody>
      </p:sp>
      <p:pic>
        <p:nvPicPr>
          <p:cNvPr id="5" name="Picture 2" descr="E:\Data\2\2I_Images\Abyss\Abyss iStock_000001865215Small with fire .jpg"/>
          <p:cNvPicPr>
            <a:picLocks noChangeAspect="1" noChangeArrowheads="1"/>
          </p:cNvPicPr>
          <p:nvPr/>
        </p:nvPicPr>
        <p:blipFill>
          <a:blip r:embed="rId4" cstate="print"/>
          <a:srcRect/>
          <a:stretch>
            <a:fillRect/>
          </a:stretch>
        </p:blipFill>
        <p:spPr bwMode="auto">
          <a:xfrm flipH="1">
            <a:off x="-2" y="5733256"/>
            <a:ext cx="1403649" cy="1124744"/>
          </a:xfrm>
          <a:prstGeom prst="rect">
            <a:avLst/>
          </a:prstGeom>
          <a:noFill/>
        </p:spPr>
      </p:pic>
      <p:pic>
        <p:nvPicPr>
          <p:cNvPr id="6" name="Picture 4"/>
          <p:cNvPicPr>
            <a:picLocks noChangeAspect="1" noChangeArrowheads="1"/>
          </p:cNvPicPr>
          <p:nvPr/>
        </p:nvPicPr>
        <p:blipFill>
          <a:blip r:embed="rId5" cstate="print"/>
          <a:srcRect/>
          <a:stretch>
            <a:fillRect/>
          </a:stretch>
        </p:blipFill>
        <p:spPr bwMode="auto">
          <a:xfrm>
            <a:off x="8028384" y="4137717"/>
            <a:ext cx="1115616" cy="272028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1000"/>
                                        <p:tgtEl>
                                          <p:spTgt spid="4198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1000"/>
                                        <p:tgtEl>
                                          <p:spTgt spid="41987">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1987">
                                            <p:txEl>
                                              <p:pRg st="4" end="4"/>
                                            </p:txEl>
                                          </p:spTgt>
                                        </p:tgtEl>
                                        <p:attrNameLst>
                                          <p:attrName>style.visibility</p:attrName>
                                        </p:attrNameLst>
                                      </p:cBhvr>
                                      <p:to>
                                        <p:strVal val="visible"/>
                                      </p:to>
                                    </p:set>
                                    <p:animEffect transition="in" filter="fade">
                                      <p:cBhvr>
                                        <p:cTn id="27" dur="1000"/>
                                        <p:tgtEl>
                                          <p:spTgt spid="419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Acknowledgements</a:t>
            </a:r>
          </a:p>
        </p:txBody>
      </p:sp>
      <p:sp>
        <p:nvSpPr>
          <p:cNvPr id="41987" name="Rectangle 3"/>
          <p:cNvSpPr>
            <a:spLocks noGrp="1" noChangeArrowheads="1"/>
          </p:cNvSpPr>
          <p:nvPr>
            <p:ph type="body" idx="1"/>
          </p:nvPr>
        </p:nvSpPr>
        <p:spPr>
          <a:xfrm>
            <a:off x="323528" y="1556793"/>
            <a:ext cx="6768752" cy="5301207"/>
          </a:xfrm>
        </p:spPr>
        <p:txBody>
          <a:bodyPr>
            <a:noAutofit/>
          </a:bodyPr>
          <a:lstStyle/>
          <a:p>
            <a:pPr eaLnBrk="1" hangingPunct="1">
              <a:buFont typeface="Wingdings" pitchFamily="2" charset="2"/>
              <a:buChar char="Ø"/>
            </a:pPr>
            <a:r>
              <a:rPr lang="en-ZA" sz="1800" b="1" dirty="0" smtClean="0">
                <a:solidFill>
                  <a:srgbClr val="150C8E"/>
                </a:solidFill>
              </a:rPr>
              <a:t>Jonathan Grey </a:t>
            </a:r>
            <a:r>
              <a:rPr lang="en-ZA" sz="1800" dirty="0" smtClean="0">
                <a:solidFill>
                  <a:srgbClr val="150C8E"/>
                </a:solidFill>
              </a:rPr>
              <a:t>for his information and material that has played a key role in the development of  the insight that gave rise to this presentation and also for material and images supplied</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b="1" dirty="0" smtClean="0">
                <a:solidFill>
                  <a:srgbClr val="150C8E"/>
                </a:solidFill>
              </a:rPr>
              <a:t>Ron Wyatt </a:t>
            </a:r>
            <a:r>
              <a:rPr lang="en-ZA" sz="1800" dirty="0" smtClean="0">
                <a:solidFill>
                  <a:srgbClr val="150C8E"/>
                </a:solidFill>
              </a:rPr>
              <a:t>who found Noah’s Ship, the real Mount Sinai, the Red Sea crossing site, Sodom and Gomorrah and the Container {Ark} of the Covenant</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b="1" dirty="0" smtClean="0">
                <a:solidFill>
                  <a:srgbClr val="150C8E"/>
                </a:solidFill>
              </a:rPr>
              <a:t>My parents </a:t>
            </a:r>
            <a:r>
              <a:rPr lang="en-ZA" sz="1800" dirty="0" smtClean="0">
                <a:solidFill>
                  <a:srgbClr val="150C8E"/>
                </a:solidFill>
              </a:rPr>
              <a:t>Angus and Thelma and </a:t>
            </a:r>
            <a:r>
              <a:rPr lang="en-ZA" sz="1800" b="1" dirty="0" smtClean="0">
                <a:solidFill>
                  <a:srgbClr val="150C8E"/>
                </a:solidFill>
              </a:rPr>
              <a:t>my children </a:t>
            </a:r>
            <a:r>
              <a:rPr lang="en-ZA" sz="1800" dirty="0" smtClean="0">
                <a:solidFill>
                  <a:srgbClr val="150C8E"/>
                </a:solidFill>
              </a:rPr>
              <a:t>Alexandra and Struan</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Fiona, Ingrid and others</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r>
              <a:rPr lang="en-ZA" sz="1800" dirty="0" smtClean="0">
                <a:solidFill>
                  <a:srgbClr val="150C8E"/>
                </a:solidFill>
              </a:rPr>
              <a:t>Geraldine for her enthusiasm for this project, her prayers, moral support, use of her camera, etc</a:t>
            </a: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endParaRPr lang="en-ZA" sz="1800" dirty="0" smtClean="0">
              <a:solidFill>
                <a:srgbClr val="150C8E"/>
              </a:solidFill>
            </a:endParaRPr>
          </a:p>
          <a:p>
            <a:pPr eaLnBrk="1" hangingPunct="1">
              <a:buFont typeface="Wingdings" pitchFamily="2" charset="2"/>
              <a:buChar char="Ø"/>
            </a:pPr>
            <a:endParaRPr lang="en-ZA" sz="1800" dirty="0" smtClean="0">
              <a:solidFill>
                <a:srgbClr val="150C8E"/>
              </a:solidFill>
            </a:endParaRPr>
          </a:p>
        </p:txBody>
      </p:sp>
      <p:pic>
        <p:nvPicPr>
          <p:cNvPr id="4" name="Picture 4"/>
          <p:cNvPicPr>
            <a:picLocks noChangeAspect="1" noChangeArrowheads="1"/>
          </p:cNvPicPr>
          <p:nvPr/>
        </p:nvPicPr>
        <p:blipFill>
          <a:blip r:embed="rId3" cstate="print"/>
          <a:srcRect/>
          <a:stretch>
            <a:fillRect/>
          </a:stretch>
        </p:blipFill>
        <p:spPr bwMode="auto">
          <a:xfrm>
            <a:off x="7092280" y="2780928"/>
            <a:ext cx="2051720" cy="407707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1000"/>
                                        <p:tgtEl>
                                          <p:spTgt spid="41987">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1000"/>
                                        <p:tgtEl>
                                          <p:spTgt spid="41987">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1000"/>
                                        <p:tgtEl>
                                          <p:spTgt spid="41987">
                                            <p:txEl>
                                              <p:pRg st="4" end="4"/>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1987">
                                            <p:txEl>
                                              <p:pRg st="6" end="6"/>
                                            </p:txEl>
                                          </p:spTgt>
                                        </p:tgtEl>
                                        <p:attrNameLst>
                                          <p:attrName>style.visibility</p:attrName>
                                        </p:attrNameLst>
                                      </p:cBhvr>
                                      <p:to>
                                        <p:strVal val="visible"/>
                                      </p:to>
                                    </p:set>
                                    <p:animEffect transition="in" filter="fade">
                                      <p:cBhvr>
                                        <p:cTn id="23" dur="1000"/>
                                        <p:tgtEl>
                                          <p:spTgt spid="41987">
                                            <p:txEl>
                                              <p:pRg st="6" end="6"/>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1987">
                                            <p:txEl>
                                              <p:pRg st="8" end="8"/>
                                            </p:txEl>
                                          </p:spTgt>
                                        </p:tgtEl>
                                        <p:attrNameLst>
                                          <p:attrName>style.visibility</p:attrName>
                                        </p:attrNameLst>
                                      </p:cBhvr>
                                      <p:to>
                                        <p:strVal val="visible"/>
                                      </p:to>
                                    </p:set>
                                    <p:animEffect transition="in" filter="fade">
                                      <p:cBhvr>
                                        <p:cTn id="27" dur="1000"/>
                                        <p:tgtEl>
                                          <p:spTgt spid="419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Acknowledgements</a:t>
            </a:r>
          </a:p>
        </p:txBody>
      </p:sp>
      <p:sp>
        <p:nvSpPr>
          <p:cNvPr id="41987" name="Rectangle 3"/>
          <p:cNvSpPr>
            <a:spLocks noGrp="1" noChangeArrowheads="1"/>
          </p:cNvSpPr>
          <p:nvPr>
            <p:ph type="body" idx="1"/>
          </p:nvPr>
        </p:nvSpPr>
        <p:spPr>
          <a:xfrm>
            <a:off x="323528" y="1549843"/>
            <a:ext cx="6768752" cy="5301207"/>
          </a:xfrm>
        </p:spPr>
        <p:txBody>
          <a:bodyPr>
            <a:noAutofit/>
          </a:bodyPr>
          <a:lstStyle/>
          <a:p>
            <a:pPr eaLnBrk="1" hangingPunct="1">
              <a:buFont typeface="Wingdings" pitchFamily="2" charset="2"/>
              <a:buChar char="Ø"/>
            </a:pPr>
            <a:r>
              <a:rPr lang="en-ZA" sz="1500" b="1" dirty="0" smtClean="0">
                <a:solidFill>
                  <a:srgbClr val="150C8E"/>
                </a:solidFill>
              </a:rPr>
              <a:t>David Bristow </a:t>
            </a:r>
            <a:r>
              <a:rPr lang="en-ZA" sz="1500" dirty="0" smtClean="0">
                <a:solidFill>
                  <a:srgbClr val="150C8E"/>
                </a:solidFill>
              </a:rPr>
              <a:t>for supplying images of South African sedimentary rocks</a:t>
            </a:r>
          </a:p>
          <a:p>
            <a:pPr eaLnBrk="1" hangingPunct="1">
              <a:buFont typeface="Wingdings" pitchFamily="2" charset="2"/>
              <a:buChar char="Ø"/>
            </a:pPr>
            <a:endParaRPr lang="en-ZA" sz="1500" dirty="0" smtClean="0">
              <a:solidFill>
                <a:srgbClr val="150C8E"/>
              </a:solidFill>
            </a:endParaRPr>
          </a:p>
          <a:p>
            <a:pPr eaLnBrk="1" hangingPunct="1">
              <a:buFont typeface="Wingdings" pitchFamily="2" charset="2"/>
              <a:buChar char="Ø"/>
            </a:pPr>
            <a:r>
              <a:rPr lang="en-ZA" sz="1500" b="1" dirty="0" smtClean="0">
                <a:solidFill>
                  <a:srgbClr val="150C8E"/>
                </a:solidFill>
              </a:rPr>
              <a:t>Paul Wilson </a:t>
            </a:r>
            <a:r>
              <a:rPr lang="en-ZA" sz="1500" dirty="0" smtClean="0">
                <a:solidFill>
                  <a:srgbClr val="150C8E"/>
                </a:solidFill>
              </a:rPr>
              <a:t>of </a:t>
            </a:r>
            <a:r>
              <a:rPr lang="en-ZA" sz="1500" dirty="0" err="1" smtClean="0">
                <a:solidFill>
                  <a:srgbClr val="150C8E"/>
                </a:solidFill>
              </a:rPr>
              <a:t>ComputaMaps</a:t>
            </a:r>
            <a:r>
              <a:rPr lang="en-ZA" sz="1500" dirty="0" smtClean="0">
                <a:solidFill>
                  <a:srgbClr val="150C8E"/>
                </a:solidFill>
              </a:rPr>
              <a:t> for the Digital Terrain model </a:t>
            </a:r>
          </a:p>
          <a:p>
            <a:pPr eaLnBrk="1" hangingPunct="1">
              <a:buFont typeface="Wingdings" pitchFamily="2" charset="2"/>
              <a:buChar char="Ø"/>
            </a:pPr>
            <a:endParaRPr lang="en-ZA" sz="1500" dirty="0" smtClean="0">
              <a:solidFill>
                <a:srgbClr val="150C8E"/>
              </a:solidFill>
            </a:endParaRPr>
          </a:p>
          <a:p>
            <a:pPr eaLnBrk="1" hangingPunct="1">
              <a:buFont typeface="Wingdings" pitchFamily="2" charset="2"/>
              <a:buChar char="Ø"/>
            </a:pPr>
            <a:r>
              <a:rPr lang="en-ZA" sz="1500" b="1" dirty="0" smtClean="0">
                <a:solidFill>
                  <a:srgbClr val="150C8E"/>
                </a:solidFill>
              </a:rPr>
              <a:t>Robert Gentry </a:t>
            </a:r>
            <a:r>
              <a:rPr lang="en-ZA" sz="1500" dirty="0" smtClean="0">
                <a:solidFill>
                  <a:srgbClr val="150C8E"/>
                </a:solidFill>
              </a:rPr>
              <a:t>for permission to use his material</a:t>
            </a:r>
          </a:p>
          <a:p>
            <a:pPr eaLnBrk="1" hangingPunct="1">
              <a:buFont typeface="Wingdings" pitchFamily="2" charset="2"/>
              <a:buChar char="Ø"/>
            </a:pPr>
            <a:endParaRPr lang="en-ZA" sz="1500" dirty="0" smtClean="0">
              <a:solidFill>
                <a:srgbClr val="150C8E"/>
              </a:solidFill>
            </a:endParaRPr>
          </a:p>
          <a:p>
            <a:pPr eaLnBrk="1" hangingPunct="1">
              <a:buFont typeface="Wingdings" pitchFamily="2" charset="2"/>
              <a:buChar char="Ø"/>
            </a:pPr>
            <a:r>
              <a:rPr lang="en-ZA" sz="1500" b="1" dirty="0" err="1" smtClean="0">
                <a:solidFill>
                  <a:srgbClr val="150C8E"/>
                </a:solidFill>
              </a:rPr>
              <a:t>iStockPhoto</a:t>
            </a:r>
            <a:r>
              <a:rPr lang="en-ZA" sz="1500" dirty="0" smtClean="0">
                <a:solidFill>
                  <a:srgbClr val="150C8E"/>
                </a:solidFill>
              </a:rPr>
              <a:t> and all the photographers whose images I have used</a:t>
            </a:r>
          </a:p>
          <a:p>
            <a:pPr eaLnBrk="1" hangingPunct="1">
              <a:buFont typeface="Wingdings" pitchFamily="2" charset="2"/>
              <a:buChar char="Ø"/>
            </a:pPr>
            <a:endParaRPr lang="en-ZA" sz="1500" dirty="0" smtClean="0">
              <a:solidFill>
                <a:srgbClr val="150C8E"/>
              </a:solidFill>
            </a:endParaRPr>
          </a:p>
          <a:p>
            <a:pPr eaLnBrk="1" hangingPunct="1">
              <a:buFont typeface="Wingdings" pitchFamily="2" charset="2"/>
              <a:buChar char="Ø"/>
            </a:pPr>
            <a:r>
              <a:rPr lang="en-ZA" sz="1500" b="1" dirty="0" smtClean="0">
                <a:solidFill>
                  <a:srgbClr val="150C8E"/>
                </a:solidFill>
              </a:rPr>
              <a:t>NASA</a:t>
            </a:r>
            <a:r>
              <a:rPr lang="en-ZA" sz="1500" dirty="0" smtClean="0">
                <a:solidFill>
                  <a:srgbClr val="150C8E"/>
                </a:solidFill>
              </a:rPr>
              <a:t> for the images that I have used from them</a:t>
            </a:r>
          </a:p>
          <a:p>
            <a:pPr eaLnBrk="1" hangingPunct="1">
              <a:buFont typeface="Wingdings" pitchFamily="2" charset="2"/>
              <a:buChar char="Ø"/>
            </a:pPr>
            <a:endParaRPr lang="en-ZA" sz="1500" dirty="0" smtClean="0">
              <a:solidFill>
                <a:srgbClr val="150C8E"/>
              </a:solidFill>
            </a:endParaRPr>
          </a:p>
          <a:p>
            <a:pPr eaLnBrk="1" hangingPunct="1">
              <a:buFont typeface="Wingdings" pitchFamily="2" charset="2"/>
              <a:buChar char="Ø"/>
            </a:pPr>
            <a:r>
              <a:rPr lang="en-ZA" sz="1500" dirty="0" smtClean="0">
                <a:solidFill>
                  <a:srgbClr val="150C8E"/>
                </a:solidFill>
              </a:rPr>
              <a:t>Diverse websites from which I have gleaned information and images</a:t>
            </a:r>
          </a:p>
          <a:p>
            <a:pPr eaLnBrk="1" hangingPunct="1">
              <a:buFont typeface="Wingdings" pitchFamily="2" charset="2"/>
              <a:buChar char="Ø"/>
            </a:pPr>
            <a:endParaRPr lang="en-ZA" sz="1500" dirty="0">
              <a:solidFill>
                <a:srgbClr val="150C8E"/>
              </a:solidFill>
            </a:endParaRPr>
          </a:p>
          <a:p>
            <a:pPr eaLnBrk="1" hangingPunct="1">
              <a:buFont typeface="Wingdings" pitchFamily="2" charset="2"/>
              <a:buChar char="Ø"/>
            </a:pPr>
            <a:r>
              <a:rPr lang="en-ZA" sz="1500" b="1" dirty="0" smtClean="0">
                <a:solidFill>
                  <a:srgbClr val="150C8E"/>
                </a:solidFill>
              </a:rPr>
              <a:t>Fritz Holscher </a:t>
            </a:r>
            <a:r>
              <a:rPr lang="en-ZA" sz="1500" dirty="0" smtClean="0">
                <a:solidFill>
                  <a:srgbClr val="150C8E"/>
                </a:solidFill>
              </a:rPr>
              <a:t>and </a:t>
            </a:r>
            <a:r>
              <a:rPr lang="en-ZA" sz="1500" b="1" dirty="0" err="1" smtClean="0">
                <a:solidFill>
                  <a:srgbClr val="150C8E"/>
                </a:solidFill>
              </a:rPr>
              <a:t>Stillpoint</a:t>
            </a:r>
            <a:r>
              <a:rPr lang="en-ZA" sz="1500" b="1" dirty="0" smtClean="0">
                <a:solidFill>
                  <a:srgbClr val="150C8E"/>
                </a:solidFill>
              </a:rPr>
              <a:t> Country Haven</a:t>
            </a:r>
            <a:r>
              <a:rPr lang="en-ZA" sz="1500" dirty="0" smtClean="0">
                <a:solidFill>
                  <a:srgbClr val="150C8E"/>
                </a:solidFill>
              </a:rPr>
              <a:t> for the venue for the video shoot</a:t>
            </a:r>
          </a:p>
          <a:p>
            <a:pPr eaLnBrk="1" hangingPunct="1">
              <a:buFont typeface="Wingdings" pitchFamily="2" charset="2"/>
              <a:buChar char="Ø"/>
            </a:pPr>
            <a:endParaRPr lang="en-ZA" sz="1500" dirty="0">
              <a:solidFill>
                <a:srgbClr val="150C8E"/>
              </a:solidFill>
            </a:endParaRPr>
          </a:p>
          <a:p>
            <a:pPr eaLnBrk="1" hangingPunct="1">
              <a:buFont typeface="Wingdings" pitchFamily="2" charset="2"/>
              <a:buChar char="Ø"/>
            </a:pPr>
            <a:r>
              <a:rPr lang="en-ZA" sz="1500" b="1" dirty="0" smtClean="0">
                <a:solidFill>
                  <a:srgbClr val="150C8E"/>
                </a:solidFill>
              </a:rPr>
              <a:t>Video Africa </a:t>
            </a:r>
            <a:r>
              <a:rPr lang="en-ZA" sz="1500" dirty="0" smtClean="0">
                <a:solidFill>
                  <a:srgbClr val="150C8E"/>
                </a:solidFill>
              </a:rPr>
              <a:t>– Gerhard, Barend and Ronelle for producing the video</a:t>
            </a:r>
          </a:p>
          <a:p>
            <a:pPr eaLnBrk="1" hangingPunct="1">
              <a:buFont typeface="Wingdings" pitchFamily="2" charset="2"/>
              <a:buChar char="Ø"/>
            </a:pPr>
            <a:endParaRPr lang="en-ZA" sz="1500" dirty="0" smtClean="0">
              <a:solidFill>
                <a:srgbClr val="150C8E"/>
              </a:solidFill>
            </a:endParaRPr>
          </a:p>
          <a:p>
            <a:pPr eaLnBrk="1" hangingPunct="1">
              <a:buFont typeface="Wingdings" pitchFamily="2" charset="2"/>
              <a:buChar char="Ø"/>
            </a:pPr>
            <a:endParaRPr lang="en-ZA" sz="1500" dirty="0" smtClean="0">
              <a:solidFill>
                <a:srgbClr val="150C8E"/>
              </a:solidFill>
            </a:endParaRPr>
          </a:p>
        </p:txBody>
      </p:sp>
      <p:pic>
        <p:nvPicPr>
          <p:cNvPr id="4" name="Picture 4"/>
          <p:cNvPicPr>
            <a:picLocks noChangeAspect="1" noChangeArrowheads="1"/>
          </p:cNvPicPr>
          <p:nvPr/>
        </p:nvPicPr>
        <p:blipFill>
          <a:blip r:embed="rId3" cstate="print"/>
          <a:srcRect/>
          <a:stretch>
            <a:fillRect/>
          </a:stretch>
        </p:blipFill>
        <p:spPr bwMode="auto">
          <a:xfrm>
            <a:off x="7092280" y="2780928"/>
            <a:ext cx="2051720" cy="4077072"/>
          </a:xfrm>
          <a:prstGeom prst="rect">
            <a:avLst/>
          </a:prstGeom>
          <a:noFill/>
          <a:ln w="9525">
            <a:noFill/>
            <a:miter lim="800000"/>
            <a:headEnd/>
            <a:tailEnd/>
          </a:ln>
          <a:effectLst/>
        </p:spPr>
      </p:pic>
    </p:spTree>
    <p:extLst>
      <p:ext uri="{BB962C8B-B14F-4D97-AF65-F5344CB8AC3E}">
        <p14:creationId xmlns:p14="http://schemas.microsoft.com/office/powerpoint/2010/main" val="324382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1000"/>
                                        <p:tgtEl>
                                          <p:spTgt spid="41987">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1000"/>
                                        <p:tgtEl>
                                          <p:spTgt spid="41987">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1000"/>
                                        <p:tgtEl>
                                          <p:spTgt spid="41987">
                                            <p:txEl>
                                              <p:pRg st="4" end="4"/>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1987">
                                            <p:txEl>
                                              <p:pRg st="6" end="6"/>
                                            </p:txEl>
                                          </p:spTgt>
                                        </p:tgtEl>
                                        <p:attrNameLst>
                                          <p:attrName>style.visibility</p:attrName>
                                        </p:attrNameLst>
                                      </p:cBhvr>
                                      <p:to>
                                        <p:strVal val="visible"/>
                                      </p:to>
                                    </p:set>
                                    <p:animEffect transition="in" filter="fade">
                                      <p:cBhvr>
                                        <p:cTn id="23" dur="1000"/>
                                        <p:tgtEl>
                                          <p:spTgt spid="41987">
                                            <p:txEl>
                                              <p:pRg st="6" end="6"/>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1987">
                                            <p:txEl>
                                              <p:pRg st="8" end="8"/>
                                            </p:txEl>
                                          </p:spTgt>
                                        </p:tgtEl>
                                        <p:attrNameLst>
                                          <p:attrName>style.visibility</p:attrName>
                                        </p:attrNameLst>
                                      </p:cBhvr>
                                      <p:to>
                                        <p:strVal val="visible"/>
                                      </p:to>
                                    </p:set>
                                    <p:animEffect transition="in" filter="fade">
                                      <p:cBhvr>
                                        <p:cTn id="27" dur="1000"/>
                                        <p:tgtEl>
                                          <p:spTgt spid="41987">
                                            <p:txEl>
                                              <p:pRg st="8" end="8"/>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41987">
                                            <p:txEl>
                                              <p:pRg st="10" end="10"/>
                                            </p:txEl>
                                          </p:spTgt>
                                        </p:tgtEl>
                                        <p:attrNameLst>
                                          <p:attrName>style.visibility</p:attrName>
                                        </p:attrNameLst>
                                      </p:cBhvr>
                                      <p:to>
                                        <p:strVal val="visible"/>
                                      </p:to>
                                    </p:set>
                                    <p:animEffect transition="in" filter="fade">
                                      <p:cBhvr>
                                        <p:cTn id="31" dur="1000"/>
                                        <p:tgtEl>
                                          <p:spTgt spid="41987">
                                            <p:txEl>
                                              <p:pRg st="10" end="10"/>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41987">
                                            <p:txEl>
                                              <p:pRg st="12" end="12"/>
                                            </p:txEl>
                                          </p:spTgt>
                                        </p:tgtEl>
                                        <p:attrNameLst>
                                          <p:attrName>style.visibility</p:attrName>
                                        </p:attrNameLst>
                                      </p:cBhvr>
                                      <p:to>
                                        <p:strVal val="visible"/>
                                      </p:to>
                                    </p:set>
                                    <p:animEffect transition="in" filter="fade">
                                      <p:cBhvr>
                                        <p:cTn id="35" dur="1000"/>
                                        <p:tgtEl>
                                          <p:spTgt spid="41987">
                                            <p:txEl>
                                              <p:pRg st="12" end="12"/>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41987">
                                            <p:txEl>
                                              <p:pRg st="14" end="14"/>
                                            </p:txEl>
                                          </p:spTgt>
                                        </p:tgtEl>
                                        <p:attrNameLst>
                                          <p:attrName>style.visibility</p:attrName>
                                        </p:attrNameLst>
                                      </p:cBhvr>
                                      <p:to>
                                        <p:strVal val="visible"/>
                                      </p:to>
                                    </p:set>
                                    <p:animEffect transition="in" filter="fade">
                                      <p:cBhvr>
                                        <p:cTn id="39" dur="1000"/>
                                        <p:tgtEl>
                                          <p:spTgt spid="4198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6543692" cy="1143000"/>
          </a:xfrm>
        </p:spPr>
        <p:txBody>
          <a:bodyPr anchor="t" anchorCtr="0">
            <a:normAutofit/>
          </a:bodyPr>
          <a:lstStyle/>
          <a:p>
            <a:pPr algn="l" eaLnBrk="1" hangingPunct="1"/>
            <a:r>
              <a:rPr lang="en-ZA" sz="2400" b="1" dirty="0" smtClean="0">
                <a:solidFill>
                  <a:srgbClr val="002060"/>
                </a:solidFill>
              </a:rPr>
              <a:t>Acknowledgements</a:t>
            </a:r>
          </a:p>
        </p:txBody>
      </p:sp>
      <p:sp>
        <p:nvSpPr>
          <p:cNvPr id="41987" name="Rectangle 3"/>
          <p:cNvSpPr>
            <a:spLocks noGrp="1" noChangeArrowheads="1"/>
          </p:cNvSpPr>
          <p:nvPr>
            <p:ph type="body" idx="1"/>
          </p:nvPr>
        </p:nvSpPr>
        <p:spPr>
          <a:xfrm>
            <a:off x="323528" y="1484784"/>
            <a:ext cx="6768752" cy="5301207"/>
          </a:xfrm>
        </p:spPr>
        <p:txBody>
          <a:bodyPr>
            <a:noAutofit/>
          </a:bodyPr>
          <a:lstStyle/>
          <a:p>
            <a:pPr eaLnBrk="1" hangingPunct="1">
              <a:buFont typeface="Wingdings" pitchFamily="2" charset="2"/>
              <a:buChar char="Ø"/>
            </a:pPr>
            <a:r>
              <a:rPr lang="en-ZA" sz="1400" b="1" dirty="0" smtClean="0">
                <a:solidFill>
                  <a:srgbClr val="150C8E"/>
                </a:solidFill>
              </a:rPr>
              <a:t>Google</a:t>
            </a:r>
            <a:r>
              <a:rPr lang="en-ZA" sz="1400" dirty="0" smtClean="0">
                <a:solidFill>
                  <a:srgbClr val="150C8E"/>
                </a:solidFill>
              </a:rPr>
              <a:t> – for the Internet search results and all the Internet searches</a:t>
            </a:r>
          </a:p>
          <a:p>
            <a:pPr eaLnBrk="1" hangingPunct="1">
              <a:buFont typeface="Wingdings" pitchFamily="2" charset="2"/>
              <a:buChar char="Ø"/>
            </a:pPr>
            <a:endParaRPr lang="en-ZA" sz="1400" dirty="0">
              <a:solidFill>
                <a:srgbClr val="150C8E"/>
              </a:solidFill>
            </a:endParaRPr>
          </a:p>
          <a:p>
            <a:pPr eaLnBrk="1" hangingPunct="1">
              <a:buFont typeface="Wingdings" pitchFamily="2" charset="2"/>
              <a:buChar char="Ø"/>
            </a:pPr>
            <a:r>
              <a:rPr lang="en-ZA" sz="1400" b="1" dirty="0" smtClean="0">
                <a:solidFill>
                  <a:srgbClr val="150C8E"/>
                </a:solidFill>
              </a:rPr>
              <a:t>Google maps </a:t>
            </a:r>
            <a:r>
              <a:rPr lang="en-ZA" sz="1400" dirty="0" smtClean="0">
                <a:solidFill>
                  <a:srgbClr val="150C8E"/>
                </a:solidFill>
              </a:rPr>
              <a:t>– for various maps</a:t>
            </a:r>
          </a:p>
          <a:p>
            <a:pPr eaLnBrk="1" hangingPunct="1">
              <a:buFont typeface="Wingdings" pitchFamily="2" charset="2"/>
              <a:buChar char="Ø"/>
            </a:pPr>
            <a:endParaRPr lang="en-ZA" sz="1400" dirty="0">
              <a:solidFill>
                <a:srgbClr val="150C8E"/>
              </a:solidFill>
            </a:endParaRPr>
          </a:p>
          <a:p>
            <a:pPr eaLnBrk="1" hangingPunct="1">
              <a:buFont typeface="Wingdings" pitchFamily="2" charset="2"/>
              <a:buChar char="Ø"/>
            </a:pPr>
            <a:r>
              <a:rPr lang="en-ZA" sz="1400" b="1" dirty="0" smtClean="0">
                <a:solidFill>
                  <a:srgbClr val="150C8E"/>
                </a:solidFill>
              </a:rPr>
              <a:t>Google earth </a:t>
            </a:r>
            <a:r>
              <a:rPr lang="en-ZA" sz="1400" dirty="0" smtClean="0">
                <a:solidFill>
                  <a:srgbClr val="150C8E"/>
                </a:solidFill>
              </a:rPr>
              <a:t>– for various satellite images</a:t>
            </a:r>
          </a:p>
          <a:p>
            <a:pPr eaLnBrk="1" hangingPunct="1">
              <a:buFont typeface="Wingdings" pitchFamily="2" charset="2"/>
              <a:buChar char="Ø"/>
            </a:pPr>
            <a:endParaRPr lang="en-ZA" sz="1400" dirty="0">
              <a:solidFill>
                <a:srgbClr val="150C8E"/>
              </a:solidFill>
            </a:endParaRPr>
          </a:p>
          <a:p>
            <a:pPr eaLnBrk="1" hangingPunct="1">
              <a:buFont typeface="Wingdings" pitchFamily="2" charset="2"/>
              <a:buChar char="Ø"/>
            </a:pPr>
            <a:r>
              <a:rPr lang="en-ZA" sz="1400" b="1" dirty="0" smtClean="0">
                <a:solidFill>
                  <a:srgbClr val="150C8E"/>
                </a:solidFill>
              </a:rPr>
              <a:t>Wikipedia</a:t>
            </a:r>
            <a:r>
              <a:rPr lang="en-ZA" sz="1400" dirty="0" smtClean="0">
                <a:solidFill>
                  <a:srgbClr val="150C8E"/>
                </a:solidFill>
              </a:rPr>
              <a:t> – for certain definitions</a:t>
            </a:r>
          </a:p>
          <a:p>
            <a:pPr eaLnBrk="1" hangingPunct="1">
              <a:buFont typeface="Wingdings" pitchFamily="2" charset="2"/>
              <a:buChar char="Ø"/>
            </a:pPr>
            <a:endParaRPr lang="en-ZA" sz="1400" dirty="0">
              <a:solidFill>
                <a:srgbClr val="150C8E"/>
              </a:solidFill>
            </a:endParaRPr>
          </a:p>
          <a:p>
            <a:pPr eaLnBrk="1" hangingPunct="1">
              <a:buFont typeface="Wingdings" pitchFamily="2" charset="2"/>
              <a:buChar char="Ø"/>
            </a:pPr>
            <a:r>
              <a:rPr lang="en-ZA" sz="1400" dirty="0" smtClean="0">
                <a:solidFill>
                  <a:srgbClr val="150C8E"/>
                </a:solidFill>
              </a:rPr>
              <a:t>Others who I may have overlooked</a:t>
            </a:r>
          </a:p>
          <a:p>
            <a:pPr eaLnBrk="1" hangingPunct="1">
              <a:buFont typeface="Wingdings" pitchFamily="2" charset="2"/>
              <a:buChar char="Ø"/>
            </a:pPr>
            <a:endParaRPr lang="en-ZA" sz="1400" dirty="0" smtClean="0">
              <a:solidFill>
                <a:srgbClr val="150C8E"/>
              </a:solidFill>
            </a:endParaRPr>
          </a:p>
          <a:p>
            <a:pPr eaLnBrk="1" hangingPunct="1">
              <a:buFont typeface="Wingdings" pitchFamily="2" charset="2"/>
              <a:buChar char="Ø"/>
            </a:pPr>
            <a:endParaRPr lang="en-ZA" sz="1400" dirty="0" smtClean="0">
              <a:solidFill>
                <a:srgbClr val="150C8E"/>
              </a:solidFill>
            </a:endParaRPr>
          </a:p>
        </p:txBody>
      </p:sp>
      <p:pic>
        <p:nvPicPr>
          <p:cNvPr id="4" name="Picture 4"/>
          <p:cNvPicPr>
            <a:picLocks noChangeAspect="1" noChangeArrowheads="1"/>
          </p:cNvPicPr>
          <p:nvPr/>
        </p:nvPicPr>
        <p:blipFill>
          <a:blip r:embed="rId3" cstate="print"/>
          <a:srcRect/>
          <a:stretch>
            <a:fillRect/>
          </a:stretch>
        </p:blipFill>
        <p:spPr bwMode="auto">
          <a:xfrm>
            <a:off x="7092280" y="2780928"/>
            <a:ext cx="2051720" cy="4077072"/>
          </a:xfrm>
          <a:prstGeom prst="rect">
            <a:avLst/>
          </a:prstGeom>
          <a:noFill/>
          <a:ln w="9525">
            <a:noFill/>
            <a:miter lim="800000"/>
            <a:headEnd/>
            <a:tailEnd/>
          </a:ln>
          <a:effectLst/>
        </p:spPr>
      </p:pic>
    </p:spTree>
    <p:extLst>
      <p:ext uri="{BB962C8B-B14F-4D97-AF65-F5344CB8AC3E}">
        <p14:creationId xmlns:p14="http://schemas.microsoft.com/office/powerpoint/2010/main" val="2776156374"/>
      </p:ext>
    </p:extLst>
  </p:cSld>
  <p:clrMapOvr>
    <a:masterClrMapping/>
  </p:clrMapOvr>
  <mc:AlternateContent xmlns:mc="http://schemas.openxmlformats.org/markup-compatibility/2006" xmlns:p14="http://schemas.microsoft.com/office/powerpoint/2010/main">
    <mc:Choice Requires="p14">
      <p:transition spd="slow" p14:dur="2000" advTm="16873"/>
    </mc:Choice>
    <mc:Fallback xmlns="">
      <p:transition spd="slow" advTm="16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fade">
                                      <p:cBhvr>
                                        <p:cTn id="11" dur="1000"/>
                                        <p:tgtEl>
                                          <p:spTgt spid="41987">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fade">
                                      <p:cBhvr>
                                        <p:cTn id="15" dur="1000"/>
                                        <p:tgtEl>
                                          <p:spTgt spid="41987">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Effect transition="in" filter="fade">
                                      <p:cBhvr>
                                        <p:cTn id="19" dur="1000"/>
                                        <p:tgtEl>
                                          <p:spTgt spid="41987">
                                            <p:txEl>
                                              <p:pRg st="4" end="4"/>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1987">
                                            <p:txEl>
                                              <p:pRg st="6" end="6"/>
                                            </p:txEl>
                                          </p:spTgt>
                                        </p:tgtEl>
                                        <p:attrNameLst>
                                          <p:attrName>style.visibility</p:attrName>
                                        </p:attrNameLst>
                                      </p:cBhvr>
                                      <p:to>
                                        <p:strVal val="visible"/>
                                      </p:to>
                                    </p:set>
                                    <p:animEffect transition="in" filter="fade">
                                      <p:cBhvr>
                                        <p:cTn id="23" dur="1000"/>
                                        <p:tgtEl>
                                          <p:spTgt spid="41987">
                                            <p:txEl>
                                              <p:pRg st="6" end="6"/>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1987">
                                            <p:txEl>
                                              <p:pRg st="8" end="8"/>
                                            </p:txEl>
                                          </p:spTgt>
                                        </p:tgtEl>
                                        <p:attrNameLst>
                                          <p:attrName>style.visibility</p:attrName>
                                        </p:attrNameLst>
                                      </p:cBhvr>
                                      <p:to>
                                        <p:strVal val="visible"/>
                                      </p:to>
                                    </p:set>
                                    <p:animEffect transition="in" filter="fade">
                                      <p:cBhvr>
                                        <p:cTn id="27" dur="1000"/>
                                        <p:tgtEl>
                                          <p:spTgt spid="419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5604</TotalTime>
  <Words>14124</Words>
  <Application>Microsoft Office PowerPoint</Application>
  <PresentationFormat>On-screen Show (4:3)</PresentationFormat>
  <Paragraphs>1543</Paragraphs>
  <Slides>104</Slides>
  <Notes>104</Notes>
  <HiddenSlides>0</HiddenSlides>
  <MMClips>6</MMClips>
  <ScaleCrop>false</ScaleCrop>
  <HeadingPairs>
    <vt:vector size="4" baseType="variant">
      <vt:variant>
        <vt:lpstr>Theme</vt:lpstr>
      </vt:variant>
      <vt:variant>
        <vt:i4>1</vt:i4>
      </vt:variant>
      <vt:variant>
        <vt:lpstr>Slide Titles</vt:lpstr>
      </vt:variant>
      <vt:variant>
        <vt:i4>104</vt:i4>
      </vt:variant>
    </vt:vector>
  </HeadingPairs>
  <TitlesOfParts>
    <vt:vector size="105" baseType="lpstr">
      <vt:lpstr>Office Theme</vt:lpstr>
      <vt:lpstr>PowerPoint Presentation</vt:lpstr>
      <vt:lpstr>Summing up – The Introduction</vt:lpstr>
      <vt:lpstr>Northcliff A landmark for judgment</vt:lpstr>
      <vt:lpstr>PowerPoint Presentation</vt:lpstr>
      <vt:lpstr>A reality check Historical theory</vt:lpstr>
      <vt:lpstr>Credentials Academic and Engineering</vt:lpstr>
      <vt:lpstr>PhD research Most physical characteristics are non-linear</vt:lpstr>
      <vt:lpstr>“Extrapolation should be avoided” A fundamental engineering principle</vt:lpstr>
      <vt:lpstr>Extrapolation over millions or billions of years is invalid</vt:lpstr>
      <vt:lpstr>We live in an unstable Universe Birth of Stars three light year high pillar of gas</vt:lpstr>
      <vt:lpstr>Comet Lulin “dirty snowball” 160 times further than the moon (ie close!)</vt:lpstr>
      <vt:lpstr>What if ... ? A massive ice block hit the earth?</vt:lpstr>
      <vt:lpstr>PowerPoint Presentation</vt:lpstr>
      <vt:lpstr>South African Gold Mines</vt:lpstr>
      <vt:lpstr>Hard metamorphosed rock </vt:lpstr>
      <vt:lpstr>Great depth and extent Stratigraphic column</vt:lpstr>
      <vt:lpstr>Dipping at about 30 degrees</vt:lpstr>
      <vt:lpstr>Highly complex geology</vt:lpstr>
      <vt:lpstr>Highly faulted</vt:lpstr>
      <vt:lpstr>Sedimentary (water laid) rocks</vt:lpstr>
      <vt:lpstr>Throughout South Africa Table Mountain – Cape Town</vt:lpstr>
      <vt:lpstr>Throughout South Africa Fish River Canyon Namibia</vt:lpstr>
      <vt:lpstr>All over the World Niagara Falls – USA - Canada</vt:lpstr>
      <vt:lpstr>All over the World Grand Canyon -- USA</vt:lpstr>
      <vt:lpstr>Massive wave action can move huge volumes of material very rapidly</vt:lpstr>
      <vt:lpstr>Halfway House Granite Dome</vt:lpstr>
      <vt:lpstr>The earth has a molten rock core</vt:lpstr>
      <vt:lpstr>What is a dome? A massive granite intrusion </vt:lpstr>
      <vt:lpstr>What is a dome? Upthrust of molten rock through a weak zone in the earth’s crust </vt:lpstr>
      <vt:lpstr>A thin crust</vt:lpstr>
      <vt:lpstr>Quartzite – evidence of intense heat</vt:lpstr>
      <vt:lpstr>The rock was NOT rock at the time soft, newly deposited sand and mud would CONFORM to the intrusion</vt:lpstr>
      <vt:lpstr>African Erosion Surface</vt:lpstr>
      <vt:lpstr>The African Erosion Surface A massive flat plane</vt:lpstr>
      <vt:lpstr>Panorama North from Northcliff</vt:lpstr>
      <vt:lpstr>Panorama from Grand Central Airport Control Tower</vt:lpstr>
      <vt:lpstr>Spot heights on maps High point variation of 100 m (5%) over 100 km – a feat of engineering</vt:lpstr>
      <vt:lpstr>The art of plane and level</vt:lpstr>
      <vt:lpstr>So how did the African Erosion Surface get to be so level? Tsunami? </vt:lpstr>
      <vt:lpstr>Incised Valleys</vt:lpstr>
      <vt:lpstr>What the remaining surface of the dome actually evidences</vt:lpstr>
      <vt:lpstr>Little streams with flat valleys</vt:lpstr>
      <vt:lpstr>Gentle rain does NOTHING it is all about high velocity water</vt:lpstr>
      <vt:lpstr>Plucked cliff faces </vt:lpstr>
      <vt:lpstr>Plucked hill tops</vt:lpstr>
      <vt:lpstr>Where has all the rock gone?</vt:lpstr>
      <vt:lpstr>Erosion of valleys</vt:lpstr>
      <vt:lpstr>A huge problem to explain</vt:lpstr>
      <vt:lpstr>Continental separation</vt:lpstr>
      <vt:lpstr>Continental separation Hypothesis for splitting / cracking</vt:lpstr>
      <vt:lpstr>Continental separation and water drainage </vt:lpstr>
      <vt:lpstr>Ocean trenches Another source of drainage</vt:lpstr>
      <vt:lpstr>Continental separation Hypothesis for displacement Fly-by of large space object</vt:lpstr>
      <vt:lpstr>The age of all this?</vt:lpstr>
      <vt:lpstr>The dilemma of the “God’s Word” phenomenon</vt:lpstr>
      <vt:lpstr>The dilemma of the “my teacher told me” phenomenon</vt:lpstr>
      <vt:lpstr>The problem of clean sharp corners</vt:lpstr>
      <vt:lpstr>Noah’s Ship (Ark) found (about 2345BC)</vt:lpstr>
      <vt:lpstr>Noah’s Ship (Ark) found (about 2345BC)</vt:lpstr>
      <vt:lpstr>Genesis is a broadly reliable historical text – Noah’s Ship (Ark = Container) found (about 2345BC)</vt:lpstr>
      <vt:lpstr>Detailed genealogies</vt:lpstr>
      <vt:lpstr>Egyptian time lines revisited</vt:lpstr>
      <vt:lpstr>Another complication Global nuclear war about 4,000 years ago?</vt:lpstr>
      <vt:lpstr>Total destruction of the surface of the earth less than 4,500 years ago disrupts many other theories</vt:lpstr>
      <vt:lpstr>What is the Origin and Purpose of Man? “Evolution” and “Creation”</vt:lpstr>
      <vt:lpstr>Sign’s of Judgment</vt:lpstr>
      <vt:lpstr>The ship (“Ark”) of Noah – found Solid evidence of judgment</vt:lpstr>
      <vt:lpstr>Drowning of an army in the Red Sea (about 1555BC) -- Exodus</vt:lpstr>
      <vt:lpstr>Soddom and Gomorrah turned to ash by brimstone (burning sulphur) -- Genesis</vt:lpstr>
      <vt:lpstr>Soddom and Gomorrah turned to ash by brimstone</vt:lpstr>
      <vt:lpstr>Split rock at Horeb and fire burned mountain (about 1555BC) -- Exodus</vt:lpstr>
      <vt:lpstr>Ten laws spoken by the Almighty on the mountain</vt:lpstr>
      <vt:lpstr>Ark (container) of the Covenant Hidden about 597 BC</vt:lpstr>
      <vt:lpstr>Ark of the Covenant found in 1982 AD by Ron Wyatt Evidence of coming judgment </vt:lpstr>
      <vt:lpstr>Ark (container) of the Covenant Found about 1982 AD by Ron Wyatt evidence of coming judgment </vt:lpstr>
      <vt:lpstr>Ark (container) of the Covenant Found about 1982 AD by Ron Wyatt Evidence of coming judgment </vt:lpstr>
      <vt:lpstr>Signs of Judgement</vt:lpstr>
      <vt:lpstr>Indications of coming judgment</vt:lpstr>
      <vt:lpstr>Indications of coming judgment Eternal fire is entirely plausible</vt:lpstr>
      <vt:lpstr>There are ALSO alleged to be great rewards</vt:lpstr>
      <vt:lpstr>Where will YOU spend eternity?</vt:lpstr>
      <vt:lpstr>Where did the water come from and where did it go?</vt:lpstr>
      <vt:lpstr>Dirty snowball in space</vt:lpstr>
      <vt:lpstr>The source of water A massive ice block striking the earth</vt:lpstr>
      <vt:lpstr>Gravitation force and / or impact disrupts the earth’s orbit and rotation</vt:lpstr>
      <vt:lpstr>Wrapping up -- my conclusions</vt:lpstr>
      <vt:lpstr>An internally unstable planet? or an external astronomical event?</vt:lpstr>
      <vt:lpstr>Unplanned &amp; unmanaged evolution? or an intelligent creator</vt:lpstr>
      <vt:lpstr>Business as usual forever? or a Day of Judgment with rewards? And penalties?</vt:lpstr>
      <vt:lpstr>An engineering conclusion what makes sense to you?</vt:lpstr>
      <vt:lpstr>Summing up</vt:lpstr>
      <vt:lpstr>What do you think?</vt:lpstr>
      <vt:lpstr>My considered conclusion</vt:lpstr>
      <vt:lpstr>What do YOU choose today?</vt:lpstr>
      <vt:lpstr>End notes and acknowledgements</vt:lpstr>
      <vt:lpstr>End notes: Some important information</vt:lpstr>
      <vt:lpstr>Acknowledgements</vt:lpstr>
      <vt:lpstr>Acknowledgements</vt:lpstr>
      <vt:lpstr>Acknowledgements</vt:lpstr>
      <vt:lpstr>Contact information</vt:lpstr>
      <vt:lpstr>Dedication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Robertson</dc:creator>
  <cp:lastModifiedBy>ETI</cp:lastModifiedBy>
  <cp:revision>347</cp:revision>
  <cp:lastPrinted>2011-02-19T08:25:30Z</cp:lastPrinted>
  <dcterms:created xsi:type="dcterms:W3CDTF">2009-05-01T08:13:25Z</dcterms:created>
  <dcterms:modified xsi:type="dcterms:W3CDTF">2014-06-15T15:01:30Z</dcterms:modified>
</cp:coreProperties>
</file>